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1" r:id="rId4"/>
    <p:sldId id="263" r:id="rId5"/>
    <p:sldId id="258" r:id="rId6"/>
    <p:sldId id="259" r:id="rId7"/>
    <p:sldId id="260"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21" autoAdjust="0"/>
    <p:restoredTop sz="94660"/>
  </p:normalViewPr>
  <p:slideViewPr>
    <p:cSldViewPr snapToGrid="0">
      <p:cViewPr>
        <p:scale>
          <a:sx n="100" d="100"/>
          <a:sy n="100" d="100"/>
        </p:scale>
        <p:origin x="348"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7915FD-CB15-468A-A937-895BBA11D09F}" type="datetimeFigureOut">
              <a:rPr lang="es-CO" smtClean="0"/>
              <a:t>26/03/2025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a:t>
            </a:fld>
            <a:endParaRPr lang="es-CO"/>
          </a:p>
        </p:txBody>
      </p:sp>
    </p:spTree>
    <p:extLst>
      <p:ext uri="{BB962C8B-B14F-4D97-AF65-F5344CB8AC3E}">
        <p14:creationId xmlns:p14="http://schemas.microsoft.com/office/powerpoint/2010/main" val="186038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915FD-CB15-468A-A937-895BBA11D09F}" type="datetimeFigureOut">
              <a:rPr lang="es-CO" smtClean="0"/>
              <a:t>26/03/2025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a:t>
            </a:fld>
            <a:endParaRPr lang="es-CO"/>
          </a:p>
        </p:txBody>
      </p:sp>
    </p:spTree>
    <p:extLst>
      <p:ext uri="{BB962C8B-B14F-4D97-AF65-F5344CB8AC3E}">
        <p14:creationId xmlns:p14="http://schemas.microsoft.com/office/powerpoint/2010/main" val="1781187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915FD-CB15-468A-A937-895BBA11D09F}" type="datetimeFigureOut">
              <a:rPr lang="es-CO" smtClean="0"/>
              <a:t>26/03/2025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089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915FD-CB15-468A-A937-895BBA11D09F}" type="datetimeFigureOut">
              <a:rPr lang="es-CO" smtClean="0"/>
              <a:t>26/03/2025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a:t>
            </a:fld>
            <a:endParaRPr lang="es-CO"/>
          </a:p>
        </p:txBody>
      </p:sp>
    </p:spTree>
    <p:extLst>
      <p:ext uri="{BB962C8B-B14F-4D97-AF65-F5344CB8AC3E}">
        <p14:creationId xmlns:p14="http://schemas.microsoft.com/office/powerpoint/2010/main" val="700333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915FD-CB15-468A-A937-895BBA11D09F}" type="datetimeFigureOut">
              <a:rPr lang="es-CO" smtClean="0"/>
              <a:t>26/03/2025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84371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915FD-CB15-468A-A937-895BBA11D09F}" type="datetimeFigureOut">
              <a:rPr lang="es-CO" smtClean="0"/>
              <a:t>26/03/2025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a:t>
            </a:fld>
            <a:endParaRPr lang="es-CO"/>
          </a:p>
        </p:txBody>
      </p:sp>
    </p:spTree>
    <p:extLst>
      <p:ext uri="{BB962C8B-B14F-4D97-AF65-F5344CB8AC3E}">
        <p14:creationId xmlns:p14="http://schemas.microsoft.com/office/powerpoint/2010/main" val="2650548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7915FD-CB15-468A-A937-895BBA11D09F}" type="datetimeFigureOut">
              <a:rPr lang="es-CO" smtClean="0"/>
              <a:t>26/03/2025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a:t>
            </a:fld>
            <a:endParaRPr lang="es-CO"/>
          </a:p>
        </p:txBody>
      </p:sp>
    </p:spTree>
    <p:extLst>
      <p:ext uri="{BB962C8B-B14F-4D97-AF65-F5344CB8AC3E}">
        <p14:creationId xmlns:p14="http://schemas.microsoft.com/office/powerpoint/2010/main" val="2233386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7915FD-CB15-468A-A937-895BBA11D09F}" type="datetimeFigureOut">
              <a:rPr lang="es-CO" smtClean="0"/>
              <a:t>26/03/2025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a:t>
            </a:fld>
            <a:endParaRPr lang="es-CO"/>
          </a:p>
        </p:txBody>
      </p:sp>
    </p:spTree>
    <p:extLst>
      <p:ext uri="{BB962C8B-B14F-4D97-AF65-F5344CB8AC3E}">
        <p14:creationId xmlns:p14="http://schemas.microsoft.com/office/powerpoint/2010/main" val="1727245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7915FD-CB15-468A-A937-895BBA11D09F}" type="datetimeFigureOut">
              <a:rPr lang="es-CO" smtClean="0"/>
              <a:t>26/03/2025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a:t>
            </a:fld>
            <a:endParaRPr lang="es-CO"/>
          </a:p>
        </p:txBody>
      </p:sp>
    </p:spTree>
    <p:extLst>
      <p:ext uri="{BB962C8B-B14F-4D97-AF65-F5344CB8AC3E}">
        <p14:creationId xmlns:p14="http://schemas.microsoft.com/office/powerpoint/2010/main" val="6059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915FD-CB15-468A-A937-895BBA11D09F}" type="datetimeFigureOut">
              <a:rPr lang="es-CO" smtClean="0"/>
              <a:t>26/03/2025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a:t>
            </a:fld>
            <a:endParaRPr lang="es-CO"/>
          </a:p>
        </p:txBody>
      </p:sp>
    </p:spTree>
    <p:extLst>
      <p:ext uri="{BB962C8B-B14F-4D97-AF65-F5344CB8AC3E}">
        <p14:creationId xmlns:p14="http://schemas.microsoft.com/office/powerpoint/2010/main" val="2473296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7915FD-CB15-468A-A937-895BBA11D09F}" type="datetimeFigureOut">
              <a:rPr lang="es-CO" smtClean="0"/>
              <a:t>26/03/2025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5778B1D-7479-48F2-A3D2-D4DDFB5AE135}" type="slidenum">
              <a:rPr lang="es-CO" smtClean="0"/>
              <a:t>‹#›</a:t>
            </a:fld>
            <a:endParaRPr lang="es-CO"/>
          </a:p>
        </p:txBody>
      </p:sp>
    </p:spTree>
    <p:extLst>
      <p:ext uri="{BB962C8B-B14F-4D97-AF65-F5344CB8AC3E}">
        <p14:creationId xmlns:p14="http://schemas.microsoft.com/office/powerpoint/2010/main" val="4119468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7915FD-CB15-468A-A937-895BBA11D09F}" type="datetimeFigureOut">
              <a:rPr lang="es-CO" smtClean="0"/>
              <a:t>26/03/2025</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D5778B1D-7479-48F2-A3D2-D4DDFB5AE135}" type="slidenum">
              <a:rPr lang="es-CO" smtClean="0"/>
              <a:t>‹#›</a:t>
            </a:fld>
            <a:endParaRPr lang="es-CO"/>
          </a:p>
        </p:txBody>
      </p:sp>
    </p:spTree>
    <p:extLst>
      <p:ext uri="{BB962C8B-B14F-4D97-AF65-F5344CB8AC3E}">
        <p14:creationId xmlns:p14="http://schemas.microsoft.com/office/powerpoint/2010/main" val="3901180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7915FD-CB15-468A-A937-895BBA11D09F}" type="datetimeFigureOut">
              <a:rPr lang="es-CO" smtClean="0"/>
              <a:t>26/03/2025</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D5778B1D-7479-48F2-A3D2-D4DDFB5AE135}" type="slidenum">
              <a:rPr lang="es-CO" smtClean="0"/>
              <a:t>‹#›</a:t>
            </a:fld>
            <a:endParaRPr lang="es-CO"/>
          </a:p>
        </p:txBody>
      </p:sp>
    </p:spTree>
    <p:extLst>
      <p:ext uri="{BB962C8B-B14F-4D97-AF65-F5344CB8AC3E}">
        <p14:creationId xmlns:p14="http://schemas.microsoft.com/office/powerpoint/2010/main" val="244125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7915FD-CB15-468A-A937-895BBA11D09F}" type="datetimeFigureOut">
              <a:rPr lang="es-CO" smtClean="0"/>
              <a:t>26/03/2025</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D5778B1D-7479-48F2-A3D2-D4DDFB5AE135}" type="slidenum">
              <a:rPr lang="es-CO" smtClean="0"/>
              <a:t>‹#›</a:t>
            </a:fld>
            <a:endParaRPr lang="es-CO"/>
          </a:p>
        </p:txBody>
      </p:sp>
    </p:spTree>
    <p:extLst>
      <p:ext uri="{BB962C8B-B14F-4D97-AF65-F5344CB8AC3E}">
        <p14:creationId xmlns:p14="http://schemas.microsoft.com/office/powerpoint/2010/main" val="3170419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7915FD-CB15-468A-A937-895BBA11D09F}" type="datetimeFigureOut">
              <a:rPr lang="es-CO" smtClean="0"/>
              <a:t>26/03/2025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5778B1D-7479-48F2-A3D2-D4DDFB5AE135}" type="slidenum">
              <a:rPr lang="es-CO" smtClean="0"/>
              <a:t>‹#›</a:t>
            </a:fld>
            <a:endParaRPr lang="es-CO"/>
          </a:p>
        </p:txBody>
      </p:sp>
    </p:spTree>
    <p:extLst>
      <p:ext uri="{BB962C8B-B14F-4D97-AF65-F5344CB8AC3E}">
        <p14:creationId xmlns:p14="http://schemas.microsoft.com/office/powerpoint/2010/main" val="155282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7915FD-CB15-468A-A937-895BBA11D09F}" type="datetimeFigureOut">
              <a:rPr lang="es-CO" smtClean="0"/>
              <a:t>26/03/2025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5778B1D-7479-48F2-A3D2-D4DDFB5AE135}" type="slidenum">
              <a:rPr lang="es-CO" smtClean="0"/>
              <a:t>‹#›</a:t>
            </a:fld>
            <a:endParaRPr lang="es-CO"/>
          </a:p>
        </p:txBody>
      </p:sp>
    </p:spTree>
    <p:extLst>
      <p:ext uri="{BB962C8B-B14F-4D97-AF65-F5344CB8AC3E}">
        <p14:creationId xmlns:p14="http://schemas.microsoft.com/office/powerpoint/2010/main" val="4125475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7915FD-CB15-468A-A937-895BBA11D09F}" type="datetimeFigureOut">
              <a:rPr lang="es-CO" smtClean="0"/>
              <a:t>26/03/2025</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78B1D-7479-48F2-A3D2-D4DDFB5AE135}" type="slidenum">
              <a:rPr lang="es-CO" smtClean="0"/>
              <a:t>‹#›</a:t>
            </a:fld>
            <a:endParaRPr lang="es-CO"/>
          </a:p>
        </p:txBody>
      </p:sp>
    </p:spTree>
    <p:extLst>
      <p:ext uri="{BB962C8B-B14F-4D97-AF65-F5344CB8AC3E}">
        <p14:creationId xmlns:p14="http://schemas.microsoft.com/office/powerpoint/2010/main" val="311788058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E6F0-DA9A-9D77-DBCB-8220B8D795EE}"/>
              </a:ext>
            </a:extLst>
          </p:cNvPr>
          <p:cNvSpPr>
            <a:spLocks noGrp="1"/>
          </p:cNvSpPr>
          <p:nvPr>
            <p:ph type="ctrTitle"/>
          </p:nvPr>
        </p:nvSpPr>
        <p:spPr>
          <a:xfrm>
            <a:off x="666558" y="761048"/>
            <a:ext cx="7766936" cy="1646302"/>
          </a:xfrm>
        </p:spPr>
        <p:txBody>
          <a:bodyPr/>
          <a:lstStyle/>
          <a:p>
            <a:r>
              <a:rPr lang="es-ES" dirty="0"/>
              <a:t>Agendados:</a:t>
            </a:r>
            <a:endParaRPr lang="es-CO" dirty="0"/>
          </a:p>
        </p:txBody>
      </p:sp>
      <p:pic>
        <p:nvPicPr>
          <p:cNvPr id="5" name="Picture 4" descr="A pair of green dice">
            <a:extLst>
              <a:ext uri="{FF2B5EF4-FFF2-40B4-BE49-F238E27FC236}">
                <a16:creationId xmlns:a16="http://schemas.microsoft.com/office/drawing/2014/main" id="{2353A6F2-8C40-8F9A-9E27-AD015657D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373" y="-114300"/>
            <a:ext cx="3543300" cy="3543300"/>
          </a:xfrm>
          <a:prstGeom prst="rect">
            <a:avLst/>
          </a:prstGeom>
        </p:spPr>
      </p:pic>
      <p:sp>
        <p:nvSpPr>
          <p:cNvPr id="6" name="TextBox 5">
            <a:extLst>
              <a:ext uri="{FF2B5EF4-FFF2-40B4-BE49-F238E27FC236}">
                <a16:creationId xmlns:a16="http://schemas.microsoft.com/office/drawing/2014/main" id="{CE9B42BB-EE61-F908-1D68-0B2559AD493A}"/>
              </a:ext>
            </a:extLst>
          </p:cNvPr>
          <p:cNvSpPr txBox="1"/>
          <p:nvPr/>
        </p:nvSpPr>
        <p:spPr>
          <a:xfrm>
            <a:off x="1006764" y="3094182"/>
            <a:ext cx="8571345" cy="1754326"/>
          </a:xfrm>
          <a:prstGeom prst="rect">
            <a:avLst/>
          </a:prstGeom>
          <a:noFill/>
        </p:spPr>
        <p:txBody>
          <a:bodyPr wrap="square" rtlCol="0">
            <a:spAutoFit/>
          </a:bodyPr>
          <a:lstStyle/>
          <a:p>
            <a:r>
              <a:rPr lang="es-ES" b="1" dirty="0"/>
              <a:t>Autores:</a:t>
            </a:r>
          </a:p>
          <a:p>
            <a:pPr marL="285750" indent="-285750">
              <a:buFont typeface="Arial" panose="020B0604020202020204" pitchFamily="34" charset="0"/>
              <a:buChar char="•"/>
            </a:pPr>
            <a:r>
              <a:rPr lang="es-ES" dirty="0"/>
              <a:t>Sergio David Ortiz Hernández</a:t>
            </a:r>
          </a:p>
          <a:p>
            <a:pPr marL="285750" indent="-285750">
              <a:buFont typeface="Arial" panose="020B0604020202020204" pitchFamily="34" charset="0"/>
              <a:buChar char="•"/>
            </a:pPr>
            <a:r>
              <a:rPr lang="es-ES" dirty="0"/>
              <a:t>David Alejandro Sandoval Rojas</a:t>
            </a:r>
          </a:p>
          <a:p>
            <a:endParaRPr lang="es-ES" dirty="0"/>
          </a:p>
          <a:p>
            <a:r>
              <a:rPr lang="es-ES" b="1" dirty="0"/>
              <a:t>Fecha de presentación:</a:t>
            </a:r>
            <a:br>
              <a:rPr lang="es-ES" dirty="0"/>
            </a:br>
            <a:r>
              <a:rPr lang="es-ES" dirty="0"/>
              <a:t>26/03/2025</a:t>
            </a:r>
            <a:endParaRPr lang="es-CO" dirty="0"/>
          </a:p>
        </p:txBody>
      </p:sp>
    </p:spTree>
    <p:extLst>
      <p:ext uri="{BB962C8B-B14F-4D97-AF65-F5344CB8AC3E}">
        <p14:creationId xmlns:p14="http://schemas.microsoft.com/office/powerpoint/2010/main" val="2523368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60E4-EA64-C242-9B59-DF0F06C4D60B}"/>
              </a:ext>
            </a:extLst>
          </p:cNvPr>
          <p:cNvSpPr>
            <a:spLocks noGrp="1"/>
          </p:cNvSpPr>
          <p:nvPr>
            <p:ph type="title"/>
          </p:nvPr>
        </p:nvSpPr>
        <p:spPr>
          <a:xfrm>
            <a:off x="776095" y="570332"/>
            <a:ext cx="3300646" cy="538813"/>
          </a:xfrm>
        </p:spPr>
        <p:txBody>
          <a:bodyPr anchor="ctr">
            <a:normAutofit fontScale="90000"/>
          </a:bodyPr>
          <a:lstStyle/>
          <a:p>
            <a:r>
              <a:rPr lang="es-ES" dirty="0"/>
              <a:t>PROBLEMA</a:t>
            </a:r>
            <a:endParaRPr lang="es-CO" dirty="0"/>
          </a:p>
        </p:txBody>
      </p:sp>
      <p:sp>
        <p:nvSpPr>
          <p:cNvPr id="3" name="Content Placeholder 2">
            <a:extLst>
              <a:ext uri="{FF2B5EF4-FFF2-40B4-BE49-F238E27FC236}">
                <a16:creationId xmlns:a16="http://schemas.microsoft.com/office/drawing/2014/main" id="{A9329467-5CE4-5E51-99F6-85AFB813B895}"/>
              </a:ext>
            </a:extLst>
          </p:cNvPr>
          <p:cNvSpPr>
            <a:spLocks noGrp="1"/>
          </p:cNvSpPr>
          <p:nvPr>
            <p:ph idx="1"/>
          </p:nvPr>
        </p:nvSpPr>
        <p:spPr>
          <a:xfrm>
            <a:off x="776095" y="1293872"/>
            <a:ext cx="8700414" cy="4603900"/>
          </a:xfrm>
        </p:spPr>
        <p:txBody>
          <a:bodyPr anchor="t" anchorCtr="0">
            <a:normAutofit/>
          </a:bodyPr>
          <a:lstStyle/>
          <a:p>
            <a:pPr marL="0" indent="0">
              <a:buNone/>
            </a:pPr>
            <a:r>
              <a:rPr lang="es-ES" dirty="0"/>
              <a:t>La asignación de horarios en una institución ya sea colegio o universidad suele ser un proceso tedioso, complejo y propenso a errores.</a:t>
            </a:r>
          </a:p>
          <a:p>
            <a:pPr marL="0" indent="0">
              <a:buNone/>
            </a:pPr>
            <a:r>
              <a:rPr lang="es-ES" dirty="0"/>
              <a:t>Entre las dificultades que podemos encontrar:</a:t>
            </a:r>
          </a:p>
          <a:p>
            <a:r>
              <a:rPr lang="es-ES" dirty="0"/>
              <a:t>Conflictos entre horarios(que hallan dos clases a la misma hora el mismo día en el mismo salón)</a:t>
            </a:r>
          </a:p>
          <a:p>
            <a:r>
              <a:rPr lang="es-ES" dirty="0"/>
              <a:t>Falta de automatización.</a:t>
            </a:r>
          </a:p>
          <a:p>
            <a:r>
              <a:rPr lang="es-ES" dirty="0"/>
              <a:t>Dificultad a la hora de añadir restricciones especificas, por ejemplo:</a:t>
            </a:r>
          </a:p>
          <a:p>
            <a:pPr lvl="1"/>
            <a:r>
              <a:rPr lang="es-ES" dirty="0"/>
              <a:t>Clases que solo se pueden dar en laboratorios</a:t>
            </a:r>
          </a:p>
          <a:p>
            <a:pPr lvl="1"/>
            <a:r>
              <a:rPr lang="es-ES" dirty="0"/>
              <a:t>Profesores que no pueden trabajar en la mañana o tarde.</a:t>
            </a:r>
          </a:p>
        </p:txBody>
      </p:sp>
    </p:spTree>
    <p:extLst>
      <p:ext uri="{BB962C8B-B14F-4D97-AF65-F5344CB8AC3E}">
        <p14:creationId xmlns:p14="http://schemas.microsoft.com/office/powerpoint/2010/main" val="510748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8D882-B715-7342-4C5C-3A23A8EBB3C3}"/>
              </a:ext>
            </a:extLst>
          </p:cNvPr>
          <p:cNvSpPr>
            <a:spLocks noGrp="1"/>
          </p:cNvSpPr>
          <p:nvPr>
            <p:ph type="title"/>
          </p:nvPr>
        </p:nvSpPr>
        <p:spPr>
          <a:xfrm>
            <a:off x="677334" y="609600"/>
            <a:ext cx="8596668" cy="789432"/>
          </a:xfrm>
        </p:spPr>
        <p:txBody>
          <a:bodyPr/>
          <a:lstStyle/>
          <a:p>
            <a:r>
              <a:rPr lang="es-ES" b="1" dirty="0"/>
              <a:t>Estado del arte: que hay actualmente</a:t>
            </a:r>
            <a:endParaRPr lang="es-CO" b="1" dirty="0"/>
          </a:p>
        </p:txBody>
      </p:sp>
      <p:sp>
        <p:nvSpPr>
          <p:cNvPr id="3" name="Content Placeholder 2">
            <a:extLst>
              <a:ext uri="{FF2B5EF4-FFF2-40B4-BE49-F238E27FC236}">
                <a16:creationId xmlns:a16="http://schemas.microsoft.com/office/drawing/2014/main" id="{C2E0D1EF-15D5-484E-70E6-6F0537CAD6A7}"/>
              </a:ext>
            </a:extLst>
          </p:cNvPr>
          <p:cNvSpPr>
            <a:spLocks noGrp="1"/>
          </p:cNvSpPr>
          <p:nvPr>
            <p:ph idx="1"/>
          </p:nvPr>
        </p:nvSpPr>
        <p:spPr>
          <a:xfrm>
            <a:off x="677334" y="2160588"/>
            <a:ext cx="3053418" cy="4395659"/>
          </a:xfrm>
        </p:spPr>
        <p:txBody>
          <a:bodyPr>
            <a:normAutofit lnSpcReduction="10000"/>
          </a:bodyPr>
          <a:lstStyle/>
          <a:p>
            <a:pPr>
              <a:buNone/>
            </a:pPr>
            <a:r>
              <a:rPr lang="es-ES" b="1" dirty="0"/>
              <a:t>Peñalara GHC – profesional</a:t>
            </a:r>
          </a:p>
          <a:p>
            <a:pPr>
              <a:buNone/>
            </a:pPr>
            <a:r>
              <a:rPr lang="es-ES" b="1" dirty="0"/>
              <a:t>¿Pero a qué precio?</a:t>
            </a:r>
          </a:p>
          <a:p>
            <a:pPr marL="0" indent="0">
              <a:buNone/>
            </a:pPr>
            <a:r>
              <a:rPr lang="es-ES" dirty="0"/>
              <a:t>Peñalara GHC es potente, sí, pero es de pago y no precisamente barato. Si estás en una institución con presupuesto ajustado o simplemente no quieres gastar en licencias, nuestra herramienta es la mejor alternativa. Además, al ser un proyecto hecho a medida, podemos adaptarlo sin tener que depender de una empresa que te cobre hasta por respirar.</a:t>
            </a:r>
          </a:p>
          <a:p>
            <a:pPr marL="0" indent="0">
              <a:buNone/>
            </a:pPr>
            <a:endParaRPr lang="es-CO" dirty="0"/>
          </a:p>
        </p:txBody>
      </p:sp>
      <p:sp>
        <p:nvSpPr>
          <p:cNvPr id="4" name="Content Placeholder 2">
            <a:extLst>
              <a:ext uri="{FF2B5EF4-FFF2-40B4-BE49-F238E27FC236}">
                <a16:creationId xmlns:a16="http://schemas.microsoft.com/office/drawing/2014/main" id="{E7C427FA-5F68-C25A-D522-52197D846933}"/>
              </a:ext>
            </a:extLst>
          </p:cNvPr>
          <p:cNvSpPr txBox="1">
            <a:spLocks/>
          </p:cNvSpPr>
          <p:nvPr/>
        </p:nvSpPr>
        <p:spPr>
          <a:xfrm>
            <a:off x="3877056" y="2160587"/>
            <a:ext cx="3053418" cy="4395659"/>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None/>
            </a:pPr>
            <a:r>
              <a:rPr lang="es-ES" b="1" dirty="0"/>
              <a:t>Horarium.ai – Todo bonito hasta que dependes de la nube</a:t>
            </a:r>
          </a:p>
          <a:p>
            <a:pPr marL="0" indent="0">
              <a:buNone/>
            </a:pPr>
            <a:r>
              <a:rPr lang="es-ES" dirty="0"/>
              <a:t>Horarium.ai es fácil de usar, pero está diseñado para que dependas de su plataforma en la nube y edemas de usar Inteligencia Artificial. </a:t>
            </a:r>
          </a:p>
          <a:p>
            <a:pPr marL="0" indent="0">
              <a:buNone/>
            </a:pPr>
            <a:r>
              <a:rPr lang="es-ES" dirty="0"/>
              <a:t>Una institución debería buscar que toda su información esté segura en un sistema local. Con nuestro software, tienes el control total de tus datos sin depender de servidores externos y herramientas que no son 100% precias como una IA.</a:t>
            </a:r>
          </a:p>
        </p:txBody>
      </p:sp>
      <p:sp>
        <p:nvSpPr>
          <p:cNvPr id="6" name="Content Placeholder 2">
            <a:extLst>
              <a:ext uri="{FF2B5EF4-FFF2-40B4-BE49-F238E27FC236}">
                <a16:creationId xmlns:a16="http://schemas.microsoft.com/office/drawing/2014/main" id="{069EAF7B-CD1F-C6CF-2B7D-4F5885F2F0A6}"/>
              </a:ext>
            </a:extLst>
          </p:cNvPr>
          <p:cNvSpPr txBox="1">
            <a:spLocks/>
          </p:cNvSpPr>
          <p:nvPr/>
        </p:nvSpPr>
        <p:spPr>
          <a:xfrm>
            <a:off x="7076778" y="2160587"/>
            <a:ext cx="3053418" cy="439565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None/>
            </a:pPr>
            <a:r>
              <a:rPr lang="es-ES" b="1" dirty="0"/>
              <a:t>¿Por qué usar nuestro generador de horarios?</a:t>
            </a:r>
          </a:p>
          <a:p>
            <a:r>
              <a:rPr lang="es-ES" b="1" dirty="0"/>
              <a:t>Costo menor al de nuestros competidores </a:t>
            </a:r>
          </a:p>
          <a:p>
            <a:r>
              <a:rPr lang="es-ES" b="1" dirty="0"/>
              <a:t>No dependes de internet ni servidores externos</a:t>
            </a:r>
          </a:p>
          <a:p>
            <a:r>
              <a:rPr lang="es-ES" b="1" dirty="0"/>
              <a:t>Adaptabilidad a las restricciones horarias: </a:t>
            </a:r>
            <a:r>
              <a:rPr lang="es-ES" dirty="0"/>
              <a:t>tipos de aula o dificultades de los docentes </a:t>
            </a:r>
          </a:p>
          <a:p>
            <a:r>
              <a:rPr lang="es-ES" b="1" dirty="0"/>
              <a:t>Fácil de usar</a:t>
            </a:r>
            <a:r>
              <a:rPr lang="es-ES" dirty="0"/>
              <a:t>: cuenta con una interfaz intuitiva </a:t>
            </a:r>
          </a:p>
        </p:txBody>
      </p:sp>
    </p:spTree>
    <p:extLst>
      <p:ext uri="{BB962C8B-B14F-4D97-AF65-F5344CB8AC3E}">
        <p14:creationId xmlns:p14="http://schemas.microsoft.com/office/powerpoint/2010/main" val="2137915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10FC8-5BF6-C0CA-A4E4-74EA76B3061F}"/>
              </a:ext>
            </a:extLst>
          </p:cNvPr>
          <p:cNvSpPr>
            <a:spLocks noGrp="1"/>
          </p:cNvSpPr>
          <p:nvPr>
            <p:ph type="title"/>
          </p:nvPr>
        </p:nvSpPr>
        <p:spPr/>
        <p:txBody>
          <a:bodyPr/>
          <a:lstStyle/>
          <a:p>
            <a:r>
              <a:rPr lang="es-ES" dirty="0"/>
              <a:t>Propuesta de solución:</a:t>
            </a:r>
            <a:endParaRPr lang="es-CO" dirty="0"/>
          </a:p>
        </p:txBody>
      </p:sp>
      <p:sp>
        <p:nvSpPr>
          <p:cNvPr id="3" name="Content Placeholder 2">
            <a:extLst>
              <a:ext uri="{FF2B5EF4-FFF2-40B4-BE49-F238E27FC236}">
                <a16:creationId xmlns:a16="http://schemas.microsoft.com/office/drawing/2014/main" id="{1E0EDB97-94D3-1C0B-7AA4-154AC5D39FC4}"/>
              </a:ext>
            </a:extLst>
          </p:cNvPr>
          <p:cNvSpPr>
            <a:spLocks noGrp="1"/>
          </p:cNvSpPr>
          <p:nvPr>
            <p:ph idx="1"/>
          </p:nvPr>
        </p:nvSpPr>
        <p:spPr/>
        <p:txBody>
          <a:bodyPr/>
          <a:lstStyle/>
          <a:p>
            <a:pPr marL="0" indent="0">
              <a:buNone/>
            </a:pPr>
            <a:r>
              <a:rPr lang="es-ES" dirty="0"/>
              <a:t>Se planteo el desarrollo de esta aplicación en Java con el IDE NetBeans, utilizando MySQL para la base de datos y </a:t>
            </a:r>
            <a:r>
              <a:rPr lang="es-ES" dirty="0" err="1"/>
              <a:t>Workbench</a:t>
            </a:r>
            <a:r>
              <a:rPr lang="es-ES" dirty="0"/>
              <a:t> para el modelado relacional.</a:t>
            </a:r>
          </a:p>
          <a:p>
            <a:pPr marL="0" indent="0">
              <a:buNone/>
            </a:pPr>
            <a:r>
              <a:rPr lang="es-ES" b="1" dirty="0"/>
              <a:t>Características principales:</a:t>
            </a:r>
          </a:p>
          <a:p>
            <a:pPr marL="0" indent="0">
              <a:buNone/>
            </a:pPr>
            <a:r>
              <a:rPr lang="es-ES" dirty="0"/>
              <a:t>Gestión de profesores, estudiantes, grupos y materias.</a:t>
            </a:r>
          </a:p>
          <a:p>
            <a:pPr marL="0" indent="0">
              <a:buNone/>
            </a:pPr>
            <a:r>
              <a:rPr lang="es-ES" dirty="0"/>
              <a:t>Generación automática de horarios considerando las restricciones planteadas (no se podrá modificar manualmente) pero se podrán generar varias veces si algún resultado no convence. Si llegado al caso al algoritmo de generación le es imposible generar un horario(debido a que no hay espacio suficiente para ubicarlos) se le expresaran al usuario </a:t>
            </a:r>
            <a:r>
              <a:rPr lang="es-ES"/>
              <a:t>posibles soluciones.</a:t>
            </a:r>
            <a:endParaRPr lang="es-ES" dirty="0"/>
          </a:p>
          <a:p>
            <a:pPr marL="0" indent="0">
              <a:buNone/>
            </a:pPr>
            <a:r>
              <a:rPr lang="es-ES" dirty="0"/>
              <a:t>Interfaz fácil de usar</a:t>
            </a:r>
            <a:endParaRPr lang="es-CO" dirty="0"/>
          </a:p>
        </p:txBody>
      </p:sp>
    </p:spTree>
    <p:extLst>
      <p:ext uri="{BB962C8B-B14F-4D97-AF65-F5344CB8AC3E}">
        <p14:creationId xmlns:p14="http://schemas.microsoft.com/office/powerpoint/2010/main" val="90857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B251-F6B0-7D74-259B-7C741185F781}"/>
              </a:ext>
            </a:extLst>
          </p:cNvPr>
          <p:cNvSpPr>
            <a:spLocks noGrp="1"/>
          </p:cNvSpPr>
          <p:nvPr>
            <p:ph type="title"/>
          </p:nvPr>
        </p:nvSpPr>
        <p:spPr>
          <a:xfrm>
            <a:off x="677334" y="609600"/>
            <a:ext cx="3843375" cy="5175624"/>
          </a:xfrm>
        </p:spPr>
        <p:txBody>
          <a:bodyPr anchor="ctr">
            <a:normAutofit/>
          </a:bodyPr>
          <a:lstStyle/>
          <a:p>
            <a:r>
              <a:rPr lang="es-ES" dirty="0">
                <a:solidFill>
                  <a:schemeClr val="tx1">
                    <a:lumMod val="85000"/>
                    <a:lumOff val="15000"/>
                  </a:schemeClr>
                </a:solidFill>
              </a:rPr>
              <a:t>¿Que tecnologías se usaran?</a:t>
            </a:r>
            <a:endParaRPr lang="es-CO"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1C62F8BF-9646-1557-81CE-77E84ED9A5C5}"/>
              </a:ext>
            </a:extLst>
          </p:cNvPr>
          <p:cNvSpPr>
            <a:spLocks noGrp="1"/>
          </p:cNvSpPr>
          <p:nvPr>
            <p:ph idx="1"/>
          </p:nvPr>
        </p:nvSpPr>
        <p:spPr>
          <a:xfrm>
            <a:off x="4886326" y="609601"/>
            <a:ext cx="3962400" cy="5175624"/>
          </a:xfrm>
        </p:spPr>
        <p:txBody>
          <a:bodyPr anchor="ctr">
            <a:normAutofit/>
          </a:bodyPr>
          <a:lstStyle/>
          <a:p>
            <a:pPr marL="0" indent="0">
              <a:buNone/>
            </a:pPr>
            <a:r>
              <a:rPr lang="es-ES" dirty="0">
                <a:solidFill>
                  <a:srgbClr val="FFFFFF"/>
                </a:solidFill>
              </a:rPr>
              <a:t>IDE JAVA(NETBEANS):  Desarrollo de la </a:t>
            </a:r>
            <a:r>
              <a:rPr lang="es-ES" dirty="0" err="1">
                <a:solidFill>
                  <a:srgbClr val="FFFFFF"/>
                </a:solidFill>
              </a:rPr>
              <a:t>aplicacion</a:t>
            </a:r>
            <a:endParaRPr lang="es-ES" dirty="0">
              <a:solidFill>
                <a:srgbClr val="FFFFFF"/>
              </a:solidFill>
            </a:endParaRPr>
          </a:p>
          <a:p>
            <a:pPr marL="0" indent="0">
              <a:buNone/>
            </a:pPr>
            <a:endParaRPr lang="es-ES" dirty="0">
              <a:solidFill>
                <a:srgbClr val="FFFFFF"/>
              </a:solidFill>
            </a:endParaRPr>
          </a:p>
          <a:p>
            <a:pPr marL="0" indent="0">
              <a:buNone/>
            </a:pPr>
            <a:r>
              <a:rPr lang="es-ES" dirty="0">
                <a:solidFill>
                  <a:srgbClr val="FFFFFF"/>
                </a:solidFill>
              </a:rPr>
              <a:t>MYSQL: para almacenar la información</a:t>
            </a:r>
          </a:p>
          <a:p>
            <a:pPr marL="0" indent="0">
              <a:buNone/>
            </a:pPr>
            <a:endParaRPr lang="es-ES" dirty="0">
              <a:solidFill>
                <a:srgbClr val="FFFFFF"/>
              </a:solidFill>
            </a:endParaRPr>
          </a:p>
          <a:p>
            <a:pPr marL="0" indent="0">
              <a:buNone/>
            </a:pPr>
            <a:r>
              <a:rPr lang="es-ES" dirty="0">
                <a:solidFill>
                  <a:srgbClr val="FFFFFF"/>
                </a:solidFill>
              </a:rPr>
              <a:t>WORKBENCH: diseño del modelo de base de datos</a:t>
            </a:r>
          </a:p>
        </p:txBody>
      </p:sp>
    </p:spTree>
    <p:extLst>
      <p:ext uri="{BB962C8B-B14F-4D97-AF65-F5344CB8AC3E}">
        <p14:creationId xmlns:p14="http://schemas.microsoft.com/office/powerpoint/2010/main" val="181095343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B6540-0012-0366-AEB6-C3B27032E9B1}"/>
              </a:ext>
            </a:extLst>
          </p:cNvPr>
          <p:cNvSpPr>
            <a:spLocks noGrp="1"/>
          </p:cNvSpPr>
          <p:nvPr>
            <p:ph type="title"/>
          </p:nvPr>
        </p:nvSpPr>
        <p:spPr/>
        <p:txBody>
          <a:bodyPr/>
          <a:lstStyle/>
          <a:p>
            <a:r>
              <a:rPr lang="es-ES" dirty="0"/>
              <a:t>Modelo Entidad Relación propuesto:</a:t>
            </a:r>
            <a:endParaRPr lang="es-CO" dirty="0"/>
          </a:p>
        </p:txBody>
      </p:sp>
    </p:spTree>
    <p:extLst>
      <p:ext uri="{BB962C8B-B14F-4D97-AF65-F5344CB8AC3E}">
        <p14:creationId xmlns:p14="http://schemas.microsoft.com/office/powerpoint/2010/main" val="2270590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C04B3-DCFC-6DF8-3A03-50C6BAE95778}"/>
              </a:ext>
            </a:extLst>
          </p:cNvPr>
          <p:cNvSpPr>
            <a:spLocks noGrp="1"/>
          </p:cNvSpPr>
          <p:nvPr>
            <p:ph type="title"/>
          </p:nvPr>
        </p:nvSpPr>
        <p:spPr/>
        <p:txBody>
          <a:bodyPr/>
          <a:lstStyle/>
          <a:p>
            <a:r>
              <a:rPr lang="es-ES" dirty="0"/>
              <a:t>Modelo Relacional propuesto</a:t>
            </a:r>
            <a:endParaRPr lang="es-CO" dirty="0"/>
          </a:p>
        </p:txBody>
      </p:sp>
      <p:pic>
        <p:nvPicPr>
          <p:cNvPr id="5" name="Picture 4">
            <a:extLst>
              <a:ext uri="{FF2B5EF4-FFF2-40B4-BE49-F238E27FC236}">
                <a16:creationId xmlns:a16="http://schemas.microsoft.com/office/drawing/2014/main" id="{D7250549-D81E-DC05-74DD-2F8795BDF831}"/>
              </a:ext>
            </a:extLst>
          </p:cNvPr>
          <p:cNvPicPr>
            <a:picLocks noChangeAspect="1"/>
          </p:cNvPicPr>
          <p:nvPr/>
        </p:nvPicPr>
        <p:blipFill>
          <a:blip r:embed="rId2"/>
          <a:stretch>
            <a:fillRect/>
          </a:stretch>
        </p:blipFill>
        <p:spPr>
          <a:xfrm>
            <a:off x="677334" y="1336401"/>
            <a:ext cx="6085711" cy="5137550"/>
          </a:xfrm>
          <a:prstGeom prst="rect">
            <a:avLst/>
          </a:prstGeom>
        </p:spPr>
      </p:pic>
      <p:sp>
        <p:nvSpPr>
          <p:cNvPr id="6" name="TextBox 5">
            <a:extLst>
              <a:ext uri="{FF2B5EF4-FFF2-40B4-BE49-F238E27FC236}">
                <a16:creationId xmlns:a16="http://schemas.microsoft.com/office/drawing/2014/main" id="{BB196B1B-E196-DC4D-F2C9-5B523AFE1185}"/>
              </a:ext>
            </a:extLst>
          </p:cNvPr>
          <p:cNvSpPr txBox="1"/>
          <p:nvPr/>
        </p:nvSpPr>
        <p:spPr>
          <a:xfrm>
            <a:off x="6938536" y="2650837"/>
            <a:ext cx="2898191" cy="2456872"/>
          </a:xfrm>
          <a:prstGeom prst="rect">
            <a:avLst/>
          </a:prstGeom>
          <a:noFill/>
        </p:spPr>
        <p:txBody>
          <a:bodyPr wrap="square" rtlCol="0">
            <a:normAutofit/>
          </a:bodyPr>
          <a:lstStyle/>
          <a:p>
            <a:pPr>
              <a:buNone/>
            </a:pPr>
            <a:r>
              <a:rPr lang="es-ES" b="1" dirty="0"/>
              <a:t>Objetivo:</a:t>
            </a:r>
          </a:p>
          <a:p>
            <a:pPr>
              <a:buNone/>
            </a:pPr>
            <a:r>
              <a:rPr lang="es-ES" dirty="0"/>
              <a:t>Diseñar una base de datos estructurada que permita estructurar muestro modelo y definir sus relaciones.</a:t>
            </a:r>
            <a:endParaRPr lang="es-CO" dirty="0"/>
          </a:p>
        </p:txBody>
      </p:sp>
    </p:spTree>
    <p:extLst>
      <p:ext uri="{BB962C8B-B14F-4D97-AF65-F5344CB8AC3E}">
        <p14:creationId xmlns:p14="http://schemas.microsoft.com/office/powerpoint/2010/main" val="3551120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94334-1F4A-35C9-BF5C-15BE1D771280}"/>
              </a:ext>
            </a:extLst>
          </p:cNvPr>
          <p:cNvSpPr>
            <a:spLocks noGrp="1"/>
          </p:cNvSpPr>
          <p:nvPr>
            <p:ph type="title"/>
          </p:nvPr>
        </p:nvSpPr>
        <p:spPr>
          <a:xfrm>
            <a:off x="677334" y="609600"/>
            <a:ext cx="8596668" cy="794327"/>
          </a:xfrm>
        </p:spPr>
        <p:txBody>
          <a:bodyPr/>
          <a:lstStyle/>
          <a:p>
            <a:r>
              <a:rPr lang="es-ES" dirty="0"/>
              <a:t>Código:</a:t>
            </a:r>
            <a:endParaRPr lang="es-CO" dirty="0"/>
          </a:p>
        </p:txBody>
      </p:sp>
      <p:sp>
        <p:nvSpPr>
          <p:cNvPr id="3" name="Content Placeholder 2">
            <a:extLst>
              <a:ext uri="{FF2B5EF4-FFF2-40B4-BE49-F238E27FC236}">
                <a16:creationId xmlns:a16="http://schemas.microsoft.com/office/drawing/2014/main" id="{76DDE673-B83E-2810-A1CF-E2A284A3472A}"/>
              </a:ext>
            </a:extLst>
          </p:cNvPr>
          <p:cNvSpPr>
            <a:spLocks noGrp="1"/>
          </p:cNvSpPr>
          <p:nvPr>
            <p:ph idx="1"/>
          </p:nvPr>
        </p:nvSpPr>
        <p:spPr>
          <a:xfrm>
            <a:off x="677334" y="1505527"/>
            <a:ext cx="8596668" cy="1283855"/>
          </a:xfrm>
        </p:spPr>
        <p:txBody>
          <a:bodyPr/>
          <a:lstStyle/>
          <a:p>
            <a:pPr marL="0" indent="0">
              <a:buNone/>
            </a:pPr>
            <a:r>
              <a:rPr lang="es-ES" dirty="0"/>
              <a:t>El código en SQL para generar el modelo relacional con la herramienta </a:t>
            </a:r>
            <a:r>
              <a:rPr lang="es-ES" dirty="0" err="1"/>
              <a:t>Workbench</a:t>
            </a:r>
            <a:r>
              <a:rPr lang="es-ES" dirty="0"/>
              <a:t> 8.0 CE, se adjuntará junto con esta presentación con el nombre de </a:t>
            </a:r>
            <a:r>
              <a:rPr lang="es-ES" dirty="0" err="1"/>
              <a:t>MR.sql</a:t>
            </a:r>
            <a:endParaRPr lang="es-ES" dirty="0"/>
          </a:p>
          <a:p>
            <a:pPr marL="0" indent="0">
              <a:buNone/>
            </a:pPr>
            <a:endParaRPr lang="es-ES" dirty="0"/>
          </a:p>
        </p:txBody>
      </p:sp>
    </p:spTree>
    <p:extLst>
      <p:ext uri="{BB962C8B-B14F-4D97-AF65-F5344CB8AC3E}">
        <p14:creationId xmlns:p14="http://schemas.microsoft.com/office/powerpoint/2010/main" val="9424373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88</TotalTime>
  <Words>510</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Agendados:</vt:lpstr>
      <vt:lpstr>PROBLEMA</vt:lpstr>
      <vt:lpstr>Estado del arte: que hay actualmente</vt:lpstr>
      <vt:lpstr>Propuesta de solución:</vt:lpstr>
      <vt:lpstr>¿Que tecnologías se usaran?</vt:lpstr>
      <vt:lpstr>Modelo Entidad Relación propuesto:</vt:lpstr>
      <vt:lpstr>Modelo Relacional propuesto</vt:lpstr>
      <vt:lpstr>Código: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Sergio David</dc:creator>
  <cp:lastModifiedBy>Sergio David</cp:lastModifiedBy>
  <cp:revision>3</cp:revision>
  <dcterms:created xsi:type="dcterms:W3CDTF">2025-03-26T21:45:10Z</dcterms:created>
  <dcterms:modified xsi:type="dcterms:W3CDTF">2025-03-26T23:14:06Z</dcterms:modified>
</cp:coreProperties>
</file>