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276" r:id="rId6"/>
    <p:sldId id="274" r:id="rId7"/>
    <p:sldId id="275" r:id="rId8"/>
    <p:sldId id="271" r:id="rId9"/>
    <p:sldId id="272" r:id="rId10"/>
    <p:sldId id="279" r:id="rId11"/>
    <p:sldId id="280" r:id="rId12"/>
    <p:sldId id="281" r:id="rId13"/>
    <p:sldId id="282" r:id="rId14"/>
    <p:sldId id="283" r:id="rId15"/>
    <p:sldId id="284" r:id="rId16"/>
    <p:sldId id="277" r:id="rId17"/>
    <p:sldId id="273" r:id="rId18"/>
    <p:sldId id="278" r:id="rId19"/>
    <p:sldId id="268" r:id="rId20"/>
  </p:sldIdLst>
  <p:sldSz cx="18288000" cy="10287000"/>
  <p:notesSz cx="6858000" cy="9144000"/>
  <p:embeddedFontLst>
    <p:embeddedFont>
      <p:font typeface="DM Sans Italics" panose="020B0604020202020204" charset="0"/>
      <p:regular r:id="rId22"/>
    </p:embeddedFont>
    <p:embeddedFont>
      <p:font typeface="Tenorite" panose="000005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9C27-25A9-424C-B5D4-A928D96D873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B71-F550-4DD5-8342-DBF752C55F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47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2C61E-BB8A-69CA-EC80-C96F8076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23ED17-CFD1-5AC0-5BC3-33F9778C3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E4C34-2AF9-3BBA-D656-731DCC5C0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8B6A-6A9B-9051-1199-B674FCF3C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29B71-F550-4DD5-8342-DBF752C55FA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22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ACAE5-2A35-6187-6DEF-E343D904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FD5F6-F0D4-DBAF-02ED-DC7131961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4BFCD-4FC1-9C29-2ADF-8AB431774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75FBA-E043-7537-BB2B-1391DFE64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29B71-F550-4DD5-8342-DBF752C55FA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02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762AE-A80E-E5C2-8A09-77C1DAD4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45057-3149-896B-2856-6214DF21D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2AC0B-9DB6-C187-C842-5370F361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4566-0292-FC7E-2844-DB44B795B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29B71-F550-4DD5-8342-DBF752C55FA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60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" name="Group 6"/>
          <p:cNvGrpSpPr/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2533" r="-32533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" name="Freeform 8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981075" y="991632"/>
            <a:ext cx="4514798" cy="1289942"/>
          </a:xfrm>
          <a:custGeom>
            <a:avLst/>
            <a:gdLst/>
            <a:ahLst/>
            <a:cxnLst/>
            <a:rect l="l" t="t" r="r" b="b"/>
            <a:pathLst>
              <a:path w="4514798" h="1289942">
                <a:moveTo>
                  <a:pt x="0" y="0"/>
                </a:moveTo>
                <a:lnTo>
                  <a:pt x="4514798" y="0"/>
                </a:lnTo>
                <a:lnTo>
                  <a:pt x="4514798" y="1289942"/>
                </a:lnTo>
                <a:lnTo>
                  <a:pt x="0" y="128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3" name="TextBox 13"/>
          <p:cNvSpPr txBox="1"/>
          <p:nvPr/>
        </p:nvSpPr>
        <p:spPr>
          <a:xfrm>
            <a:off x="5495873" y="1432559"/>
            <a:ext cx="664847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FACULTAD DE INGENIERÍA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0EC6A1-9380-347A-FE43-60D947E063E7}"/>
              </a:ext>
            </a:extLst>
          </p:cNvPr>
          <p:cNvSpPr txBox="1">
            <a:spLocks/>
          </p:cNvSpPr>
          <p:nvPr/>
        </p:nvSpPr>
        <p:spPr>
          <a:xfrm>
            <a:off x="1295400" y="3786534"/>
            <a:ext cx="9596971" cy="166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APP PARA PEDIDOS Y RESERVA DE MESAS.</a:t>
            </a:r>
            <a:b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b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PLUSORDER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A45CCC-AD80-46E6-9715-75D57543F985}"/>
              </a:ext>
            </a:extLst>
          </p:cNvPr>
          <p:cNvSpPr txBox="1">
            <a:spLocks/>
          </p:cNvSpPr>
          <p:nvPr/>
        </p:nvSpPr>
        <p:spPr>
          <a:xfrm>
            <a:off x="3617279" y="7048500"/>
            <a:ext cx="3805493" cy="840477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prstClr val="white"/>
                </a:solidFill>
                <a:latin typeface="Tenorite"/>
              </a:rPr>
              <a:t>Alejandro </a:t>
            </a:r>
            <a:r>
              <a:rPr lang="es-CO" dirty="0" err="1">
                <a:solidFill>
                  <a:prstClr val="white"/>
                </a:solidFill>
                <a:latin typeface="Tenorite"/>
              </a:rPr>
              <a:t>Moná</a:t>
            </a:r>
            <a:r>
              <a:rPr lang="es-CO" dirty="0">
                <a:solidFill>
                  <a:prstClr val="white"/>
                </a:solidFill>
                <a:latin typeface="Tenorite"/>
              </a:rPr>
              <a:t> </a:t>
            </a:r>
            <a:r>
              <a:rPr lang="es-CO" dirty="0" err="1">
                <a:solidFill>
                  <a:prstClr val="white"/>
                </a:solidFill>
                <a:latin typeface="Tenorite"/>
              </a:rPr>
              <a:t>Ortíz</a:t>
            </a:r>
            <a:endParaRPr lang="es-CO" dirty="0">
              <a:solidFill>
                <a:prstClr val="white"/>
              </a:solidFill>
              <a:latin typeface="Tenorite"/>
            </a:endParaRPr>
          </a:p>
          <a:p>
            <a:r>
              <a:rPr lang="es-CO" dirty="0">
                <a:solidFill>
                  <a:prstClr val="white"/>
                </a:solidFill>
                <a:latin typeface="Tenorite"/>
              </a:rPr>
              <a:t>Sebastian Acevedo Cardona</a:t>
            </a:r>
            <a:endParaRPr lang="en-US" dirty="0">
              <a:solidFill>
                <a:prstClr val="white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D1FA0-4A1A-C0A6-C06A-37FB8D5F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8556F4-BF4C-5117-79E8-9D96096A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6AB130-736E-72BC-69F6-283C0462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43F76-042D-B953-DCF8-2855A8B0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BA50C2-1054-EA14-52E6-AB05176D3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5ACC89-F02D-B0F5-FF53-22EEAF96B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2A0420-37B2-9EC7-9126-EEBC8916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5DE7D8-F0D5-ED49-020E-FD900DA8A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04D3C0-EB75-54F0-B35B-FB333B05DA5F}"/>
              </a:ext>
            </a:extLst>
          </p:cNvPr>
          <p:cNvSpPr txBox="1">
            <a:spLocks/>
          </p:cNvSpPr>
          <p:nvPr/>
        </p:nvSpPr>
        <p:spPr>
          <a:xfrm>
            <a:off x="152401" y="880282"/>
            <a:ext cx="53497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872AB-DCE8-1195-5C84-387F7C04F27B}"/>
              </a:ext>
            </a:extLst>
          </p:cNvPr>
          <p:cNvSpPr txBox="1"/>
          <p:nvPr/>
        </p:nvSpPr>
        <p:spPr>
          <a:xfrm>
            <a:off x="6056739" y="974220"/>
            <a:ext cx="1099167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b="1" dirty="0"/>
              <a:t>4. Fase de Implementación</a:t>
            </a:r>
          </a:p>
          <a:p>
            <a:r>
              <a:rPr lang="es-ES" sz="3600" dirty="0"/>
              <a:t>En esta fase, la aplicación se lanza al mercado o se entrega al cliente para su uso operativo.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Actividades:</a:t>
            </a:r>
            <a:endParaRPr lang="es-E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Despliegue de la aplicación en la tienda de aplicaciones (Google Play Store).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Capacitación al personal del restaurante en el uso del panel de administración.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Monitoreo inicial para identificar y corregir posibles errores o inconvenientes.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764BF08B-84A8-3D3B-4F62-936283A91A0C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6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C9855-7331-B1BF-A91F-695EDEEC6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3AABA5-BB55-FD4F-159E-62E83EAFF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96F1C6-2949-A3E4-1282-B50B11096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70DA5A-9A33-2362-0DFD-D684DA88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EC7D9C-BE69-7C7F-449B-9A4D4F55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13F97-4F5D-C83A-6013-8AF71ED3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80316F-92ED-B13E-655B-91B53000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FAB02B-54BE-C4BC-83E4-3FE8E484D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5EE22A-8E66-ABCC-D84F-6E4394865F80}"/>
              </a:ext>
            </a:extLst>
          </p:cNvPr>
          <p:cNvSpPr txBox="1">
            <a:spLocks/>
          </p:cNvSpPr>
          <p:nvPr/>
        </p:nvSpPr>
        <p:spPr>
          <a:xfrm>
            <a:off x="152401" y="880282"/>
            <a:ext cx="53497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2C044-1A84-DBFA-9795-4473AD62EE54}"/>
              </a:ext>
            </a:extLst>
          </p:cNvPr>
          <p:cNvSpPr txBox="1"/>
          <p:nvPr/>
        </p:nvSpPr>
        <p:spPr>
          <a:xfrm>
            <a:off x="6056739" y="974220"/>
            <a:ext cx="1099167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b="1" dirty="0"/>
              <a:t>5. Fase de Mantenimiento y Actualización</a:t>
            </a:r>
          </a:p>
          <a:p>
            <a:r>
              <a:rPr lang="es-ES" sz="3600" dirty="0"/>
              <a:t>Después del lanzamiento, se realiza un mantenimiento continuo para corregir errores, mejorar funcionalidades existentes y agregar nuevas características según las necesidades del cliente y los comentarios de los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Actividades:</a:t>
            </a:r>
            <a:endParaRPr lang="es-E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Monitoreo de la aplicación para detectar posibles fallos.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Publicación de actualizaciones y nuevas versiones.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600" dirty="0"/>
              <a:t>Atención al cliente para resolver dudas o problemas.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29DA78C6-4E65-397C-E5AF-0B345ED15937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68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98749-0120-F70C-1D76-4F9EC2E0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49B590-850E-696E-9A47-8AF4BD10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4853691-4379-3186-DDCF-D30E1B0D7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F99F74-9B14-DE95-903E-935309039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18E8B-C35A-0C6C-E003-32DD23F5D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0A77F-68E6-0EEC-2BE6-0D29E36B6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BF25EA0-6150-902A-F106-8C7E6669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00BD2B-07C5-EE9F-D2EB-3B2D8024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A6B660-B907-BAC9-9356-48B528525C12}"/>
              </a:ext>
            </a:extLst>
          </p:cNvPr>
          <p:cNvSpPr txBox="1">
            <a:spLocks/>
          </p:cNvSpPr>
          <p:nvPr/>
        </p:nvSpPr>
        <p:spPr>
          <a:xfrm>
            <a:off x="152401" y="880282"/>
            <a:ext cx="53497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Cicl</a:t>
            </a:r>
            <a:r>
              <a:rPr lang="en-US" sz="6000" b="1" dirty="0">
                <a:solidFill>
                  <a:srgbClr val="FFFFFF"/>
                </a:solidFill>
              </a:rPr>
              <a:t>o de </a:t>
            </a:r>
            <a:r>
              <a:rPr lang="en-US" sz="6000" b="1" dirty="0" err="1">
                <a:solidFill>
                  <a:srgbClr val="FFFFFF"/>
                </a:solidFill>
              </a:rPr>
              <a:t>vida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3AB8A-3266-6417-7F63-176C5B8EBED2}"/>
              </a:ext>
            </a:extLst>
          </p:cNvPr>
          <p:cNvSpPr txBox="1"/>
          <p:nvPr/>
        </p:nvSpPr>
        <p:spPr>
          <a:xfrm>
            <a:off x="6056739" y="974220"/>
            <a:ext cx="1099167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600" dirty="0"/>
              <a:t>El ciclo de vida de </a:t>
            </a:r>
            <a:r>
              <a:rPr lang="es-ES" sz="3600" b="1" dirty="0" err="1"/>
              <a:t>PlusOrder</a:t>
            </a:r>
            <a:r>
              <a:rPr lang="es-ES" sz="3600" dirty="0"/>
              <a:t> sigue el modelo </a:t>
            </a:r>
            <a:r>
              <a:rPr lang="es-ES" sz="3600" b="1" dirty="0"/>
              <a:t>Iterativo e Incremental</a:t>
            </a:r>
            <a:r>
              <a:rPr lang="es-ES" sz="3600" dirty="0"/>
              <a:t>, basado en metodologías ágiles, para garantizar la entrega continua de valor y la adaptabilidad a las necesidades del cliente y del mercado. A continuación, se detallan las fases del ciclo de vida: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B34E21FA-5724-9E34-2F18-6B79A4249742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BEF85-0645-140F-4C0A-F658778FE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B5161C-4412-0C47-3423-87D35A0D5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6E7DBD-DFEE-5B02-BFEB-2C0834DA0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689BE-6524-66DD-4DE8-7F8E69AD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3C32DB-D310-0FC6-CBED-486684EC0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9A8776-B3BA-F795-AB75-4A5DE1CC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70D7CF-B894-A617-AC55-D43D74A7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47053-E1ED-63CA-E82D-CE48E29C5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DC73-4CDD-9B07-B6E3-D08E847CB334}"/>
              </a:ext>
            </a:extLst>
          </p:cNvPr>
          <p:cNvSpPr txBox="1">
            <a:spLocks/>
          </p:cNvSpPr>
          <p:nvPr/>
        </p:nvSpPr>
        <p:spPr>
          <a:xfrm>
            <a:off x="381001" y="880282"/>
            <a:ext cx="51211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dirty="0" err="1"/>
              <a:t>Resultados</a:t>
            </a:r>
            <a:endParaRPr kumimoji="0" lang="en-US" sz="6000" b="1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5BFCE-B714-44C2-D380-AA54BEA7C7C1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1. Optimización de la Gestión de Pedidos y Reservas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2. Mejora de la Experiencia del Usuario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3. Centralización de la Información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4. Incremento en la Fidelización de Clientes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5. Aumento en las Ventas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3200" b="1" dirty="0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BB9959A6-4F67-A4D4-7093-98D6DAFCFFB1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15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49A25-1BF9-C3D4-6B99-F694A271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81E5F8-DCFD-5BEC-2AA3-BC9B717B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5238A8-8E7E-1EAC-5869-2B865F056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F19B50-52B6-0612-9DD6-5CD8C6B3A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7AF402-6F75-E37E-A3DB-9C96D1737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E5C3E4-205E-D0C6-BB7B-AB008D80B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39006B-BF23-EF88-1915-0928E98F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73C49-27A5-F1E5-9117-40C4FFB7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D23AAD-8B85-75EB-7485-FC735C0CA312}"/>
              </a:ext>
            </a:extLst>
          </p:cNvPr>
          <p:cNvSpPr txBox="1">
            <a:spLocks/>
          </p:cNvSpPr>
          <p:nvPr/>
        </p:nvSpPr>
        <p:spPr>
          <a:xfrm>
            <a:off x="381001" y="880282"/>
            <a:ext cx="51211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dirty="0" err="1"/>
              <a:t>Conclusiones</a:t>
            </a:r>
            <a:endParaRPr kumimoji="0" lang="en-US" sz="6000" b="1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ECF41-42A2-6499-1E06-5E819D0EEAA0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La implementación de la aplicación móvil para pedidos y reservas en el restaurante optimiza la experiencia del cliente, incrementa la eficiencia operativa y fortalece la gestión interna, permitiendo al restaurante ofrecer un servicio más ágil, seguro y personalizado que mejora la satisfacción del usuario y aumenta la competitividad en el mercado.</a:t>
            </a:r>
            <a:endParaRPr lang="en-US" sz="3000" dirty="0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3C45E3E-0524-01FD-6694-A2CB9F06DC54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10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335A2-B9F0-8FFF-ECD2-4F00DAD44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2DC2C96-2021-9988-8D1C-90BF8FDC4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095CFD-B606-BCFD-E16D-33676A1C9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3527A-1739-5029-5407-B0ECA6C77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E48E4-05F0-09E5-F9D4-5FC9FB9D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DE75D-BF9E-2F3B-C717-D1D116F1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C9E9F4-8BC4-1658-14E0-CA4B67918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30FA31-B429-A913-94C7-069C3F23D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EAB7FC-36DE-556C-278D-CCE6C6A7A42A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Referentes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B3760-2C3E-28B5-1ABB-45AD2B31C8F8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s-ES" sz="3200" b="1" dirty="0"/>
              <a:t>Usabilidad y Experiencia de Usuario (UX)</a:t>
            </a:r>
          </a:p>
          <a:p>
            <a:pPr marL="514350" indent="-514350">
              <a:buFontTx/>
              <a:buAutoNum type="arabicPeriod"/>
            </a:pPr>
            <a:r>
              <a:rPr lang="es-ES" sz="3200" b="1" dirty="0"/>
              <a:t>Desarrollo de Software Ágil</a:t>
            </a:r>
          </a:p>
          <a:p>
            <a:pPr marL="514350" indent="-514350">
              <a:buFontTx/>
              <a:buAutoNum type="arabicPeriod"/>
            </a:pPr>
            <a:r>
              <a:rPr lang="es-ES" sz="3200" b="1" dirty="0"/>
              <a:t>Patrones de Diseño de Software</a:t>
            </a:r>
          </a:p>
          <a:p>
            <a:pPr marL="514350" indent="-514350">
              <a:buFontTx/>
              <a:buAutoNum type="arabicPeriod"/>
            </a:pPr>
            <a:r>
              <a:rPr lang="es-ES" sz="3200" b="1" dirty="0"/>
              <a:t>Teoría del Servicio al Cliente</a:t>
            </a:r>
          </a:p>
          <a:p>
            <a:pPr marL="514350" indent="-514350">
              <a:buAutoNum type="arabicPeriod"/>
            </a:pPr>
            <a:endParaRPr lang="es-ES" sz="3200" b="1" dirty="0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E2D3393C-FB75-73D8-57A7-5C934EE1030F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99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" name="Group 6"/>
          <p:cNvGrpSpPr/>
          <p:nvPr/>
        </p:nvGrpSpPr>
        <p:grpSpPr>
          <a:xfrm>
            <a:off x="10458358" y="649591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2533" r="-32533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" name="Freeform 8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981075" y="991632"/>
            <a:ext cx="4514798" cy="1289942"/>
          </a:xfrm>
          <a:custGeom>
            <a:avLst/>
            <a:gdLst/>
            <a:ahLst/>
            <a:cxnLst/>
            <a:rect l="l" t="t" r="r" b="b"/>
            <a:pathLst>
              <a:path w="4514798" h="1289942">
                <a:moveTo>
                  <a:pt x="0" y="0"/>
                </a:moveTo>
                <a:lnTo>
                  <a:pt x="4514798" y="0"/>
                </a:lnTo>
                <a:lnTo>
                  <a:pt x="4514798" y="1289942"/>
                </a:lnTo>
                <a:lnTo>
                  <a:pt x="0" y="128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3" name="TextBox 13"/>
          <p:cNvSpPr txBox="1"/>
          <p:nvPr/>
        </p:nvSpPr>
        <p:spPr>
          <a:xfrm>
            <a:off x="5495873" y="1432559"/>
            <a:ext cx="664847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 i="1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FACULTAD DE INGENIERÍA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F221FF-4663-5A17-DF01-960D68D94CA9}"/>
              </a:ext>
            </a:extLst>
          </p:cNvPr>
          <p:cNvSpPr txBox="1">
            <a:spLocks/>
          </p:cNvSpPr>
          <p:nvPr/>
        </p:nvSpPr>
        <p:spPr>
          <a:xfrm>
            <a:off x="-1055316" y="3922995"/>
            <a:ext cx="11150306" cy="2265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6000" dirty="0"/>
              <a:t>Gracias </a:t>
            </a:r>
            <a:r>
              <a:rPr lang="en-US" sz="6000" dirty="0" err="1"/>
              <a:t>por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atención</a:t>
            </a:r>
            <a:r>
              <a:rPr lang="en-US" sz="6000" dirty="0"/>
              <a:t>!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84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F14411-1FBB-9687-8DF5-4185FCD37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D5C41E-1EC1-987C-4B2D-D2A5EB88D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EEEEA6-106D-F13F-0299-4B1C2EB9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4B3345-FC93-D956-2763-985ADA3A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F76477-4E3C-03CD-9161-C16EBC275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13890-3C34-DD89-95D0-40DCD992A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D7AE318-D426-A9F3-0A2E-43DBBA64A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747D1-C8FC-1694-7C31-0BECAA676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DD1719-3675-289E-F5E9-0B00DE1088B9}"/>
              </a:ext>
            </a:extLst>
          </p:cNvPr>
          <p:cNvSpPr txBox="1">
            <a:spLocks/>
          </p:cNvSpPr>
          <p:nvPr/>
        </p:nvSpPr>
        <p:spPr>
          <a:xfrm>
            <a:off x="4572" y="880282"/>
            <a:ext cx="5846887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Introducci</a:t>
            </a:r>
            <a:r>
              <a:rPr kumimoji="0" lang="es-CO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ón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1C661-80C4-096A-77A1-E024DEB7411A}"/>
              </a:ext>
            </a:extLst>
          </p:cNvPr>
          <p:cNvSpPr txBox="1"/>
          <p:nvPr/>
        </p:nvSpPr>
        <p:spPr>
          <a:xfrm>
            <a:off x="6265602" y="974220"/>
            <a:ext cx="10782807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3200" dirty="0"/>
              <a:t>En la actualidad, la industria de la restauración enfrenta desafíos significativos para satisfacer las expectativas de los clientes, quienes demandan servicios rápidos, personalizados y accesibles desde sus dispositivos móviles. Sin embargo, muchos restaurantes carecen de soluciones tecnológicas que optimicen la gestión de pedidos y reservas, lo que genera problemas como retrasos, errores en la atención y una experiencia de usuario deficiente.</a:t>
            </a:r>
            <a:endParaRPr lang="en-US" sz="3000" dirty="0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F90ACCD6-C49F-721B-778A-37D6C754F85E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58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D6460-C150-6C5F-3E57-4E611D3C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DFA618-DCDA-85A2-55E6-9C2622FD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23C500-43AC-4C12-BAD5-794D620F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6085D-240C-7A11-FC7D-3178FE455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58807-A47C-084F-7406-82ABA225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A12B7-4A7C-B537-8350-A59A7851F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923A273-A9B1-AB78-F3A0-41FC2294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FE9AE9-C6B1-889A-7964-92F74296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12E66-2A2D-EB28-78CE-412EE0D42551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</a:t>
            </a:r>
            <a: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del </a:t>
            </a: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proyecto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783E0-6EF4-4F21-0A60-2D731EC60DD5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/>
              <a:t>Crear una aplicación móvil para Android que permita a los usuarios realizar pedidos de comida y reservar mesas en un restaurante de manera eficiente, intuitiva y en tiempo real. La aplicación optimizará tanto la experiencia del cliente como la gestión interna del restaurante, mejorando la velocidad y la precisión en el proceso de pedidos y reservas.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05171A41-C77D-49AC-5729-386E94BA5EFD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06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54C86-5A06-B8D5-3873-3C89E55F6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AE5D8A-52AC-37C8-4DA4-7CEC40798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3CA475-F114-4A25-547C-128DF69C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80F2C-379B-1E99-EAE7-A5D65A2B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4E712-0882-CAB7-6C49-97689D1B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CB6AC-FE29-676E-0B07-B1EE303E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64CAA7-855B-DC53-0E71-5D3ADDD9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0D004E-C93C-22DB-71CE-61E87E8A5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9D4624-19A9-1426-B4B3-E252170FEFDD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</a:t>
            </a:r>
            <a:r>
              <a:rPr lang="en-US" sz="6000" b="1" dirty="0">
                <a:solidFill>
                  <a:srgbClr val="FFFFFF"/>
                </a:solidFill>
              </a:rPr>
              <a:t>s </a:t>
            </a:r>
            <a:r>
              <a:rPr lang="en-US" sz="6000" b="1" dirty="0" err="1">
                <a:solidFill>
                  <a:srgbClr val="FFFFFF"/>
                </a:solidFill>
              </a:rPr>
              <a:t>especificos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74E59-ABFC-D7E5-977D-0FCFBE866316}"/>
              </a:ext>
            </a:extLst>
          </p:cNvPr>
          <p:cNvSpPr txBox="1"/>
          <p:nvPr/>
        </p:nvSpPr>
        <p:spPr>
          <a:xfrm>
            <a:off x="6265602" y="974220"/>
            <a:ext cx="10782807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implementar una interfaz de usuario intuitiva y amigable</a:t>
            </a:r>
            <a:r>
              <a:rPr lang="es-ES" sz="3200" dirty="0"/>
              <a:t> que permita a los clientes explorar el menú del restaurante, personalizar sus pedidos y realizar reservas de manera rápida y sencilla.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Incorporar una funcionalidad de reserva de mesas</a:t>
            </a:r>
            <a:r>
              <a:rPr lang="es-ES" sz="3200" dirty="0"/>
              <a:t> que permita a los clientes seleccionar fechas, horarios y número de personas, garantizando una mejor organización y disponibilidad en el restaurante.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Garantizar la seguridad de los datos de los usuarios</a:t>
            </a:r>
            <a:r>
              <a:rPr lang="es-ES" sz="3200" dirty="0"/>
              <a:t> mediante la implementación de protocolos de autenticación y cifrado, asegurando la protección de la información personal y de pago.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Optimizar la comunicación entre clientes y personal del restaurante</a:t>
            </a:r>
            <a:r>
              <a:rPr lang="es-ES" sz="3200" dirty="0"/>
              <a:t> mediante un sistema de chat interno que permita aclarar dudas sobre los pedidos o confirmar detalles adicionales.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3000" dirty="0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0E0454A6-C394-2FB2-EFB7-8757E39D4E63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9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F02C0-2266-43ED-9A80-4E2F4868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370341-6DF8-EF2B-0D23-6B98D27B604A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E54E7-BBCD-D2A4-BD67-B9788BF8457C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/>
              <a:t>Actualmente, los clientes enfrentan dificultades para realizar pedidos o reservas en el restaurante, ya sea por llamadas telefónicas que consumen tiempo o por la falta de disponibilidad de una plataforma digital. Esto genera errores en la toma de pedidos, retrasos en el servicio, y una experiencia de usuario deficiente, lo que disminuye la satisfacción del cliente y afecta la eficiencia operativa del restaurante.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955E0264-0D3F-3BC3-281E-6EC5931BFD82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43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21DB5-3A3B-F163-48D7-99401360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0FE342-6067-2D09-F2C9-69489475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4EE98-5661-E0DD-0D89-9460F5CAA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DCC99-C6D2-0BEC-0E4B-7DBC0EE1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DAFB8-6FFC-DD85-4558-F371B39B2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791175-B38F-5286-85F7-A0C01236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C69AB8-C473-F362-6AC7-286AB23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7EDE6-E550-53F2-2B06-8080FF6B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E86DEA-29BE-8BB2-94C9-381DB3DE140D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Tipo de </a:t>
            </a: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desarrollo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77C4D-25B0-4521-5E57-1D00CCF83ADF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/>
              <a:t>Aplicación móvil desarrollada específicamente para dispositivos Android, diseñada para proporcionar una interfaz moderna y amigable que permita a los usuarios: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Realizar pedidos de comida desde su dispositivo móvil.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Reservar mesas en el restaurante en tiempo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Recibir notificaciones de confirmación y actualizaciones del estado de sus pedidos.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157B545D-A305-EE1F-7BC5-5E060035DBAA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42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05BD6-1EB9-EEA9-3673-B580A317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6B63-BAF3-8E97-98D5-A2BF0DD28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A75E4D-A890-949F-3C6D-CC8A34E5F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F216A-CDC6-F18E-AB81-A65BB517D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D807F-0FA2-9AC1-F56A-8E6BDEBAB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AF99C-0945-9F79-7961-001CAF41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ADAA1D-53A8-BDDE-450C-1228E595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C8E705-9387-2DFC-DE6B-61D59276B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39EA03-6BC5-5F30-9722-2DE505FDD2C6}"/>
              </a:ext>
            </a:extLst>
          </p:cNvPr>
          <p:cNvSpPr txBox="1">
            <a:spLocks/>
          </p:cNvSpPr>
          <p:nvPr/>
        </p:nvSpPr>
        <p:spPr>
          <a:xfrm>
            <a:off x="152401" y="880282"/>
            <a:ext cx="53497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A5410-842C-8BD9-0306-274E3CADFBF1}"/>
              </a:ext>
            </a:extLst>
          </p:cNvPr>
          <p:cNvSpPr txBox="1"/>
          <p:nvPr/>
        </p:nvSpPr>
        <p:spPr>
          <a:xfrm>
            <a:off x="6342680" y="974220"/>
            <a:ext cx="10705730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b="1" dirty="0"/>
              <a:t>1. Fase de Planificación</a:t>
            </a:r>
          </a:p>
          <a:p>
            <a:r>
              <a:rPr lang="es-ES" sz="3200" dirty="0"/>
              <a:t>En esta fase inicial se definen los objetivos generales y específicos del proyecto, así como los recursos necesarios, el equipo de trabajo y los plazos estimados.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1" dirty="0"/>
              <a:t>Actividades:</a:t>
            </a:r>
            <a:endParaRPr lang="es-E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/>
              <a:t>Definición de los requerimientos funcionales y no funcionales.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/>
              <a:t>Identificación de las necesidades del cliente (restaurante) y los usuarios finales.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/>
              <a:t>Establecimiento del backlog del producto con todas las funcionalidades deseadas.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3927BCCD-BD2C-7D28-E43D-B8C3B5D46B78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9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CD8EA-7990-0C9D-6AE7-50254148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96BF67-7236-4BD5-88F4-A1DE33A9B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BCCA88-2875-1C48-8295-6B1B309E7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216A7-09C6-929F-4D36-07CC6FD2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C86F9-C7C7-C53C-A1C1-0D0004BFC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D3023-2E6F-983D-697C-78CFC23B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DA680E-D0D2-1EA1-64F3-6A74C0A1E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DDBAB-7A8D-216F-0909-B10EF195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C0E3CB-51E7-365B-08DB-F97F77A4D9FC}"/>
              </a:ext>
            </a:extLst>
          </p:cNvPr>
          <p:cNvSpPr txBox="1">
            <a:spLocks/>
          </p:cNvSpPr>
          <p:nvPr/>
        </p:nvSpPr>
        <p:spPr>
          <a:xfrm>
            <a:off x="152401" y="880282"/>
            <a:ext cx="53497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027D0-94D8-7993-9B0A-58C274DD7D7D}"/>
              </a:ext>
            </a:extLst>
          </p:cNvPr>
          <p:cNvSpPr txBox="1"/>
          <p:nvPr/>
        </p:nvSpPr>
        <p:spPr>
          <a:xfrm>
            <a:off x="6056739" y="974220"/>
            <a:ext cx="1099167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b="1" dirty="0"/>
              <a:t>2. Fase de Desarrollo (Iterativa e Incremental)</a:t>
            </a:r>
          </a:p>
          <a:p>
            <a:r>
              <a:rPr lang="es-ES" sz="2800" dirty="0"/>
              <a:t>Esta fase se divide en varios </a:t>
            </a:r>
            <a:r>
              <a:rPr lang="es-ES" sz="2800" b="1" dirty="0" err="1"/>
              <a:t>sprints</a:t>
            </a:r>
            <a:r>
              <a:rPr lang="es-ES" sz="2800" dirty="0"/>
              <a:t> (iteraciones cortas de 2 a 4 semanas), donde se desarrollan, prueban y entregan incrementos funcionales de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b="1" dirty="0"/>
              <a:t>Actividades por Sprint:</a:t>
            </a:r>
            <a:endParaRPr lang="es-E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/>
              <a:t>Planificación del Sprint:</a:t>
            </a:r>
            <a:r>
              <a:rPr lang="es-ES" sz="2800" dirty="0"/>
              <a:t> Selección de las tareas prioritarias del backlog.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/>
              <a:t>Desarrollo:</a:t>
            </a:r>
            <a:r>
              <a:rPr lang="es-ES" sz="2800" dirty="0"/>
              <a:t> Codificación de las funcionalidades seleccionadas, enfocándose en la interfaz, la lógica de negocio y la integración con la base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/>
              <a:t>Revisión y Pruebas:</a:t>
            </a:r>
            <a:r>
              <a:rPr lang="es-ES" sz="2800" dirty="0"/>
              <a:t> Verificación y validación de las funcionalidades desarrolladas. Se realizan pruebas unitarias, de integración y de usabilidad.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/>
              <a:t>Demostración:</a:t>
            </a:r>
            <a:r>
              <a:rPr lang="es-ES" sz="2800" dirty="0"/>
              <a:t> Presentación del incremento funcional al cliente o equipo para obtener retroalimentación.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/>
              <a:t>Retrospectiva:</a:t>
            </a:r>
            <a:r>
              <a:rPr lang="es-ES" sz="2800" dirty="0"/>
              <a:t> Análisis de lo que funcionó bien y qué se puede mejorar para el siguiente sprint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A6B08947-5D76-745D-9DB9-8F50FDBF53BF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37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2509C-1381-6551-7D57-615EEBBB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75F752-0DF3-E22A-C619-F7CE68FE7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5BDBEF-6888-9A5E-F604-85519EDE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49B68E-A1D7-8F59-A0DF-9DDC0428D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D16920-84B0-AA71-3DD9-AF6DF870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EF4AA-FA08-E32D-7466-A6EC3B6C9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170C37-2E9F-F4C5-540D-1C6A79AFE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1A46F2-E34D-7F36-CB4F-8D75E85DC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232E36-CADA-D87E-6054-8923889C81F0}"/>
              </a:ext>
            </a:extLst>
          </p:cNvPr>
          <p:cNvSpPr txBox="1">
            <a:spLocks/>
          </p:cNvSpPr>
          <p:nvPr/>
        </p:nvSpPr>
        <p:spPr>
          <a:xfrm>
            <a:off x="152401" y="880282"/>
            <a:ext cx="53497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Metodologia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E3F03-972B-D9C2-39CD-EEED4B2BDE2D}"/>
              </a:ext>
            </a:extLst>
          </p:cNvPr>
          <p:cNvSpPr txBox="1"/>
          <p:nvPr/>
        </p:nvSpPr>
        <p:spPr>
          <a:xfrm>
            <a:off x="6056739" y="974220"/>
            <a:ext cx="1099167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b="1" dirty="0"/>
              <a:t>3. Fase de Pruebas</a:t>
            </a:r>
          </a:p>
          <a:p>
            <a:r>
              <a:rPr lang="es-ES" sz="3200" dirty="0"/>
              <a:t>Una vez completadas las funcionalidades principales, se realiza una fase de pruebas exhaustiva para asegurar que la aplicación sea estable, segura y cumpla con los requerimientos establecidos.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b="1" dirty="0"/>
              <a:t>Tipos de Pruebas:</a:t>
            </a:r>
            <a:endParaRPr lang="es-E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b="1" dirty="0"/>
              <a:t>Pruebas funcionales:</a:t>
            </a:r>
            <a:r>
              <a:rPr lang="es-ES" sz="3200" dirty="0"/>
              <a:t> Validación de que cada funcionalidad cumple con los requisitos.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b="1" dirty="0"/>
              <a:t>Pruebas de usabilidad:</a:t>
            </a:r>
            <a:r>
              <a:rPr lang="es-ES" sz="3200" dirty="0"/>
              <a:t> Evaluación de la experiencia del usuario final.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b="1" dirty="0"/>
              <a:t>Pruebas de rendimiento:</a:t>
            </a:r>
            <a:r>
              <a:rPr lang="es-ES" sz="3200" dirty="0"/>
              <a:t> Medición de la velocidad y capacidad de respuesta de la aplicación.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b="1" dirty="0"/>
              <a:t>Pruebas de seguridad:</a:t>
            </a:r>
            <a:r>
              <a:rPr lang="es-ES" sz="3200" dirty="0"/>
              <a:t> Verificación de que los datos personales y financieros estén protegidos.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90DF3529-D997-4C76-D348-60D517AFEB55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5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A21AEB9386AD45A3A2C38C33AA2FEA" ma:contentTypeVersion="8" ma:contentTypeDescription="Crear nuevo documento." ma:contentTypeScope="" ma:versionID="58812df02a725214c42ce291bf497d97">
  <xsd:schema xmlns:xsd="http://www.w3.org/2001/XMLSchema" xmlns:xs="http://www.w3.org/2001/XMLSchema" xmlns:p="http://schemas.microsoft.com/office/2006/metadata/properties" xmlns:ns2="4d09ed24-f189-4abc-b36f-ba45930104e1" targetNamespace="http://schemas.microsoft.com/office/2006/metadata/properties" ma:root="true" ma:fieldsID="078cde6ce61c2e7b1229e922f818da95" ns2:_="">
    <xsd:import namespace="4d09ed24-f189-4abc-b36f-ba45930104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9ed24-f189-4abc-b36f-ba4593010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B5E65-6BAE-4DAB-8397-4ED60AE22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9ed24-f189-4abc-b36f-ba4593010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179DF-10F0-430D-873A-D3B7C694DB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1173B1-D7E9-411B-A65E-350F0CA780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1018</Words>
  <PresentationFormat>Custom</PresentationFormat>
  <Paragraphs>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DM Sans Italics</vt:lpstr>
      <vt:lpstr>Calibri</vt:lpstr>
      <vt:lpstr>Arial</vt:lpstr>
      <vt:lpstr>Aptos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2024-11-27T14:49:34Z</dcterms:modified>
  <dc:identifier>DAGMjXuj5HE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0x01010086A21AEB9386AD45A3A2C38C33AA2FEA</vt:lpwstr>
  </property>
</Properties>
</file>