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12"/>
  </p:notesMasterIdLst>
  <p:sldIdLst>
    <p:sldId id="256" r:id="rId5"/>
    <p:sldId id="274" r:id="rId6"/>
    <p:sldId id="275" r:id="rId7"/>
    <p:sldId id="271" r:id="rId8"/>
    <p:sldId id="272" r:id="rId9"/>
    <p:sldId id="273" r:id="rId10"/>
    <p:sldId id="268" r:id="rId11"/>
  </p:sldIdLst>
  <p:sldSz cx="18288000" cy="10287000"/>
  <p:notesSz cx="6858000" cy="9144000"/>
  <p:embeddedFontLst>
    <p:embeddedFont>
      <p:font typeface="DM Sans Italics" panose="020B0604020202020204" charset="0"/>
      <p:regular r:id="rId13"/>
    </p:embeddedFont>
    <p:embeddedFont>
      <p:font typeface="Tenorite" panose="00000500000000000000" pitchFamily="2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77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CA9C27-25A9-424C-B5D4-A928D96D8738}" type="datetimeFigureOut">
              <a:rPr lang="es-CO" smtClean="0"/>
              <a:t>27/11/2024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29B71-F550-4DD5-8342-DBF752C55FA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52478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3ACAE5-2A35-6187-6DEF-E343D90414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9FD5F6-F0D4-DBAF-02ED-DC7131961C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64BFCD-4FC1-9C29-2ADF-8AB4317744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75FBA-E043-7537-BB2B-1391DFE647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C29B71-F550-4DD5-8342-DBF752C55FAB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09026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9762AE-A80E-E5C2-8A09-77C1DAD471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045057-3149-896B-2856-6214DF21DD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42AC0B-9DB6-C187-C842-5370F36145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A4566-0292-FC7E-2844-DB44B795B0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C29B71-F550-4DD5-8342-DBF752C55FAB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94605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27-Nov-24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27-Nov-24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27-Nov-24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27-Nov-24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11392544" y="4154952"/>
            <a:ext cx="11958151" cy="1929323"/>
            <a:chOff x="0" y="0"/>
            <a:chExt cx="3149472" cy="50813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149472" cy="508135"/>
            </a:xfrm>
            <a:custGeom>
              <a:avLst/>
              <a:gdLst/>
              <a:ahLst/>
              <a:cxnLst/>
              <a:rect l="l" t="t" r="r" b="b"/>
              <a:pathLst>
                <a:path w="3149472" h="508135">
                  <a:moveTo>
                    <a:pt x="0" y="0"/>
                  </a:moveTo>
                  <a:lnTo>
                    <a:pt x="3149472" y="0"/>
                  </a:lnTo>
                  <a:lnTo>
                    <a:pt x="3149472" y="508135"/>
                  </a:lnTo>
                  <a:lnTo>
                    <a:pt x="0" y="508135"/>
                  </a:lnTo>
                  <a:close/>
                </a:path>
              </a:pathLst>
            </a:custGeom>
            <a:solidFill>
              <a:srgbClr val="145DA0"/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3149472" cy="5367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9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1208957" y="-1011147"/>
            <a:ext cx="2647750" cy="2647750"/>
          </a:xfrm>
          <a:custGeom>
            <a:avLst/>
            <a:gdLst/>
            <a:ahLst/>
            <a:cxnLst/>
            <a:rect l="l" t="t" r="r" b="b"/>
            <a:pathLst>
              <a:path w="2647750" h="2647750">
                <a:moveTo>
                  <a:pt x="0" y="0"/>
                </a:moveTo>
                <a:lnTo>
                  <a:pt x="2647750" y="0"/>
                </a:lnTo>
                <a:lnTo>
                  <a:pt x="2647750" y="2647750"/>
                </a:lnTo>
                <a:lnTo>
                  <a:pt x="0" y="2647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grpSp>
        <p:nvGrpSpPr>
          <p:cNvPr id="6" name="Group 6"/>
          <p:cNvGrpSpPr/>
          <p:nvPr/>
        </p:nvGrpSpPr>
        <p:grpSpPr>
          <a:xfrm>
            <a:off x="10380940" y="649592"/>
            <a:ext cx="7516996" cy="8987817"/>
            <a:chOff x="0" y="0"/>
            <a:chExt cx="8603361" cy="10286746"/>
          </a:xfrm>
        </p:grpSpPr>
        <p:sp>
          <p:nvSpPr>
            <p:cNvPr id="7" name="Freeform 7"/>
            <p:cNvSpPr/>
            <p:nvPr/>
          </p:nvSpPr>
          <p:spPr>
            <a:xfrm>
              <a:off x="-2794" y="-127"/>
              <a:ext cx="8606155" cy="10286873"/>
            </a:xfrm>
            <a:custGeom>
              <a:avLst/>
              <a:gdLst/>
              <a:ahLst/>
              <a:cxnLst/>
              <a:rect l="l" t="t" r="r" b="b"/>
              <a:pathLst>
                <a:path w="8606155" h="10286873">
                  <a:moveTo>
                    <a:pt x="8606155" y="10251440"/>
                  </a:moveTo>
                  <a:cubicBezTo>
                    <a:pt x="8606155" y="10284587"/>
                    <a:pt x="8595487" y="10286873"/>
                    <a:pt x="8567674" y="10286873"/>
                  </a:cubicBezTo>
                  <a:cubicBezTo>
                    <a:pt x="5713095" y="10286238"/>
                    <a:pt x="2858643" y="10286238"/>
                    <a:pt x="4064" y="10286238"/>
                  </a:cubicBezTo>
                  <a:cubicBezTo>
                    <a:pt x="0" y="10272395"/>
                    <a:pt x="6350" y="10259822"/>
                    <a:pt x="9271" y="10246995"/>
                  </a:cubicBezTo>
                  <a:cubicBezTo>
                    <a:pt x="134747" y="9685401"/>
                    <a:pt x="260350" y="9123934"/>
                    <a:pt x="386207" y="8562467"/>
                  </a:cubicBezTo>
                  <a:cubicBezTo>
                    <a:pt x="565658" y="7761986"/>
                    <a:pt x="745490" y="6961632"/>
                    <a:pt x="924814" y="6161151"/>
                  </a:cubicBezTo>
                  <a:cubicBezTo>
                    <a:pt x="1146302" y="5172583"/>
                    <a:pt x="1367282" y="4184015"/>
                    <a:pt x="1588643" y="3195574"/>
                  </a:cubicBezTo>
                  <a:cubicBezTo>
                    <a:pt x="1813560" y="2191385"/>
                    <a:pt x="2038604" y="1187323"/>
                    <a:pt x="2264156" y="183261"/>
                  </a:cubicBezTo>
                  <a:cubicBezTo>
                    <a:pt x="2277872" y="122174"/>
                    <a:pt x="2286635" y="59690"/>
                    <a:pt x="2308860" y="635"/>
                  </a:cubicBezTo>
                  <a:cubicBezTo>
                    <a:pt x="4395216" y="635"/>
                    <a:pt x="6481572" y="635"/>
                    <a:pt x="8567928" y="0"/>
                  </a:cubicBezTo>
                  <a:cubicBezTo>
                    <a:pt x="8596249" y="0"/>
                    <a:pt x="8605901" y="3429"/>
                    <a:pt x="8605901" y="35814"/>
                  </a:cubicBezTo>
                  <a:cubicBezTo>
                    <a:pt x="8605139" y="3441065"/>
                    <a:pt x="8605139" y="6846316"/>
                    <a:pt x="8606155" y="10251440"/>
                  </a:cubicBezTo>
                  <a:close/>
                </a:path>
              </a:pathLst>
            </a:custGeom>
            <a:blipFill>
              <a:blip r:embed="rId4"/>
              <a:stretch>
                <a:fillRect l="-32533" r="-32533"/>
              </a:stretch>
            </a:blipFill>
          </p:spPr>
          <p:txBody>
            <a:bodyPr/>
            <a:lstStyle/>
            <a:p>
              <a:endParaRPr lang="es-CO"/>
            </a:p>
          </p:txBody>
        </p:sp>
      </p:grpSp>
      <p:sp>
        <p:nvSpPr>
          <p:cNvPr id="8" name="Freeform 8"/>
          <p:cNvSpPr/>
          <p:nvPr/>
        </p:nvSpPr>
        <p:spPr>
          <a:xfrm>
            <a:off x="-295175" y="8630507"/>
            <a:ext cx="2647750" cy="2647750"/>
          </a:xfrm>
          <a:custGeom>
            <a:avLst/>
            <a:gdLst/>
            <a:ahLst/>
            <a:cxnLst/>
            <a:rect l="l" t="t" r="r" b="b"/>
            <a:pathLst>
              <a:path w="2647750" h="2647750">
                <a:moveTo>
                  <a:pt x="0" y="0"/>
                </a:moveTo>
                <a:lnTo>
                  <a:pt x="2647750" y="0"/>
                </a:lnTo>
                <a:lnTo>
                  <a:pt x="2647750" y="2647751"/>
                </a:lnTo>
                <a:lnTo>
                  <a:pt x="0" y="26477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9" name="Freeform 9"/>
          <p:cNvSpPr/>
          <p:nvPr/>
        </p:nvSpPr>
        <p:spPr>
          <a:xfrm>
            <a:off x="981075" y="991632"/>
            <a:ext cx="4514798" cy="1289942"/>
          </a:xfrm>
          <a:custGeom>
            <a:avLst/>
            <a:gdLst/>
            <a:ahLst/>
            <a:cxnLst/>
            <a:rect l="l" t="t" r="r" b="b"/>
            <a:pathLst>
              <a:path w="4514798" h="1289942">
                <a:moveTo>
                  <a:pt x="0" y="0"/>
                </a:moveTo>
                <a:lnTo>
                  <a:pt x="4514798" y="0"/>
                </a:lnTo>
                <a:lnTo>
                  <a:pt x="4514798" y="1289942"/>
                </a:lnTo>
                <a:lnTo>
                  <a:pt x="0" y="128994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13" name="TextBox 13"/>
          <p:cNvSpPr txBox="1"/>
          <p:nvPr/>
        </p:nvSpPr>
        <p:spPr>
          <a:xfrm>
            <a:off x="5495873" y="1432559"/>
            <a:ext cx="6648474" cy="390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131"/>
              </a:lnSpc>
              <a:spcBef>
                <a:spcPct val="0"/>
              </a:spcBef>
            </a:pPr>
            <a:r>
              <a:rPr lang="en-US" sz="2545" i="1" dirty="0">
                <a:solidFill>
                  <a:srgbClr val="56AEFF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FACULTAD DE INGENIERÍA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D0EC6A1-9380-347A-FE43-60D947E063E7}"/>
              </a:ext>
            </a:extLst>
          </p:cNvPr>
          <p:cNvSpPr txBox="1">
            <a:spLocks/>
          </p:cNvSpPr>
          <p:nvPr/>
        </p:nvSpPr>
        <p:spPr>
          <a:xfrm>
            <a:off x="1295400" y="3786534"/>
            <a:ext cx="9596971" cy="166950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000" b="1" i="0" u="none" strike="noStrike" kern="1200" cap="all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enorite"/>
                <a:ea typeface="+mj-ea"/>
                <a:cs typeface="+mj-cs"/>
              </a:rPr>
              <a:t>APP PARA PEDIDOS Y RESERVA DE MESAS.</a:t>
            </a:r>
            <a:br>
              <a:rPr kumimoji="0" lang="es-ES" sz="4000" b="1" i="0" u="none" strike="noStrike" kern="1200" cap="all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enorite"/>
                <a:ea typeface="+mj-ea"/>
                <a:cs typeface="+mj-cs"/>
              </a:rPr>
            </a:br>
            <a:br>
              <a:rPr kumimoji="0" lang="es-ES" sz="4000" b="1" i="0" u="none" strike="noStrike" kern="1200" cap="all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enorite"/>
                <a:ea typeface="+mj-ea"/>
                <a:cs typeface="+mj-cs"/>
              </a:rPr>
            </a:br>
            <a:r>
              <a:rPr kumimoji="0" lang="es-ES" sz="4000" b="1" i="0" u="none" strike="noStrike" kern="1200" cap="all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enorite"/>
                <a:ea typeface="+mj-ea"/>
                <a:cs typeface="+mj-cs"/>
              </a:rPr>
              <a:t>PLUSORDER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EA45CCC-AD80-46E6-9715-75D57543F985}"/>
              </a:ext>
            </a:extLst>
          </p:cNvPr>
          <p:cNvSpPr txBox="1">
            <a:spLocks/>
          </p:cNvSpPr>
          <p:nvPr/>
        </p:nvSpPr>
        <p:spPr>
          <a:xfrm>
            <a:off x="3617279" y="7048500"/>
            <a:ext cx="3805493" cy="840477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2052320 w 6116320"/>
              <a:gd name="connsiteY3" fmla="*/ 6880225 h 6880225"/>
              <a:gd name="connsiteX4" fmla="*/ 0 w 6116320"/>
              <a:gd name="connsiteY4" fmla="*/ 0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>
                <a:solidFill>
                  <a:prstClr val="white"/>
                </a:solidFill>
                <a:latin typeface="Tenorite"/>
              </a:rPr>
              <a:t>Alejandro </a:t>
            </a:r>
            <a:r>
              <a:rPr lang="es-CO" dirty="0" err="1">
                <a:solidFill>
                  <a:prstClr val="white"/>
                </a:solidFill>
                <a:latin typeface="Tenorite"/>
              </a:rPr>
              <a:t>Moná</a:t>
            </a:r>
            <a:r>
              <a:rPr lang="es-CO" dirty="0">
                <a:solidFill>
                  <a:prstClr val="white"/>
                </a:solidFill>
                <a:latin typeface="Tenorite"/>
              </a:rPr>
              <a:t> </a:t>
            </a:r>
            <a:r>
              <a:rPr lang="es-CO" dirty="0" err="1">
                <a:solidFill>
                  <a:prstClr val="white"/>
                </a:solidFill>
                <a:latin typeface="Tenorite"/>
              </a:rPr>
              <a:t>Ortíz</a:t>
            </a:r>
            <a:endParaRPr lang="es-CO" dirty="0">
              <a:solidFill>
                <a:prstClr val="white"/>
              </a:solidFill>
              <a:latin typeface="Tenorite"/>
            </a:endParaRPr>
          </a:p>
          <a:p>
            <a:r>
              <a:rPr lang="es-CO" dirty="0">
                <a:solidFill>
                  <a:prstClr val="white"/>
                </a:solidFill>
                <a:latin typeface="Tenorite"/>
              </a:rPr>
              <a:t>Sebastian Acevedo Cardona</a:t>
            </a:r>
            <a:endParaRPr lang="en-US" dirty="0">
              <a:solidFill>
                <a:prstClr val="white"/>
              </a:solidFill>
              <a:latin typeface="Tenorit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2D6460-C150-6C5F-3E57-4E611D3C3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EDFA618-DCDA-85A2-55E6-9C2622FDF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C23C500-43AC-4C12-BAD5-794D620FD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3428" cy="10287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956085D-240C-7A11-FC7D-3178FE455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2115126" y="2115123"/>
            <a:ext cx="10287000" cy="6056754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A58807-A47C-084F-7406-82ABA225D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2115128" y="2130329"/>
            <a:ext cx="10286999" cy="605675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06A12B7-4A7C-B537-8350-A59A7851F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151885" y="5382128"/>
            <a:ext cx="3752969" cy="6056762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923A273-A9B1-AB78-F3A0-41FC2294E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752605" y="1454577"/>
            <a:ext cx="5850535" cy="6268437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BFE9AE9-C6B1-889A-7964-92F742968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2115140" y="2099915"/>
            <a:ext cx="10287005" cy="605675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5912E66-2A2D-EB28-78CE-412EE0D42551}"/>
              </a:ext>
            </a:extLst>
          </p:cNvPr>
          <p:cNvSpPr txBox="1">
            <a:spLocks/>
          </p:cNvSpPr>
          <p:nvPr/>
        </p:nvSpPr>
        <p:spPr>
          <a:xfrm>
            <a:off x="700083" y="880282"/>
            <a:ext cx="4802049" cy="50812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fontAlgn="auto"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6000" b="1" i="0" u="none" strike="noStrike" kern="1200" cap="all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Objetivo</a:t>
            </a:r>
            <a:r>
              <a:rPr kumimoji="0" lang="en-US" sz="6000" b="1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del </a:t>
            </a:r>
            <a:r>
              <a:rPr kumimoji="0" lang="en-US" sz="6000" b="1" i="0" u="none" strike="noStrike" kern="1200" cap="all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proyecto</a:t>
            </a:r>
            <a:endParaRPr kumimoji="0" lang="en-US" sz="60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E783E0-6EF4-4F21-0A60-2D731EC60DD5}"/>
              </a:ext>
            </a:extLst>
          </p:cNvPr>
          <p:cNvSpPr txBox="1"/>
          <p:nvPr/>
        </p:nvSpPr>
        <p:spPr>
          <a:xfrm>
            <a:off x="7215388" y="974220"/>
            <a:ext cx="9833021" cy="8319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z="3200" dirty="0"/>
              <a:t>Crear una aplicación móvil para Android que permita a los usuarios realizar pedidos de comida y reservar mesas en un restaurante de manera eficiente, intuitiva y en tiempo real. La aplicación optimizará tanto la experiencia del cliente como la gestión interna del restaurante, mejorando la velocidad y la precisión en el proceso de pedidos y reservas.</a:t>
            </a:r>
          </a:p>
        </p:txBody>
      </p:sp>
      <p:sp>
        <p:nvSpPr>
          <p:cNvPr id="15" name="Freeform 31">
            <a:extLst>
              <a:ext uri="{FF2B5EF4-FFF2-40B4-BE49-F238E27FC236}">
                <a16:creationId xmlns:a16="http://schemas.microsoft.com/office/drawing/2014/main" id="{05171A41-C77D-49AC-5729-386E94BA5EFD}"/>
              </a:ext>
            </a:extLst>
          </p:cNvPr>
          <p:cNvSpPr/>
          <p:nvPr/>
        </p:nvSpPr>
        <p:spPr>
          <a:xfrm>
            <a:off x="285940" y="252763"/>
            <a:ext cx="3497975" cy="999421"/>
          </a:xfrm>
          <a:custGeom>
            <a:avLst/>
            <a:gdLst/>
            <a:ahLst/>
            <a:cxnLst/>
            <a:rect l="l" t="t" r="r" b="b"/>
            <a:pathLst>
              <a:path w="3497975" h="999421">
                <a:moveTo>
                  <a:pt x="0" y="0"/>
                </a:moveTo>
                <a:lnTo>
                  <a:pt x="3497974" y="0"/>
                </a:lnTo>
                <a:lnTo>
                  <a:pt x="3497974" y="999421"/>
                </a:lnTo>
                <a:lnTo>
                  <a:pt x="0" y="99942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33068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354C86-5A06-B8D5-3873-3C89E55F64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7AE5D8A-52AC-37C8-4DA4-7CEC40798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23CA475-F114-4A25-547C-128DF69CE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3428" cy="10287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2F80F2C-379B-1E99-EAE7-A5D65A2B6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2115126" y="2115123"/>
            <a:ext cx="10287000" cy="6056754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54E712-0882-CAB7-6C49-97689D1B2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2115128" y="2130329"/>
            <a:ext cx="10286999" cy="605675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4FCB6AC-FE29-676E-0B07-B1EE303E1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151885" y="5382128"/>
            <a:ext cx="3752969" cy="6056762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164CAA7-855B-DC53-0E71-5D3ADDD9B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752605" y="1454577"/>
            <a:ext cx="5850535" cy="6268437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90D004E-C93C-22DB-71CE-61E87E8A5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2115140" y="2099915"/>
            <a:ext cx="10287005" cy="605675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C9D4624-19A9-1426-B4B3-E252170FEFDD}"/>
              </a:ext>
            </a:extLst>
          </p:cNvPr>
          <p:cNvSpPr txBox="1">
            <a:spLocks/>
          </p:cNvSpPr>
          <p:nvPr/>
        </p:nvSpPr>
        <p:spPr>
          <a:xfrm>
            <a:off x="700083" y="880282"/>
            <a:ext cx="4802049" cy="50812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fontAlgn="auto"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6000" b="1" i="0" u="none" strike="noStrike" kern="1200" cap="all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Objetivo</a:t>
            </a:r>
            <a:r>
              <a:rPr lang="en-US" sz="6000" b="1" dirty="0">
                <a:solidFill>
                  <a:srgbClr val="FFFFFF"/>
                </a:solidFill>
              </a:rPr>
              <a:t>s </a:t>
            </a:r>
            <a:r>
              <a:rPr lang="en-US" sz="6000" b="1" dirty="0" err="1">
                <a:solidFill>
                  <a:srgbClr val="FFFFFF"/>
                </a:solidFill>
              </a:rPr>
              <a:t>especificos</a:t>
            </a:r>
            <a:endParaRPr kumimoji="0" lang="en-US" sz="60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674E59-ABFC-D7E5-977D-0FCFBE866316}"/>
              </a:ext>
            </a:extLst>
          </p:cNvPr>
          <p:cNvSpPr txBox="1"/>
          <p:nvPr/>
        </p:nvSpPr>
        <p:spPr>
          <a:xfrm>
            <a:off x="6265602" y="974220"/>
            <a:ext cx="10782807" cy="8319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es-ES" sz="3200" b="1" dirty="0"/>
              <a:t>implementar una interfaz de usuario intuitiva y amigable</a:t>
            </a:r>
            <a:r>
              <a:rPr lang="es-ES" sz="3200" dirty="0"/>
              <a:t> que permita a los clientes explorar el menú del restaurante, personalizar sus pedidos y realizar reservas de manera rápida y sencilla.</a:t>
            </a:r>
          </a:p>
          <a:p>
            <a:pPr marL="514350" indent="-51435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es-ES" sz="3200" b="1" dirty="0"/>
              <a:t>Incorporar una funcionalidad de reserva de mesas</a:t>
            </a:r>
            <a:r>
              <a:rPr lang="es-ES" sz="3200" dirty="0"/>
              <a:t> que permita a los clientes seleccionar fechas, horarios y número de personas, garantizando una mejor organización y disponibilidad en el restaurante.</a:t>
            </a:r>
          </a:p>
          <a:p>
            <a:pPr marL="514350" indent="-51435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es-ES" sz="3200" b="1" dirty="0"/>
              <a:t>Garantizar la seguridad de los datos de los usuarios</a:t>
            </a:r>
            <a:r>
              <a:rPr lang="es-ES" sz="3200" dirty="0"/>
              <a:t> mediante la implementación de protocolos de autenticación y cifrado, asegurando la protección de la información personal y de pago.</a:t>
            </a:r>
          </a:p>
          <a:p>
            <a:pPr marL="514350" indent="-51435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es-ES" sz="3200" b="1" dirty="0"/>
              <a:t>Optimizar la comunicación entre clientes y personal del restaurante</a:t>
            </a:r>
            <a:r>
              <a:rPr lang="es-ES" sz="3200" dirty="0"/>
              <a:t> mediante un sistema de chat interno que permita aclarar dudas sobre los pedidos o confirmar detalles adicionales.</a:t>
            </a:r>
          </a:p>
          <a:p>
            <a:pPr marL="514350" indent="-514350">
              <a:lnSpc>
                <a:spcPct val="90000"/>
              </a:lnSpc>
              <a:spcAft>
                <a:spcPts val="600"/>
              </a:spcAft>
              <a:buAutoNum type="arabicPeriod"/>
            </a:pPr>
            <a:endParaRPr lang="en-US" sz="3000" dirty="0"/>
          </a:p>
        </p:txBody>
      </p:sp>
      <p:sp>
        <p:nvSpPr>
          <p:cNvPr id="15" name="Freeform 31">
            <a:extLst>
              <a:ext uri="{FF2B5EF4-FFF2-40B4-BE49-F238E27FC236}">
                <a16:creationId xmlns:a16="http://schemas.microsoft.com/office/drawing/2014/main" id="{0E0454A6-C394-2FB2-EFB7-8757E39D4E63}"/>
              </a:ext>
            </a:extLst>
          </p:cNvPr>
          <p:cNvSpPr/>
          <p:nvPr/>
        </p:nvSpPr>
        <p:spPr>
          <a:xfrm>
            <a:off x="285940" y="252763"/>
            <a:ext cx="3497975" cy="999421"/>
          </a:xfrm>
          <a:custGeom>
            <a:avLst/>
            <a:gdLst/>
            <a:ahLst/>
            <a:cxnLst/>
            <a:rect l="l" t="t" r="r" b="b"/>
            <a:pathLst>
              <a:path w="3497975" h="999421">
                <a:moveTo>
                  <a:pt x="0" y="0"/>
                </a:moveTo>
                <a:lnTo>
                  <a:pt x="3497974" y="0"/>
                </a:lnTo>
                <a:lnTo>
                  <a:pt x="3497974" y="999421"/>
                </a:lnTo>
                <a:lnTo>
                  <a:pt x="0" y="99942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44949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DF02C0-2266-43ED-9A80-4E2F48681C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3428" cy="10287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2115126" y="2115123"/>
            <a:ext cx="10287000" cy="6056754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2115128" y="2130329"/>
            <a:ext cx="10286999" cy="605675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151885" y="5382128"/>
            <a:ext cx="3752969" cy="6056762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752605" y="1454577"/>
            <a:ext cx="5850535" cy="6268437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2115140" y="2099915"/>
            <a:ext cx="10287005" cy="605675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9370341-6DF8-EF2B-0D23-6B98D27B604A}"/>
              </a:ext>
            </a:extLst>
          </p:cNvPr>
          <p:cNvSpPr txBox="1">
            <a:spLocks/>
          </p:cNvSpPr>
          <p:nvPr/>
        </p:nvSpPr>
        <p:spPr>
          <a:xfrm>
            <a:off x="700083" y="880282"/>
            <a:ext cx="4802049" cy="50812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fontAlgn="auto"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6000" b="1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problema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AE54E7-BBCD-D2A4-BD67-B9788BF8457C}"/>
              </a:ext>
            </a:extLst>
          </p:cNvPr>
          <p:cNvSpPr txBox="1"/>
          <p:nvPr/>
        </p:nvSpPr>
        <p:spPr>
          <a:xfrm>
            <a:off x="7215388" y="974220"/>
            <a:ext cx="9833021" cy="8319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z="3200" dirty="0"/>
              <a:t>Actualmente, los clientes enfrentan dificultades para realizar pedidos o reservas en el restaurante, ya sea por llamadas telefónicas que consumen tiempo o por la falta de disponibilidad de una plataforma digital. Esto genera errores en la toma de pedidos, retrasos en el servicio, y una experiencia de usuario deficiente, lo que disminuye la satisfacción del cliente y afecta la eficiencia operativa del restaurante.</a:t>
            </a:r>
          </a:p>
        </p:txBody>
      </p:sp>
      <p:sp>
        <p:nvSpPr>
          <p:cNvPr id="2" name="Freeform 31">
            <a:extLst>
              <a:ext uri="{FF2B5EF4-FFF2-40B4-BE49-F238E27FC236}">
                <a16:creationId xmlns:a16="http://schemas.microsoft.com/office/drawing/2014/main" id="{955E0264-0D3F-3BC3-281E-6EC5931BFD82}"/>
              </a:ext>
            </a:extLst>
          </p:cNvPr>
          <p:cNvSpPr/>
          <p:nvPr/>
        </p:nvSpPr>
        <p:spPr>
          <a:xfrm>
            <a:off x="285940" y="252763"/>
            <a:ext cx="3497975" cy="999421"/>
          </a:xfrm>
          <a:custGeom>
            <a:avLst/>
            <a:gdLst/>
            <a:ahLst/>
            <a:cxnLst/>
            <a:rect l="l" t="t" r="r" b="b"/>
            <a:pathLst>
              <a:path w="3497975" h="999421">
                <a:moveTo>
                  <a:pt x="0" y="0"/>
                </a:moveTo>
                <a:lnTo>
                  <a:pt x="3497974" y="0"/>
                </a:lnTo>
                <a:lnTo>
                  <a:pt x="3497974" y="999421"/>
                </a:lnTo>
                <a:lnTo>
                  <a:pt x="0" y="9994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8437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721DB5-3A3B-F163-48D7-99401360A1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30FE342-6067-2D09-F2C9-694894757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9A4EE98-5661-E0DD-0D89-9460F5CAA3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3428" cy="10287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6ADCC99-C6D2-0BEC-0E4B-7DBC0EE11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2115126" y="2115123"/>
            <a:ext cx="10287000" cy="6056754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ECDAFB8-6FFC-DD85-4558-F371B39B2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2115128" y="2130329"/>
            <a:ext cx="10286999" cy="605675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4791175-B38F-5286-85F7-A0C01236B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151885" y="5382128"/>
            <a:ext cx="3752969" cy="6056762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EC69AB8-C473-F362-6AC7-286AB238F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752605" y="1454577"/>
            <a:ext cx="5850535" cy="6268437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477EDE6-E550-53F2-2B06-8080FF6BD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2115140" y="2099915"/>
            <a:ext cx="10287005" cy="605675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AE86DEA-29BE-8BB2-94C9-381DB3DE140D}"/>
              </a:ext>
            </a:extLst>
          </p:cNvPr>
          <p:cNvSpPr txBox="1">
            <a:spLocks/>
          </p:cNvSpPr>
          <p:nvPr/>
        </p:nvSpPr>
        <p:spPr>
          <a:xfrm>
            <a:off x="700083" y="880282"/>
            <a:ext cx="4802049" cy="50812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fontAlgn="auto"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6000" b="1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Tipo de </a:t>
            </a:r>
            <a:r>
              <a:rPr kumimoji="0" lang="en-US" sz="6000" b="1" i="0" u="none" strike="noStrike" kern="1200" cap="all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desarrollo</a:t>
            </a:r>
            <a:endParaRPr kumimoji="0" lang="en-US" sz="60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877C4D-25B0-4521-5E57-1D00CCF83ADF}"/>
              </a:ext>
            </a:extLst>
          </p:cNvPr>
          <p:cNvSpPr txBox="1"/>
          <p:nvPr/>
        </p:nvSpPr>
        <p:spPr>
          <a:xfrm>
            <a:off x="7215388" y="974220"/>
            <a:ext cx="9833021" cy="8319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z="3200" dirty="0"/>
              <a:t>Aplicación móvil desarrollada específicamente para dispositivos Android, diseñada para proporcionar una interfaz moderna y amigable que permita a los usuarios: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3200" dirty="0"/>
              <a:t>Realizar pedidos de comida desde su dispositivo móvil.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3200" dirty="0"/>
              <a:t>Reservar mesas en el restaurante en tiempo real.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3200" dirty="0"/>
              <a:t>Recibir notificaciones de confirmación y actualizaciones del estado de sus pedidos.</a:t>
            </a:r>
          </a:p>
        </p:txBody>
      </p:sp>
      <p:sp>
        <p:nvSpPr>
          <p:cNvPr id="2" name="Freeform 31">
            <a:extLst>
              <a:ext uri="{FF2B5EF4-FFF2-40B4-BE49-F238E27FC236}">
                <a16:creationId xmlns:a16="http://schemas.microsoft.com/office/drawing/2014/main" id="{157B545D-A305-EE1F-7BC5-5E060035DBAA}"/>
              </a:ext>
            </a:extLst>
          </p:cNvPr>
          <p:cNvSpPr/>
          <p:nvPr/>
        </p:nvSpPr>
        <p:spPr>
          <a:xfrm>
            <a:off x="285940" y="252763"/>
            <a:ext cx="3497975" cy="999421"/>
          </a:xfrm>
          <a:custGeom>
            <a:avLst/>
            <a:gdLst/>
            <a:ahLst/>
            <a:cxnLst/>
            <a:rect l="l" t="t" r="r" b="b"/>
            <a:pathLst>
              <a:path w="3497975" h="999421">
                <a:moveTo>
                  <a:pt x="0" y="0"/>
                </a:moveTo>
                <a:lnTo>
                  <a:pt x="3497974" y="0"/>
                </a:lnTo>
                <a:lnTo>
                  <a:pt x="3497974" y="999421"/>
                </a:lnTo>
                <a:lnTo>
                  <a:pt x="0" y="9994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65428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F49A25-1BF9-C3D4-6B99-F694A2718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881E5F8-DCFD-5BEC-2AA3-BC9B717BC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55238A8-8E7E-1EAC-5869-2B865F056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3428" cy="10287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FF19B50-52B6-0612-9DD6-5CD8C6B3A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2115126" y="2115123"/>
            <a:ext cx="10287000" cy="6056754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7AF402-6F75-E37E-A3DB-9C96D1737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2115128" y="2130329"/>
            <a:ext cx="10286999" cy="605675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3E5C3E4-205E-D0C6-BB7B-AB008D80B3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151885" y="5382128"/>
            <a:ext cx="3752969" cy="6056762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E39006B-BF23-EF88-1915-0928E98F3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752605" y="1454577"/>
            <a:ext cx="5850535" cy="6268437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D673C49-27A5-F1E5-9117-40C4FFB776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2115140" y="2099915"/>
            <a:ext cx="10287005" cy="605675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7D23AAD-8B85-75EB-7485-FC735C0CA312}"/>
              </a:ext>
            </a:extLst>
          </p:cNvPr>
          <p:cNvSpPr txBox="1">
            <a:spLocks/>
          </p:cNvSpPr>
          <p:nvPr/>
        </p:nvSpPr>
        <p:spPr>
          <a:xfrm>
            <a:off x="381001" y="880282"/>
            <a:ext cx="5121132" cy="50812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fontAlgn="auto">
              <a:spcAft>
                <a:spcPts val="600"/>
              </a:spcAft>
              <a:buClrTx/>
              <a:buSzTx/>
              <a:tabLst/>
              <a:defRPr/>
            </a:pPr>
            <a:r>
              <a:rPr lang="en-US" sz="6000" b="1" dirty="0" err="1"/>
              <a:t>Conclusiones</a:t>
            </a:r>
            <a:endParaRPr kumimoji="0" lang="en-US" sz="6000" b="1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0ECF41-42A2-6499-1E06-5E819D0EEAA0}"/>
              </a:ext>
            </a:extLst>
          </p:cNvPr>
          <p:cNvSpPr txBox="1"/>
          <p:nvPr/>
        </p:nvSpPr>
        <p:spPr>
          <a:xfrm>
            <a:off x="7215388" y="974220"/>
            <a:ext cx="9833021" cy="8319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3200" dirty="0"/>
              <a:t>La implementación de la aplicación móvil para pedidos y reservas en el restaurante optimiza la experiencia del cliente, incrementa la eficiencia operativa y fortalece la gestión interna, permitiendo al restaurante ofrecer un servicio más ágil, seguro y personalizado que mejora la satisfacción del usuario y aumenta la competitividad en el mercado.</a:t>
            </a:r>
            <a:endParaRPr lang="en-US" sz="3000" dirty="0"/>
          </a:p>
        </p:txBody>
      </p:sp>
      <p:sp>
        <p:nvSpPr>
          <p:cNvPr id="2" name="Freeform 31">
            <a:extLst>
              <a:ext uri="{FF2B5EF4-FFF2-40B4-BE49-F238E27FC236}">
                <a16:creationId xmlns:a16="http://schemas.microsoft.com/office/drawing/2014/main" id="{43C45E3E-0524-01FD-6694-A2CB9F06DC54}"/>
              </a:ext>
            </a:extLst>
          </p:cNvPr>
          <p:cNvSpPr/>
          <p:nvPr/>
        </p:nvSpPr>
        <p:spPr>
          <a:xfrm>
            <a:off x="285940" y="252763"/>
            <a:ext cx="3497975" cy="999421"/>
          </a:xfrm>
          <a:custGeom>
            <a:avLst/>
            <a:gdLst/>
            <a:ahLst/>
            <a:cxnLst/>
            <a:rect l="l" t="t" r="r" b="b"/>
            <a:pathLst>
              <a:path w="3497975" h="999421">
                <a:moveTo>
                  <a:pt x="0" y="0"/>
                </a:moveTo>
                <a:lnTo>
                  <a:pt x="3497974" y="0"/>
                </a:lnTo>
                <a:lnTo>
                  <a:pt x="3497974" y="999421"/>
                </a:lnTo>
                <a:lnTo>
                  <a:pt x="0" y="9994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4109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11392544" y="4154952"/>
            <a:ext cx="11958151" cy="1929323"/>
            <a:chOff x="0" y="0"/>
            <a:chExt cx="3149472" cy="50813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149472" cy="508135"/>
            </a:xfrm>
            <a:custGeom>
              <a:avLst/>
              <a:gdLst/>
              <a:ahLst/>
              <a:cxnLst/>
              <a:rect l="l" t="t" r="r" b="b"/>
              <a:pathLst>
                <a:path w="3149472" h="508135">
                  <a:moveTo>
                    <a:pt x="0" y="0"/>
                  </a:moveTo>
                  <a:lnTo>
                    <a:pt x="3149472" y="0"/>
                  </a:lnTo>
                  <a:lnTo>
                    <a:pt x="3149472" y="508135"/>
                  </a:lnTo>
                  <a:lnTo>
                    <a:pt x="0" y="508135"/>
                  </a:lnTo>
                  <a:close/>
                </a:path>
              </a:pathLst>
            </a:custGeom>
            <a:solidFill>
              <a:srgbClr val="145DA0"/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3149472" cy="5367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9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1208957" y="-1011147"/>
            <a:ext cx="2647750" cy="2647750"/>
          </a:xfrm>
          <a:custGeom>
            <a:avLst/>
            <a:gdLst/>
            <a:ahLst/>
            <a:cxnLst/>
            <a:rect l="l" t="t" r="r" b="b"/>
            <a:pathLst>
              <a:path w="2647750" h="2647750">
                <a:moveTo>
                  <a:pt x="0" y="0"/>
                </a:moveTo>
                <a:lnTo>
                  <a:pt x="2647750" y="0"/>
                </a:lnTo>
                <a:lnTo>
                  <a:pt x="2647750" y="2647750"/>
                </a:lnTo>
                <a:lnTo>
                  <a:pt x="0" y="2647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grpSp>
        <p:nvGrpSpPr>
          <p:cNvPr id="6" name="Group 6"/>
          <p:cNvGrpSpPr/>
          <p:nvPr/>
        </p:nvGrpSpPr>
        <p:grpSpPr>
          <a:xfrm>
            <a:off x="10458358" y="649591"/>
            <a:ext cx="7516996" cy="8987817"/>
            <a:chOff x="0" y="0"/>
            <a:chExt cx="8603361" cy="10286746"/>
          </a:xfrm>
        </p:grpSpPr>
        <p:sp>
          <p:nvSpPr>
            <p:cNvPr id="7" name="Freeform 7"/>
            <p:cNvSpPr/>
            <p:nvPr/>
          </p:nvSpPr>
          <p:spPr>
            <a:xfrm>
              <a:off x="-2794" y="-127"/>
              <a:ext cx="8606155" cy="10286873"/>
            </a:xfrm>
            <a:custGeom>
              <a:avLst/>
              <a:gdLst/>
              <a:ahLst/>
              <a:cxnLst/>
              <a:rect l="l" t="t" r="r" b="b"/>
              <a:pathLst>
                <a:path w="8606155" h="10286873">
                  <a:moveTo>
                    <a:pt x="8606155" y="10251440"/>
                  </a:moveTo>
                  <a:cubicBezTo>
                    <a:pt x="8606155" y="10284587"/>
                    <a:pt x="8595487" y="10286873"/>
                    <a:pt x="8567674" y="10286873"/>
                  </a:cubicBezTo>
                  <a:cubicBezTo>
                    <a:pt x="5713095" y="10286238"/>
                    <a:pt x="2858643" y="10286238"/>
                    <a:pt x="4064" y="10286238"/>
                  </a:cubicBezTo>
                  <a:cubicBezTo>
                    <a:pt x="0" y="10272395"/>
                    <a:pt x="6350" y="10259822"/>
                    <a:pt x="9271" y="10246995"/>
                  </a:cubicBezTo>
                  <a:cubicBezTo>
                    <a:pt x="134747" y="9685401"/>
                    <a:pt x="260350" y="9123934"/>
                    <a:pt x="386207" y="8562467"/>
                  </a:cubicBezTo>
                  <a:cubicBezTo>
                    <a:pt x="565658" y="7761986"/>
                    <a:pt x="745490" y="6961632"/>
                    <a:pt x="924814" y="6161151"/>
                  </a:cubicBezTo>
                  <a:cubicBezTo>
                    <a:pt x="1146302" y="5172583"/>
                    <a:pt x="1367282" y="4184015"/>
                    <a:pt x="1588643" y="3195574"/>
                  </a:cubicBezTo>
                  <a:cubicBezTo>
                    <a:pt x="1813560" y="2191385"/>
                    <a:pt x="2038604" y="1187323"/>
                    <a:pt x="2264156" y="183261"/>
                  </a:cubicBezTo>
                  <a:cubicBezTo>
                    <a:pt x="2277872" y="122174"/>
                    <a:pt x="2286635" y="59690"/>
                    <a:pt x="2308860" y="635"/>
                  </a:cubicBezTo>
                  <a:cubicBezTo>
                    <a:pt x="4395216" y="635"/>
                    <a:pt x="6481572" y="635"/>
                    <a:pt x="8567928" y="0"/>
                  </a:cubicBezTo>
                  <a:cubicBezTo>
                    <a:pt x="8596249" y="0"/>
                    <a:pt x="8605901" y="3429"/>
                    <a:pt x="8605901" y="35814"/>
                  </a:cubicBezTo>
                  <a:cubicBezTo>
                    <a:pt x="8605139" y="3441065"/>
                    <a:pt x="8605139" y="6846316"/>
                    <a:pt x="8606155" y="10251440"/>
                  </a:cubicBezTo>
                  <a:close/>
                </a:path>
              </a:pathLst>
            </a:custGeom>
            <a:blipFill>
              <a:blip r:embed="rId4"/>
              <a:stretch>
                <a:fillRect l="-32533" r="-32533"/>
              </a:stretch>
            </a:blipFill>
          </p:spPr>
          <p:txBody>
            <a:bodyPr/>
            <a:lstStyle/>
            <a:p>
              <a:endParaRPr lang="es-CO"/>
            </a:p>
          </p:txBody>
        </p:sp>
      </p:grpSp>
      <p:sp>
        <p:nvSpPr>
          <p:cNvPr id="8" name="Freeform 8"/>
          <p:cNvSpPr/>
          <p:nvPr/>
        </p:nvSpPr>
        <p:spPr>
          <a:xfrm>
            <a:off x="-295175" y="8630507"/>
            <a:ext cx="2647750" cy="2647750"/>
          </a:xfrm>
          <a:custGeom>
            <a:avLst/>
            <a:gdLst/>
            <a:ahLst/>
            <a:cxnLst/>
            <a:rect l="l" t="t" r="r" b="b"/>
            <a:pathLst>
              <a:path w="2647750" h="2647750">
                <a:moveTo>
                  <a:pt x="0" y="0"/>
                </a:moveTo>
                <a:lnTo>
                  <a:pt x="2647750" y="0"/>
                </a:lnTo>
                <a:lnTo>
                  <a:pt x="2647750" y="2647751"/>
                </a:lnTo>
                <a:lnTo>
                  <a:pt x="0" y="26477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9" name="Freeform 9"/>
          <p:cNvSpPr/>
          <p:nvPr/>
        </p:nvSpPr>
        <p:spPr>
          <a:xfrm>
            <a:off x="981075" y="991632"/>
            <a:ext cx="4514798" cy="1289942"/>
          </a:xfrm>
          <a:custGeom>
            <a:avLst/>
            <a:gdLst/>
            <a:ahLst/>
            <a:cxnLst/>
            <a:rect l="l" t="t" r="r" b="b"/>
            <a:pathLst>
              <a:path w="4514798" h="1289942">
                <a:moveTo>
                  <a:pt x="0" y="0"/>
                </a:moveTo>
                <a:lnTo>
                  <a:pt x="4514798" y="0"/>
                </a:lnTo>
                <a:lnTo>
                  <a:pt x="4514798" y="1289942"/>
                </a:lnTo>
                <a:lnTo>
                  <a:pt x="0" y="128994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13" name="TextBox 13"/>
          <p:cNvSpPr txBox="1"/>
          <p:nvPr/>
        </p:nvSpPr>
        <p:spPr>
          <a:xfrm>
            <a:off x="5495873" y="1432559"/>
            <a:ext cx="6648474" cy="390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131"/>
              </a:lnSpc>
              <a:spcBef>
                <a:spcPct val="0"/>
              </a:spcBef>
            </a:pPr>
            <a:r>
              <a:rPr lang="en-US" sz="2545" i="1">
                <a:solidFill>
                  <a:srgbClr val="56AEFF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FACULTAD DE INGENIERÍA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0F221FF-4663-5A17-DF01-960D68D94CA9}"/>
              </a:ext>
            </a:extLst>
          </p:cNvPr>
          <p:cNvSpPr txBox="1">
            <a:spLocks/>
          </p:cNvSpPr>
          <p:nvPr/>
        </p:nvSpPr>
        <p:spPr>
          <a:xfrm>
            <a:off x="-1055316" y="3922995"/>
            <a:ext cx="11150306" cy="22658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fontAlgn="auto">
              <a:spcAft>
                <a:spcPts val="600"/>
              </a:spcAft>
              <a:buClrTx/>
              <a:buSzTx/>
              <a:tabLst/>
              <a:defRPr/>
            </a:pPr>
            <a:r>
              <a:rPr lang="en-US" sz="6000" dirty="0"/>
              <a:t>Gracias </a:t>
            </a:r>
            <a:r>
              <a:rPr lang="en-US" sz="6000" dirty="0" err="1"/>
              <a:t>por</a:t>
            </a:r>
            <a:r>
              <a:rPr lang="en-US" sz="6000" dirty="0"/>
              <a:t> </a:t>
            </a:r>
            <a:r>
              <a:rPr lang="en-US" sz="6000" dirty="0" err="1"/>
              <a:t>su</a:t>
            </a:r>
            <a:r>
              <a:rPr lang="en-US" sz="6000" dirty="0"/>
              <a:t> </a:t>
            </a:r>
            <a:r>
              <a:rPr lang="en-US" sz="6000" dirty="0" err="1"/>
              <a:t>atención</a:t>
            </a:r>
            <a:r>
              <a:rPr lang="en-US" sz="6000" dirty="0"/>
              <a:t>!</a:t>
            </a:r>
            <a:endParaRPr kumimoji="0" lang="en-US" sz="60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58479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6A21AEB9386AD45A3A2C38C33AA2FEA" ma:contentTypeVersion="8" ma:contentTypeDescription="Crear nuevo documento." ma:contentTypeScope="" ma:versionID="58812df02a725214c42ce291bf497d97">
  <xsd:schema xmlns:xsd="http://www.w3.org/2001/XMLSchema" xmlns:xs="http://www.w3.org/2001/XMLSchema" xmlns:p="http://schemas.microsoft.com/office/2006/metadata/properties" xmlns:ns2="4d09ed24-f189-4abc-b36f-ba45930104e1" targetNamespace="http://schemas.microsoft.com/office/2006/metadata/properties" ma:root="true" ma:fieldsID="078cde6ce61c2e7b1229e922f818da95" ns2:_="">
    <xsd:import namespace="4d09ed24-f189-4abc-b36f-ba45930104e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09ed24-f189-4abc-b36f-ba45930104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B1173B1-D7E9-411B-A65E-350F0CA7803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58B5E65-6BAE-4DAB-8397-4ED60AE22E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d09ed24-f189-4abc-b36f-ba45930104e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AC179DF-10F0-430D-873A-D3B7C694DB5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396</Words>
  <PresentationFormat>Custom</PresentationFormat>
  <Paragraphs>24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Aptos</vt:lpstr>
      <vt:lpstr>DM Sans Italics</vt:lpstr>
      <vt:lpstr>Tenorite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terms:modified xsi:type="dcterms:W3CDTF">2024-11-27T14:18:02Z</dcterms:modified>
  <dc:identifier>DAGMjXuj5HE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0x01010086A21AEB9386AD45A3A2C38C33AA2FEA</vt:lpwstr>
  </property>
</Properties>
</file>