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5980"/>
    <a:srgbClr val="FFCE34"/>
    <a:srgbClr val="00BBEA"/>
    <a:srgbClr val="2D59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8" d="100"/>
          <a:sy n="88" d="100"/>
        </p:scale>
        <p:origin x="78" y="6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15748-588F-4A8B-82BE-478B0A35693E}" type="datetimeFigureOut">
              <a:rPr lang="en-US" smtClean="0"/>
              <a:t>7/13/2015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FD448-A799-44B6-B627-6DC685310B93}" type="slidenum">
              <a:rPr lang="en-US" smtClean="0"/>
              <a:t>‹#›</a:t>
            </a:fld>
            <a:endParaRPr lang="en-US"/>
          </a:p>
        </p:txBody>
      </p:sp>
    </p:spTree>
    <p:extLst>
      <p:ext uri="{BB962C8B-B14F-4D97-AF65-F5344CB8AC3E}">
        <p14:creationId xmlns:p14="http://schemas.microsoft.com/office/powerpoint/2010/main" val="3615103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FD448-A799-44B6-B627-6DC685310B93}" type="slidenum">
              <a:rPr lang="en-US" smtClean="0"/>
              <a:t>2</a:t>
            </a:fld>
            <a:endParaRPr lang="en-US"/>
          </a:p>
        </p:txBody>
      </p:sp>
    </p:spTree>
    <p:extLst>
      <p:ext uri="{BB962C8B-B14F-4D97-AF65-F5344CB8AC3E}">
        <p14:creationId xmlns:p14="http://schemas.microsoft.com/office/powerpoint/2010/main" val="26545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D59B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1193" y="2313874"/>
            <a:ext cx="8229600" cy="1143000"/>
          </a:xfrm>
        </p:spPr>
        <p:txBody>
          <a:bodyPr/>
          <a:lstStyle>
            <a:lvl1pPr>
              <a:defRPr>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B34D0A-8D37-4427-849E-517263BB8395}" type="datetime1">
              <a:rPr lang="en-US" smtClean="0"/>
              <a:t>7/13/2015</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6106176" y="5622485"/>
            <a:ext cx="2906541" cy="109899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latin typeface="Arial"/>
                <a:cs typeface="Arial"/>
              </a:rPr>
              <a:t>GA DAT7</a:t>
            </a:r>
            <a:endParaRPr lang="en-US" sz="4000" b="1" dirty="0">
              <a:latin typeface="Arial"/>
              <a:cs typeface="Arial"/>
            </a:endParaRPr>
          </a:p>
        </p:txBody>
      </p:sp>
    </p:spTree>
    <p:extLst>
      <p:ext uri="{BB962C8B-B14F-4D97-AF65-F5344CB8AC3E}">
        <p14:creationId xmlns:p14="http://schemas.microsoft.com/office/powerpoint/2010/main" val="51367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B52A7-563F-45A2-82AD-40E24BAA2F17}" type="datetime1">
              <a:rPr lang="en-US" smtClean="0"/>
              <a:t>7/13/2015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75083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071E6-7F17-4E12-835F-16185402D01B}" type="datetime1">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419307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AB457-DFF6-4698-A3C4-51DE1895C3A0}" type="datetime1">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216230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94792A-0588-487D-A180-FA5137F09075}" type="datetime1">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359785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AFA05-6EA2-4D3D-A9EA-5CA99B85DA4F}" type="datetime1">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9098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F4ABF-A4D5-4D3C-AD3B-681259F367BF}" type="datetime1">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400472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24F05-72BD-4762-9079-F7FDC23FE3DC}" type="datetime1">
              <a:rPr lang="en-US" smtClean="0"/>
              <a:t>7/13/2015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91467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D863C0-06CB-434F-95D4-9829E6CD1A22}" type="datetime1">
              <a:rPr lang="en-US" smtClean="0"/>
              <a:t>7/13/2015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19327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53CA80-CE2A-42AB-A014-FCC26E506337}" type="datetime1">
              <a:rPr lang="en-US" smtClean="0"/>
              <a:t>7/13/2015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245208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9C468-21A0-4EBD-A8D2-5C6177977476}" type="datetime1">
              <a:rPr lang="en-US" smtClean="0"/>
              <a:t>7/13/2015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5089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3F8F7-E1E1-4365-8F68-BD856454A5E6}" type="datetime1">
              <a:rPr lang="en-US" smtClean="0"/>
              <a:t>7/13/2015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A01EA-D527-8E44-8962-DB088306BDB5}" type="slidenum">
              <a:rPr lang="en-US" smtClean="0"/>
              <a:t>‹#›</a:t>
            </a:fld>
            <a:endParaRPr lang="en-US"/>
          </a:p>
        </p:txBody>
      </p:sp>
    </p:spTree>
    <p:extLst>
      <p:ext uri="{BB962C8B-B14F-4D97-AF65-F5344CB8AC3E}">
        <p14:creationId xmlns:p14="http://schemas.microsoft.com/office/powerpoint/2010/main" val="204437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5862A62-82F0-4159-85BB-841CF9B343A2}" type="datetime1">
              <a:rPr lang="en-US" smtClean="0"/>
              <a:t>7/13/2015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B0A01EA-D527-8E44-8962-DB088306BDB5}" type="slidenum">
              <a:rPr lang="en-US" smtClean="0"/>
              <a:pPr/>
              <a:t>‹#›</a:t>
            </a:fld>
            <a:endParaRPr lang="en-US"/>
          </a:p>
        </p:txBody>
      </p:sp>
      <p:sp>
        <p:nvSpPr>
          <p:cNvPr id="7" name="Rectangle 6"/>
          <p:cNvSpPr/>
          <p:nvPr userDrawn="1"/>
        </p:nvSpPr>
        <p:spPr>
          <a:xfrm>
            <a:off x="0" y="6203185"/>
            <a:ext cx="9144000" cy="116532"/>
          </a:xfrm>
          <a:prstGeom prst="rect">
            <a:avLst/>
          </a:prstGeom>
          <a:solidFill>
            <a:srgbClr val="2D59B2"/>
          </a:solidFill>
          <a:ln>
            <a:solidFill>
              <a:srgbClr val="2D59B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Tree>
    <p:extLst>
      <p:ext uri="{BB962C8B-B14F-4D97-AF65-F5344CB8AC3E}">
        <p14:creationId xmlns:p14="http://schemas.microsoft.com/office/powerpoint/2010/main" val="345595409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Can You Predict the Likelihood of Receiving Conflicted </a:t>
            </a:r>
            <a:r>
              <a:rPr lang="en-US" b="1" dirty="0" smtClean="0"/>
              <a:t>by Form </a:t>
            </a:r>
            <a:r>
              <a:rPr lang="en-US" b="1" dirty="0" smtClean="0"/>
              <a:t>ADV Data?</a:t>
            </a:r>
            <a:endParaRPr lang="en-US" b="1" dirty="0"/>
          </a:p>
        </p:txBody>
      </p:sp>
    </p:spTree>
    <p:extLst>
      <p:ext uri="{BB962C8B-B14F-4D97-AF65-F5344CB8AC3E}">
        <p14:creationId xmlns:p14="http://schemas.microsoft.com/office/powerpoint/2010/main" val="251551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Form ADV?</a:t>
            </a:r>
            <a:endParaRPr lang="en-US" dirty="0"/>
          </a:p>
        </p:txBody>
      </p:sp>
      <p:sp>
        <p:nvSpPr>
          <p:cNvPr id="5" name="Content Placeholder 4"/>
          <p:cNvSpPr>
            <a:spLocks noGrp="1"/>
          </p:cNvSpPr>
          <p:nvPr>
            <p:ph idx="1"/>
          </p:nvPr>
        </p:nvSpPr>
        <p:spPr>
          <a:xfrm>
            <a:off x="379562" y="1531190"/>
            <a:ext cx="5589917" cy="4050102"/>
          </a:xfrm>
        </p:spPr>
        <p:txBody>
          <a:bodyPr>
            <a:noAutofit/>
          </a:bodyPr>
          <a:lstStyle/>
          <a:p>
            <a:pPr>
              <a:spcBef>
                <a:spcPts val="0"/>
              </a:spcBef>
              <a:spcAft>
                <a:spcPts val="600"/>
              </a:spcAft>
            </a:pPr>
            <a:r>
              <a:rPr lang="en-US" sz="1600" dirty="0"/>
              <a:t>Form ADV is the uniform form used by investment advisers to register with both the Securities and Exchange Commission (SEC) and state securities authorities. </a:t>
            </a:r>
            <a:r>
              <a:rPr lang="en-US" sz="1600" dirty="0" smtClean="0"/>
              <a:t>The </a:t>
            </a:r>
            <a:r>
              <a:rPr lang="en-US" sz="1600" dirty="0"/>
              <a:t>form consists of two parts. </a:t>
            </a:r>
            <a:endParaRPr lang="en-US" sz="1600" dirty="0" smtClean="0"/>
          </a:p>
          <a:p>
            <a:pPr>
              <a:spcBef>
                <a:spcPts val="0"/>
              </a:spcBef>
              <a:spcAft>
                <a:spcPts val="600"/>
              </a:spcAft>
            </a:pPr>
            <a:r>
              <a:rPr lang="en-US" sz="1600" b="1" dirty="0" smtClean="0"/>
              <a:t>Part </a:t>
            </a:r>
            <a:r>
              <a:rPr lang="en-US" sz="1600" b="1" dirty="0"/>
              <a:t>1 </a:t>
            </a:r>
            <a:r>
              <a:rPr lang="en-US" sz="1600" dirty="0"/>
              <a:t>requires information about the investment adviser’s business, ownership, clients, employees, business practices, affiliations, and any disciplinary events of the adviser or its employees. Part 1 is organized in a check-the-box, fill-in-the-blank format</a:t>
            </a:r>
            <a:r>
              <a:rPr lang="en-US" sz="1600" dirty="0" smtClean="0"/>
              <a:t>.</a:t>
            </a:r>
          </a:p>
          <a:p>
            <a:pPr>
              <a:spcBef>
                <a:spcPts val="0"/>
              </a:spcBef>
              <a:spcAft>
                <a:spcPts val="600"/>
              </a:spcAft>
            </a:pPr>
            <a:r>
              <a:rPr lang="en-US" sz="1600" b="1" dirty="0"/>
              <a:t>Part 2 </a:t>
            </a:r>
            <a:r>
              <a:rPr lang="en-US" sz="1600" dirty="0"/>
              <a:t>requires investment advisers to prepare narrative brochures written in plain English that contain information such as the types of advisory services offered, the adviser’s fee schedule, disciplinary information, conflicts of interest, and the educational and business background of management and key advisory personnel of the adviser. </a:t>
            </a:r>
            <a:endParaRPr lang="en-US" sz="1600" dirty="0"/>
          </a:p>
        </p:txBody>
      </p:sp>
      <p:pic>
        <p:nvPicPr>
          <p:cNvPr id="1026" name="Picture 2" descr="U.S. Securities and Exchange Commi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2918" y="505591"/>
            <a:ext cx="1103882" cy="110388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B0A01EA-D527-8E44-8962-DB088306BDB5}" type="slidenum">
              <a:rPr lang="en-US" smtClean="0"/>
              <a:t>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144" y="1762545"/>
            <a:ext cx="2116347" cy="2776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6462" y="3286664"/>
            <a:ext cx="2079753" cy="26914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Conflicted Advise?</a:t>
            </a:r>
            <a:endParaRPr lang="en-US" dirty="0"/>
          </a:p>
        </p:txBody>
      </p:sp>
      <p:sp>
        <p:nvSpPr>
          <p:cNvPr id="3" name="Content Placeholder 2"/>
          <p:cNvSpPr>
            <a:spLocks noGrp="1"/>
          </p:cNvSpPr>
          <p:nvPr>
            <p:ph idx="1"/>
          </p:nvPr>
        </p:nvSpPr>
        <p:spPr>
          <a:xfrm>
            <a:off x="457200" y="1447831"/>
            <a:ext cx="8229600" cy="3262192"/>
          </a:xfrm>
        </p:spPr>
        <p:txBody>
          <a:bodyPr>
            <a:normAutofit fontScale="62500" lnSpcReduction="20000"/>
          </a:bodyPr>
          <a:lstStyle/>
          <a:p>
            <a:r>
              <a:rPr lang="en-US" dirty="0"/>
              <a:t>RIAs are generally under a legal obligation to act under a fiduciary standard of care, or in the best interest of a client.</a:t>
            </a:r>
          </a:p>
          <a:p>
            <a:r>
              <a:rPr lang="en-US" dirty="0"/>
              <a:t>However, there are instances where an RIA can act under a lower standard called the suitability standard but must disclose these events.</a:t>
            </a:r>
          </a:p>
          <a:p>
            <a:r>
              <a:rPr lang="en-US" dirty="0"/>
              <a:t>There may also be instances where an RIA may say one thing, but carefully examining disclosures in the form ADV may reveal inconsistencies.</a:t>
            </a:r>
          </a:p>
          <a:p>
            <a:r>
              <a:rPr lang="en-US" dirty="0"/>
              <a:t>Due to disclosure requirements, language and information in the form ADV can reveal instances where there is a "conflict of interest" regarding the financial advice being given or financial product being sold.</a:t>
            </a:r>
          </a:p>
        </p:txBody>
      </p:sp>
      <p:sp>
        <p:nvSpPr>
          <p:cNvPr id="4" name="Slide Number Placeholder 3"/>
          <p:cNvSpPr>
            <a:spLocks noGrp="1"/>
          </p:cNvSpPr>
          <p:nvPr>
            <p:ph type="sldNum" sz="quarter" idx="12"/>
          </p:nvPr>
        </p:nvSpPr>
        <p:spPr/>
        <p:txBody>
          <a:bodyPr/>
          <a:lstStyle/>
          <a:p>
            <a:fld id="{AB0A01EA-D527-8E44-8962-DB088306BDB5}" type="slidenum">
              <a:rPr lang="en-US" smtClean="0"/>
              <a:t>3</a:t>
            </a:fld>
            <a:endParaRPr lang="en-US"/>
          </a:p>
        </p:txBody>
      </p:sp>
      <p:sp>
        <p:nvSpPr>
          <p:cNvPr id="5" name="Rounded Rectangle 4"/>
          <p:cNvSpPr/>
          <p:nvPr/>
        </p:nvSpPr>
        <p:spPr>
          <a:xfrm>
            <a:off x="707366" y="4641012"/>
            <a:ext cx="7806906" cy="1233577"/>
          </a:xfrm>
          <a:prstGeom prst="roundRect">
            <a:avLst/>
          </a:prstGeom>
          <a:solidFill>
            <a:srgbClr val="00BBEA"/>
          </a:solidFill>
          <a:ln>
            <a:solidFill>
              <a:srgbClr val="00BBEA"/>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A conflict in the type of advise one receives means that a consumer is not receiving advice in their best interest.</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96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Arrow 10"/>
          <p:cNvSpPr/>
          <p:nvPr/>
        </p:nvSpPr>
        <p:spPr>
          <a:xfrm>
            <a:off x="5110716" y="3122764"/>
            <a:ext cx="970907" cy="900122"/>
          </a:xfrm>
          <a:prstGeom prst="rightArrow">
            <a:avLst/>
          </a:prstGeom>
          <a:solidFill>
            <a:srgbClr val="FFCE34"/>
          </a:solidFill>
          <a:ln>
            <a:solidFill>
              <a:srgbClr val="FFCE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44477"/>
            <a:ext cx="8229600" cy="1143000"/>
          </a:xfrm>
        </p:spPr>
        <p:txBody>
          <a:bodyPr/>
          <a:lstStyle/>
          <a:p>
            <a:r>
              <a:rPr lang="en-US" dirty="0" smtClean="0"/>
              <a:t>Project Design</a:t>
            </a:r>
            <a:endParaRPr lang="en-US" dirty="0"/>
          </a:p>
        </p:txBody>
      </p:sp>
      <p:sp>
        <p:nvSpPr>
          <p:cNvPr id="4" name="Slide Number Placeholder 3"/>
          <p:cNvSpPr>
            <a:spLocks noGrp="1"/>
          </p:cNvSpPr>
          <p:nvPr>
            <p:ph type="sldNum" sz="quarter" idx="12"/>
          </p:nvPr>
        </p:nvSpPr>
        <p:spPr/>
        <p:txBody>
          <a:bodyPr/>
          <a:lstStyle/>
          <a:p>
            <a:fld id="{AB0A01EA-D527-8E44-8962-DB088306BDB5}"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42" y="1417638"/>
            <a:ext cx="1514416" cy="1987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42" y="3893488"/>
            <a:ext cx="1488230" cy="19259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870484" y="2001363"/>
            <a:ext cx="957532" cy="654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ADV Part 1</a:t>
            </a:r>
            <a:endParaRPr lang="en-US" b="1" dirty="0">
              <a:solidFill>
                <a:schemeClr val="tx1"/>
              </a:solidFill>
              <a:latin typeface="Arial" panose="020B0604020202020204" pitchFamily="34" charset="0"/>
              <a:cs typeface="Arial" panose="020B0604020202020204" pitchFamily="34" charset="0"/>
            </a:endParaRPr>
          </a:p>
        </p:txBody>
      </p:sp>
      <p:sp>
        <p:nvSpPr>
          <p:cNvPr id="8" name="Rectangle 7"/>
          <p:cNvSpPr/>
          <p:nvPr/>
        </p:nvSpPr>
        <p:spPr>
          <a:xfrm>
            <a:off x="835194" y="4422510"/>
            <a:ext cx="957532" cy="654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ADV Part 2</a:t>
            </a:r>
            <a:endParaRPr lang="en-US" b="1" dirty="0">
              <a:solidFill>
                <a:schemeClr val="tx1"/>
              </a:solidFill>
              <a:latin typeface="Arial" panose="020B0604020202020204" pitchFamily="34" charset="0"/>
              <a:cs typeface="Arial" panose="020B0604020202020204" pitchFamily="34" charset="0"/>
            </a:endParaRPr>
          </a:p>
        </p:txBody>
      </p:sp>
      <p:sp>
        <p:nvSpPr>
          <p:cNvPr id="9" name="Rectangle 8"/>
          <p:cNvSpPr/>
          <p:nvPr/>
        </p:nvSpPr>
        <p:spPr>
          <a:xfrm>
            <a:off x="2241300" y="1417639"/>
            <a:ext cx="2734574" cy="1987050"/>
          </a:xfrm>
          <a:prstGeom prst="rect">
            <a:avLst/>
          </a:prstGeom>
          <a:solidFill>
            <a:schemeClr val="bg1"/>
          </a:solidFill>
          <a:ln w="19050">
            <a:solidFill>
              <a:srgbClr val="00BBE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ln>
                  <a:solidFill>
                    <a:schemeClr val="tx1"/>
                  </a:solidFill>
                </a:ln>
                <a:solidFill>
                  <a:schemeClr val="tx1"/>
                </a:solidFill>
                <a:latin typeface="Arial" panose="020B0604020202020204" pitchFamily="34" charset="0"/>
                <a:cs typeface="Arial" panose="020B0604020202020204" pitchFamily="34" charset="0"/>
              </a:rPr>
              <a:t>Part 1 data available in csv format</a:t>
            </a:r>
          </a:p>
          <a:p>
            <a:pPr marL="285750" indent="-285750">
              <a:buFont typeface="Arial" panose="020B0604020202020204" pitchFamily="34" charset="0"/>
              <a:buChar char="•"/>
            </a:pPr>
            <a:r>
              <a:rPr lang="en-US" sz="1400" dirty="0" smtClean="0">
                <a:ln>
                  <a:solidFill>
                    <a:schemeClr val="tx1"/>
                  </a:solidFill>
                </a:ln>
                <a:solidFill>
                  <a:schemeClr val="tx1"/>
                </a:solidFill>
                <a:latin typeface="Arial" panose="020B0604020202020204" pitchFamily="34" charset="0"/>
                <a:cs typeface="Arial" panose="020B0604020202020204" pitchFamily="34" charset="0"/>
              </a:rPr>
              <a:t>Examine Form ADV Part 1 for Predictive Features</a:t>
            </a:r>
          </a:p>
          <a:p>
            <a:pPr marL="285750" indent="-285750">
              <a:buFont typeface="Arial" panose="020B0604020202020204" pitchFamily="34" charset="0"/>
              <a:buChar char="•"/>
            </a:pPr>
            <a:r>
              <a:rPr lang="en-US" sz="1400" dirty="0" smtClean="0">
                <a:ln>
                  <a:solidFill>
                    <a:schemeClr val="tx1"/>
                  </a:solidFill>
                </a:ln>
                <a:solidFill>
                  <a:schemeClr val="tx1"/>
                </a:solidFill>
                <a:latin typeface="Arial" panose="020B0604020202020204" pitchFamily="34" charset="0"/>
                <a:cs typeface="Arial" panose="020B0604020202020204" pitchFamily="34" charset="0"/>
              </a:rPr>
              <a:t>Tag categorical features/ set baselines</a:t>
            </a:r>
          </a:p>
          <a:p>
            <a:pPr marL="285750" indent="-285750">
              <a:buFont typeface="Arial" panose="020B0604020202020204" pitchFamily="34" charset="0"/>
              <a:buChar char="•"/>
            </a:pPr>
            <a:r>
              <a:rPr lang="en-US" sz="1400" dirty="0" smtClean="0">
                <a:ln>
                  <a:solidFill>
                    <a:schemeClr val="tx1"/>
                  </a:solidFill>
                </a:ln>
                <a:solidFill>
                  <a:schemeClr val="tx1"/>
                </a:solidFill>
                <a:latin typeface="Arial" panose="020B0604020202020204" pitchFamily="34" charset="0"/>
                <a:cs typeface="Arial" panose="020B0604020202020204" pitchFamily="34" charset="0"/>
              </a:rPr>
              <a:t>Identify best model</a:t>
            </a:r>
          </a:p>
          <a:p>
            <a:pPr marL="285750" indent="-285750">
              <a:buFont typeface="Arial" panose="020B0604020202020204" pitchFamily="34" charset="0"/>
              <a:buChar char="•"/>
            </a:pPr>
            <a:r>
              <a:rPr lang="en-US" sz="1400" dirty="0" smtClean="0">
                <a:ln>
                  <a:solidFill>
                    <a:schemeClr val="tx1"/>
                  </a:solidFill>
                </a:ln>
                <a:solidFill>
                  <a:schemeClr val="tx1"/>
                </a:solidFill>
                <a:latin typeface="Arial" panose="020B0604020202020204" pitchFamily="34" charset="0"/>
                <a:cs typeface="Arial" panose="020B0604020202020204" pitchFamily="34" charset="0"/>
              </a:rPr>
              <a:t>Fit a categorical model on training data</a:t>
            </a:r>
            <a:endParaRPr lang="en-US" sz="1400" dirty="0">
              <a:ln>
                <a:solidFill>
                  <a:schemeClr val="tx1"/>
                </a:solidFill>
              </a:ln>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2241300" y="3832382"/>
            <a:ext cx="2734574" cy="1987050"/>
          </a:xfrm>
          <a:prstGeom prst="rect">
            <a:avLst/>
          </a:prstGeom>
          <a:solidFill>
            <a:schemeClr val="bg1"/>
          </a:solidFill>
          <a:ln w="19050">
            <a:solidFill>
              <a:srgbClr val="00BBE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ln>
                  <a:solidFill>
                    <a:schemeClr val="tx1"/>
                  </a:solidFill>
                </a:ln>
                <a:solidFill>
                  <a:schemeClr val="tx1"/>
                </a:solidFill>
                <a:latin typeface="Arial" panose="020B0604020202020204" pitchFamily="34" charset="0"/>
                <a:cs typeface="Arial" panose="020B0604020202020204" pitchFamily="34" charset="0"/>
              </a:rPr>
              <a:t>Mass download of form ADV part 2</a:t>
            </a:r>
          </a:p>
          <a:p>
            <a:pPr marL="285750" indent="-285750">
              <a:buFont typeface="Arial" panose="020B0604020202020204" pitchFamily="34" charset="0"/>
              <a:buChar char="•"/>
            </a:pPr>
            <a:r>
              <a:rPr lang="en-US" sz="1600" dirty="0" smtClean="0">
                <a:ln>
                  <a:solidFill>
                    <a:schemeClr val="tx1"/>
                  </a:solidFill>
                </a:ln>
                <a:solidFill>
                  <a:schemeClr val="tx1"/>
                </a:solidFill>
                <a:latin typeface="Arial" panose="020B0604020202020204" pitchFamily="34" charset="0"/>
                <a:cs typeface="Arial" panose="020B0604020202020204" pitchFamily="34" charset="0"/>
              </a:rPr>
              <a:t>Examine Form ADV Part 2 using natural language processing methods</a:t>
            </a:r>
            <a:endParaRPr lang="en-US" sz="1600" dirty="0">
              <a:ln>
                <a:solidFill>
                  <a:schemeClr val="tx1"/>
                </a:solidFill>
              </a:ln>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6092509" y="1417639"/>
            <a:ext cx="2812211" cy="4401793"/>
          </a:xfrm>
          <a:prstGeom prst="rect">
            <a:avLst/>
          </a:prstGeom>
          <a:noFill/>
          <a:ln w="19050">
            <a:solidFill>
              <a:srgbClr val="2D598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Make predictions based on ADV Part 1 and ADV Part 2</a:t>
            </a:r>
          </a:p>
          <a:p>
            <a:pPr marL="285750"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Looking at ADV Part 1 and Part 2 will reveal inaccuracies and misleading statements</a:t>
            </a:r>
          </a:p>
          <a:p>
            <a:pPr marL="285750"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Determine if advice from a firm is likely to result in conflicted advice.</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264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Questions?</a:t>
            </a:r>
            <a:endParaRPr lang="en-US" dirty="0"/>
          </a:p>
        </p:txBody>
      </p:sp>
      <p:sp>
        <p:nvSpPr>
          <p:cNvPr id="4" name="Slide Number Placeholder 3"/>
          <p:cNvSpPr>
            <a:spLocks noGrp="1"/>
          </p:cNvSpPr>
          <p:nvPr>
            <p:ph type="sldNum" sz="quarter" idx="12"/>
          </p:nvPr>
        </p:nvSpPr>
        <p:spPr/>
        <p:txBody>
          <a:bodyPr/>
          <a:lstStyle/>
          <a:p>
            <a:fld id="{AB0A01EA-D527-8E44-8962-DB088306BDB5}" type="slidenum">
              <a:rPr lang="en-US" smtClean="0"/>
              <a:t>5</a:t>
            </a:fld>
            <a:endParaRPr lang="en-US"/>
          </a:p>
        </p:txBody>
      </p:sp>
    </p:spTree>
    <p:extLst>
      <p:ext uri="{BB962C8B-B14F-4D97-AF65-F5344CB8AC3E}">
        <p14:creationId xmlns:p14="http://schemas.microsoft.com/office/powerpoint/2010/main" val="286431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387</Words>
  <Application>Microsoft Office PowerPoint</Application>
  <PresentationFormat>On-screen Show (4:3)</PresentationFormat>
  <Paragraphs>30</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Can You Predict the Likelihood of Receiving Conflicted by Form ADV Data?</vt:lpstr>
      <vt:lpstr>What is Form ADV?</vt:lpstr>
      <vt:lpstr>What is Conflicted Advise?</vt:lpstr>
      <vt:lpstr>Project Design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Chiuco</dc:creator>
  <cp:lastModifiedBy>John Chiuco</cp:lastModifiedBy>
  <cp:revision>10</cp:revision>
  <dcterms:created xsi:type="dcterms:W3CDTF">2015-07-13T16:49:07Z</dcterms:created>
  <dcterms:modified xsi:type="dcterms:W3CDTF">2015-07-13T18:22:09Z</dcterms:modified>
</cp:coreProperties>
</file>