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1" r:id="rId6"/>
    <p:sldId id="259" r:id="rId7"/>
    <p:sldId id="263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BEA"/>
    <a:srgbClr val="2D5980"/>
    <a:srgbClr val="FFCE34"/>
    <a:srgbClr val="2D5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96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15748-588F-4A8B-82BE-478B0A35693E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FD448-A799-44B6-B627-6DC68531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03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FD448-A799-44B6-B627-6DC685310B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9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2D59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93" y="2313874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4D0A-8D37-4427-849E-517263BB8395}" type="datetime1">
              <a:rPr lang="en-US" smtClean="0"/>
              <a:t>8/10/2015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6106176" y="5622485"/>
            <a:ext cx="2906541" cy="109899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Arial"/>
                <a:cs typeface="Arial"/>
              </a:rPr>
              <a:t>GA DAT7</a:t>
            </a:r>
            <a:endParaRPr lang="en-US" sz="4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367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52A7-563F-45A2-82AD-40E24BAA2F17}" type="datetime1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01EA-D527-8E44-8962-DB088306B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3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1E6-7F17-4E12-835F-16185402D01B}" type="datetime1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01EA-D527-8E44-8962-DB088306B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79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B457-DFF6-4698-A3C4-51DE1895C3A0}" type="datetime1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01EA-D527-8E44-8962-DB088306B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0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792A-0588-487D-A180-FA5137F09075}" type="datetime1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01EA-D527-8E44-8962-DB088306B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5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FA05-6EA2-4D3D-A9EA-5CA99B85DA4F}" type="datetime1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01EA-D527-8E44-8962-DB088306B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4ABF-A4D5-4D3C-AD3B-681259F367BF}" type="datetime1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01EA-D527-8E44-8962-DB088306B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2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4F05-72BD-4762-9079-F7FDC23FE3DC}" type="datetime1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01EA-D527-8E44-8962-DB088306B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7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63C0-06CB-434F-95D4-9829E6CD1A22}" type="datetime1">
              <a:rPr lang="en-US" smtClean="0"/>
              <a:t>8/10/2015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01EA-D527-8E44-8962-DB088306B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6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CA80-CE2A-42AB-A014-FCC26E506337}" type="datetime1">
              <a:rPr lang="en-US" smtClean="0"/>
              <a:t>8/10/2015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01EA-D527-8E44-8962-DB088306B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8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C468-21A0-4EBD-A8D2-5C6177977476}" type="datetime1">
              <a:rPr lang="en-US" smtClean="0"/>
              <a:t>8/10/2015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01EA-D527-8E44-8962-DB088306B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4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F7-E1E1-4365-8F68-BD856454A5E6}" type="datetime1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01EA-D527-8E44-8962-DB088306B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74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5862A62-82F0-4159-85BB-841CF9B343A2}" type="datetime1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B0A01EA-D527-8E44-8962-DB088306BD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203185"/>
            <a:ext cx="9144000" cy="116532"/>
          </a:xfrm>
          <a:prstGeom prst="rect">
            <a:avLst/>
          </a:prstGeom>
          <a:solidFill>
            <a:srgbClr val="2D59B2"/>
          </a:solidFill>
          <a:ln>
            <a:solidFill>
              <a:srgbClr val="2D59B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595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pbOEoRrHyU?t=72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Can You Predict the </a:t>
            </a:r>
            <a:r>
              <a:rPr lang="en-US" b="1" dirty="0" smtClean="0"/>
              <a:t>Position on an Issue by Analyzing a Comment Letter?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551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000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Rulemaking and Comment Process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9562" y="1531190"/>
            <a:ext cx="5589917" cy="405010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When considering changes to an existing rule, many federal agencies will ask for comments from interested parties.</a:t>
            </a:r>
            <a:endParaRPr lang="en-US" sz="2000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Depending on the issue, interested parties may be individuals, businesses, corporations, membership organizations or Members of Congress.</a:t>
            </a:r>
            <a:endParaRPr lang="en-US" sz="2000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hlinkClick r:id="rId3"/>
              </a:rPr>
              <a:t>Do people actual respond and provide comments?</a:t>
            </a:r>
            <a:endParaRPr lang="en-US" sz="2000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01EA-D527-8E44-8962-DB088306BDB5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930" y="1886392"/>
            <a:ext cx="2425077" cy="233488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8930" y="3629813"/>
            <a:ext cx="2447408" cy="19514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5263" y="1066580"/>
            <a:ext cx="2734854" cy="70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DOL Rulemaking on Conflicted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31"/>
            <a:ext cx="8229600" cy="3262192"/>
          </a:xfrm>
        </p:spPr>
        <p:txBody>
          <a:bodyPr>
            <a:normAutofit/>
          </a:bodyPr>
          <a:lstStyle/>
          <a:p>
            <a:r>
              <a:rPr lang="en-US" dirty="0" smtClean="0"/>
              <a:t>Updating the rule for the first time in 40 years</a:t>
            </a:r>
            <a:endParaRPr lang="en-US" dirty="0"/>
          </a:p>
          <a:p>
            <a:r>
              <a:rPr lang="en-US" dirty="0" smtClean="0"/>
              <a:t>New retirement vehicles in existence that were not around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01EA-D527-8E44-8962-DB088306BDB5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281" y="3568016"/>
            <a:ext cx="5214266" cy="234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6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Players and Position on the Issue?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01EA-D527-8E44-8962-DB088306BDB5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05" y="1634837"/>
            <a:ext cx="8962414" cy="414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9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Examining the Record and Cutting through the “Noise”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01EA-D527-8E44-8962-DB088306BDB5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220" y="1850677"/>
            <a:ext cx="6492780" cy="2138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" r="-1083" b="35594"/>
          <a:stretch/>
        </p:blipFill>
        <p:spPr>
          <a:xfrm>
            <a:off x="1127220" y="3989159"/>
            <a:ext cx="6562245" cy="170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9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</a:t>
            </a:r>
            <a:r>
              <a:rPr lang="en-US" dirty="0" smtClean="0"/>
              <a:t>Design – Creating a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01EA-D527-8E44-8962-DB088306BDB5}" type="slidenum">
              <a:rPr lang="en-US" smtClean="0"/>
              <a:t>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6337" y="1616404"/>
            <a:ext cx="8048529" cy="1987050"/>
          </a:xfrm>
          <a:prstGeom prst="rect">
            <a:avLst/>
          </a:prstGeom>
          <a:solidFill>
            <a:schemeClr val="bg1"/>
          </a:solidFill>
          <a:ln w="19050">
            <a:solidFill>
              <a:srgbClr val="00BBE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Manually creates csv file with name and position</a:t>
            </a:r>
            <a:endParaRPr lang="en-US" dirty="0" smtClean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Download and convert to text letters from training data: 31 Support, 36 Oppose, and 16 Neutral</a:t>
            </a:r>
            <a:endParaRPr lang="en-US" dirty="0" smtClean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python list from text file using glob</a:t>
            </a:r>
            <a:endParaRPr lang="en-US" dirty="0" smtClean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Append letter text list to a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from initial csv file and import to new csv file</a:t>
            </a:r>
            <a:endParaRPr lang="en-US" dirty="0" smtClean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37" y="3765704"/>
            <a:ext cx="1756372" cy="227019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3" name="Right Arrow 12"/>
          <p:cNvSpPr/>
          <p:nvPr/>
        </p:nvSpPr>
        <p:spPr>
          <a:xfrm>
            <a:off x="2353900" y="4345663"/>
            <a:ext cx="1358020" cy="986828"/>
          </a:xfrm>
          <a:prstGeom prst="rightArrow">
            <a:avLst/>
          </a:prstGeom>
          <a:solidFill>
            <a:srgbClr val="00BBEA"/>
          </a:solidFill>
          <a:ln>
            <a:solidFill>
              <a:srgbClr val="00BBE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TXT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3864320" y="4345663"/>
            <a:ext cx="1358020" cy="986828"/>
          </a:xfrm>
          <a:prstGeom prst="rightArrow">
            <a:avLst/>
          </a:prstGeom>
          <a:solidFill>
            <a:srgbClr val="00BBEA"/>
          </a:solidFill>
          <a:ln>
            <a:solidFill>
              <a:srgbClr val="00BBE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 list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340" y="4140373"/>
            <a:ext cx="3558012" cy="125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4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NLP analysis – looking to engineer a feature that describes/ gives an overview of arguments used in a letter</a:t>
            </a:r>
          </a:p>
          <a:p>
            <a:r>
              <a:rPr lang="en-US" dirty="0" smtClean="0"/>
              <a:t>Evaluating other NLP tools for further analysis</a:t>
            </a:r>
          </a:p>
          <a:p>
            <a:r>
              <a:rPr lang="en-US" dirty="0" smtClean="0"/>
              <a:t>Fitting a model (Naïve Bayes)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01EA-D527-8E44-8962-DB088306BD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28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01EA-D527-8E44-8962-DB088306BD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1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218</Words>
  <Application>Microsoft Office PowerPoint</Application>
  <PresentationFormat>On-screen Show (4:3)</PresentationFormat>
  <Paragraphs>30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Can You Predict the Position on an Issue by Analyzing a Comment Letter?</vt:lpstr>
      <vt:lpstr>Rulemaking and Comment Process</vt:lpstr>
      <vt:lpstr>DOL Rulemaking on Conflicted Advice</vt:lpstr>
      <vt:lpstr>Key Players and Position on the Issue?</vt:lpstr>
      <vt:lpstr>Examining the Record and Cutting through the “Noise”</vt:lpstr>
      <vt:lpstr>Project Design – Creating a DataFrame</vt:lpstr>
      <vt:lpstr>Next Steps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Chiuco</dc:creator>
  <cp:lastModifiedBy>John Chiuco</cp:lastModifiedBy>
  <cp:revision>17</cp:revision>
  <dcterms:created xsi:type="dcterms:W3CDTF">2015-07-13T16:49:07Z</dcterms:created>
  <dcterms:modified xsi:type="dcterms:W3CDTF">2015-08-10T21:34:58Z</dcterms:modified>
</cp:coreProperties>
</file>