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6" r:id="rId3"/>
    <p:sldId id="263" r:id="rId4"/>
    <p:sldId id="258" r:id="rId5"/>
    <p:sldId id="262" r:id="rId6"/>
    <p:sldId id="261" r:id="rId7"/>
    <p:sldId id="264" r:id="rId8"/>
    <p:sldId id="265" r:id="rId9"/>
    <p:sldId id="266" r:id="rId10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247BA0"/>
    <a:srgbClr val="707070"/>
    <a:srgbClr val="404040"/>
    <a:srgbClr val="595959"/>
    <a:srgbClr val="444E65"/>
    <a:srgbClr val="565656"/>
    <a:srgbClr val="A3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6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2218" y="53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3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7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1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9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5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6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3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1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0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D15-D3C2-4679-99C3-1FA3A2CAC54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5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28D15-D3C2-4679-99C3-1FA3A2CAC54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44555-9B63-46B2-A063-ED0305E7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8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Storm Story Elements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 to use this file for post-processing…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53" y="2330823"/>
            <a:ext cx="6703695" cy="63819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Each slide corresponds to a page in the Storm Story print report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Page 1 through 6)</a:t>
            </a:r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 through your Storm Story report page by page.</a:t>
            </a:r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elements,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needed,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your report by clicking on the element and copying. Navigate to your “storm_report_final.pptx” file, and click paste. Move element to proper position and then edit as needed (i.e., add text, resize, change orientation, etc.)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24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520BC0E-98FD-4897-A7D5-0418216B7C15}"/>
              </a:ext>
            </a:extLst>
          </p:cNvPr>
          <p:cNvGrpSpPr/>
          <p:nvPr/>
        </p:nvGrpSpPr>
        <p:grpSpPr>
          <a:xfrm>
            <a:off x="1" y="2126967"/>
            <a:ext cx="7772399" cy="1767449"/>
            <a:chOff x="0" y="1367161"/>
            <a:chExt cx="5251772" cy="120507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E3E4BE6B-FD3D-4AA5-BF98-CDD9E2782580}"/>
                </a:ext>
              </a:extLst>
            </p:cNvPr>
            <p:cNvSpPr/>
            <p:nvPr/>
          </p:nvSpPr>
          <p:spPr>
            <a:xfrm>
              <a:off x="0" y="1367161"/>
              <a:ext cx="5251772" cy="1205079"/>
            </a:xfrm>
            <a:prstGeom prst="rect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2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D2B72609-3F2D-4430-8995-6E0048A088C0}"/>
                </a:ext>
              </a:extLst>
            </p:cNvPr>
            <p:cNvSpPr/>
            <p:nvPr/>
          </p:nvSpPr>
          <p:spPr>
            <a:xfrm>
              <a:off x="570911" y="1666928"/>
              <a:ext cx="2478320" cy="548640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2">
                <a:solidFill>
                  <a:srgbClr val="404040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57618" y="4213837"/>
            <a:ext cx="4688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Additional data source note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60534" y="216032"/>
            <a:ext cx="2138660" cy="81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93" dirty="0">
                <a:solidFill>
                  <a:srgbClr val="404040"/>
                </a:solidFill>
                <a:latin typeface="+mj-lt"/>
              </a:rPr>
              <a:t>PAGE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4925" y="163107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Image credit/caption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44925" y="4736230"/>
            <a:ext cx="3667808" cy="80467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F018FFE-5816-439D-93CF-A7D20407CB7B}"/>
              </a:ext>
            </a:extLst>
          </p:cNvPr>
          <p:cNvSpPr txBox="1"/>
          <p:nvPr/>
        </p:nvSpPr>
        <p:spPr>
          <a:xfrm>
            <a:off x="1316916" y="2845850"/>
            <a:ext cx="2723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Image Credit: Source, taken on Month, Day, Year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920D796-110D-40BB-8E5F-635F28C7BAC0}"/>
              </a:ext>
            </a:extLst>
          </p:cNvPr>
          <p:cNvSpPr txBox="1"/>
          <p:nvPr/>
        </p:nvSpPr>
        <p:spPr>
          <a:xfrm>
            <a:off x="1124129" y="5023150"/>
            <a:ext cx="3177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rgbClr val="7F7F7F"/>
                </a:solidFill>
              </a:rPr>
              <a:t>Additional data or station note or source clarification goes here </a:t>
            </a:r>
          </a:p>
        </p:txBody>
      </p:sp>
    </p:spTree>
    <p:extLst>
      <p:ext uri="{BB962C8B-B14F-4D97-AF65-F5344CB8AC3E}">
        <p14:creationId xmlns:p14="http://schemas.microsoft.com/office/powerpoint/2010/main" val="20049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520BC0E-98FD-4897-A7D5-0418216B7C15}"/>
              </a:ext>
            </a:extLst>
          </p:cNvPr>
          <p:cNvGrpSpPr/>
          <p:nvPr/>
        </p:nvGrpSpPr>
        <p:grpSpPr>
          <a:xfrm>
            <a:off x="0" y="1595490"/>
            <a:ext cx="7772399" cy="914401"/>
            <a:chOff x="0" y="1367161"/>
            <a:chExt cx="5251772" cy="6234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E3E4BE6B-FD3D-4AA5-BF98-CDD9E2782580}"/>
                </a:ext>
              </a:extLst>
            </p:cNvPr>
            <p:cNvSpPr/>
            <p:nvPr/>
          </p:nvSpPr>
          <p:spPr>
            <a:xfrm>
              <a:off x="0" y="1367161"/>
              <a:ext cx="5251772" cy="623454"/>
            </a:xfrm>
            <a:prstGeom prst="rect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2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D2B72609-3F2D-4430-8995-6E0048A088C0}"/>
                </a:ext>
              </a:extLst>
            </p:cNvPr>
            <p:cNvSpPr/>
            <p:nvPr/>
          </p:nvSpPr>
          <p:spPr>
            <a:xfrm>
              <a:off x="336592" y="1483715"/>
              <a:ext cx="370713" cy="374073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2">
                <a:solidFill>
                  <a:srgbClr val="404040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65760" y="2643802"/>
            <a:ext cx="704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Reserve label for map (abbreviation example) – option 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51188" y="223681"/>
            <a:ext cx="2057383" cy="81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93" dirty="0">
                <a:solidFill>
                  <a:srgbClr val="404040"/>
                </a:solidFill>
                <a:latin typeface="+mj-lt"/>
              </a:rPr>
              <a:t>PAGE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263" y="1133592"/>
            <a:ext cx="704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Symbol to highlight reserve location (place on top of blue symbol)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142" y="3139305"/>
            <a:ext cx="731520" cy="4572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14" name="TextBox 35">
            <a:extLst>
              <a:ext uri="{FF2B5EF4-FFF2-40B4-BE49-F238E27FC236}">
                <a16:creationId xmlns:a16="http://schemas.microsoft.com/office/drawing/2014/main" xmlns="" id="{F3115CD5-F86F-42D6-9FE6-53EAB11A26E0}"/>
              </a:ext>
            </a:extLst>
          </p:cNvPr>
          <p:cNvSpPr txBox="1"/>
          <p:nvPr/>
        </p:nvSpPr>
        <p:spPr>
          <a:xfrm>
            <a:off x="585672" y="3236958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40404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NIWB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AFBBA35-F69A-480F-BE30-9EC5C0E48E01}"/>
              </a:ext>
            </a:extLst>
          </p:cNvPr>
          <p:cNvSpPr txBox="1"/>
          <p:nvPr/>
        </p:nvSpPr>
        <p:spPr>
          <a:xfrm>
            <a:off x="365760" y="3734547"/>
            <a:ext cx="737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Reserve label for map (full name example ) – option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8556677-D402-411B-8A4E-A874D126DCB6}"/>
              </a:ext>
            </a:extLst>
          </p:cNvPr>
          <p:cNvSpPr/>
          <p:nvPr/>
        </p:nvSpPr>
        <p:spPr>
          <a:xfrm>
            <a:off x="498142" y="4236708"/>
            <a:ext cx="1645920" cy="4572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17" name="TextBox 35">
            <a:extLst>
              <a:ext uri="{FF2B5EF4-FFF2-40B4-BE49-F238E27FC236}">
                <a16:creationId xmlns:a16="http://schemas.microsoft.com/office/drawing/2014/main" xmlns="" id="{C2B2D9B1-B4C2-4414-BB79-853DA11918BB}"/>
              </a:ext>
            </a:extLst>
          </p:cNvPr>
          <p:cNvSpPr txBox="1"/>
          <p:nvPr/>
        </p:nvSpPr>
        <p:spPr>
          <a:xfrm>
            <a:off x="585672" y="4345501"/>
            <a:ext cx="14061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40404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North Carolina NERR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3E62E061-2A7F-4E35-97F3-6F9CF92EE940}"/>
              </a:ext>
            </a:extLst>
          </p:cNvPr>
          <p:cNvSpPr/>
          <p:nvPr/>
        </p:nvSpPr>
        <p:spPr>
          <a:xfrm>
            <a:off x="681021" y="1936535"/>
            <a:ext cx="182880" cy="182880"/>
          </a:xfrm>
          <a:prstGeom prst="ellipse">
            <a:avLst/>
          </a:prstGeom>
          <a:solidFill>
            <a:srgbClr val="6D8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B7CB157-D59F-4972-968D-2ADBA0399088}"/>
              </a:ext>
            </a:extLst>
          </p:cNvPr>
          <p:cNvSpPr/>
          <p:nvPr/>
        </p:nvSpPr>
        <p:spPr>
          <a:xfrm>
            <a:off x="498142" y="5336096"/>
            <a:ext cx="2613213" cy="192833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8F62FF9-5A4A-4CED-985F-0C775BDDD4E0}"/>
              </a:ext>
            </a:extLst>
          </p:cNvPr>
          <p:cNvSpPr txBox="1"/>
          <p:nvPr/>
        </p:nvSpPr>
        <p:spPr>
          <a:xfrm>
            <a:off x="365760" y="4866494"/>
            <a:ext cx="737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NERRS logo w/CMDO label for map - optional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73592F-5EF3-49E0-9C67-519AA541B21D}"/>
              </a:ext>
            </a:extLst>
          </p:cNvPr>
          <p:cNvSpPr txBox="1"/>
          <p:nvPr/>
        </p:nvSpPr>
        <p:spPr>
          <a:xfrm>
            <a:off x="396194" y="7499482"/>
            <a:ext cx="420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Reserve map legend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D39368E1-31E3-4EC5-9C65-4D61FF0063E9}"/>
              </a:ext>
            </a:extLst>
          </p:cNvPr>
          <p:cNvSpPr/>
          <p:nvPr/>
        </p:nvSpPr>
        <p:spPr>
          <a:xfrm>
            <a:off x="498142" y="8027308"/>
            <a:ext cx="1554480" cy="105319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E0B2E3F-6EDF-4BE0-B911-F0DFDCBB6212}"/>
              </a:ext>
            </a:extLst>
          </p:cNvPr>
          <p:cNvGrpSpPr/>
          <p:nvPr/>
        </p:nvGrpSpPr>
        <p:grpSpPr>
          <a:xfrm>
            <a:off x="642659" y="8278477"/>
            <a:ext cx="1079118" cy="584549"/>
            <a:chOff x="642659" y="8278477"/>
            <a:chExt cx="1079118" cy="58454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B953BA32-5920-43CE-8F3F-3489DC8D9013}"/>
                </a:ext>
              </a:extLst>
            </p:cNvPr>
            <p:cNvGrpSpPr/>
            <p:nvPr/>
          </p:nvGrpSpPr>
          <p:grpSpPr>
            <a:xfrm>
              <a:off x="644071" y="8278477"/>
              <a:ext cx="1077706" cy="584549"/>
              <a:chOff x="6576245" y="2439691"/>
              <a:chExt cx="1077706" cy="58454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2C0974E5-1BC9-40F7-8E93-974C0DAE1FDF}"/>
                  </a:ext>
                </a:extLst>
              </p:cNvPr>
              <p:cNvSpPr txBox="1"/>
              <p:nvPr/>
            </p:nvSpPr>
            <p:spPr>
              <a:xfrm>
                <a:off x="6729973" y="2439691"/>
                <a:ext cx="878446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sz="1000" dirty="0">
                    <a:solidFill>
                      <a:srgbClr val="404040"/>
                    </a:solidFill>
                    <a:cs typeface="Arial" panose="020B0604020202020204" pitchFamily="34" charset="0"/>
                  </a:rPr>
                  <a:t>Weather Station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16555894-2052-4629-AC8C-51D09A69981E}"/>
                  </a:ext>
                </a:extLst>
              </p:cNvPr>
              <p:cNvSpPr txBox="1"/>
              <p:nvPr/>
            </p:nvSpPr>
            <p:spPr>
              <a:xfrm>
                <a:off x="6739551" y="2675427"/>
                <a:ext cx="914400" cy="348813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en-US" sz="1000" dirty="0">
                    <a:solidFill>
                      <a:srgbClr val="404040"/>
                    </a:solidFill>
                    <a:cs typeface="Arial" panose="020B0604020202020204" pitchFamily="34" charset="0"/>
                  </a:rPr>
                  <a:t>Water Quality Sample Location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A32D740E-4FA0-4A82-9673-5DA7D594BB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76245" y="2788311"/>
                <a:ext cx="108705" cy="108705"/>
              </a:xfrm>
              <a:prstGeom prst="ellipse">
                <a:avLst/>
              </a:prstGeom>
              <a:solidFill>
                <a:srgbClr val="247B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7319A49C-C8E3-43D0-85D3-796A994356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659" y="8346471"/>
              <a:ext cx="108705" cy="108705"/>
            </a:xfrm>
            <a:prstGeom prst="ellipse">
              <a:avLst/>
            </a:prstGeom>
            <a:solidFill>
              <a:srgbClr val="EB9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36F66ED5-4FC8-4192-9B2B-2C38F1C9FDAA}"/>
              </a:ext>
            </a:extLst>
          </p:cNvPr>
          <p:cNvGrpSpPr/>
          <p:nvPr/>
        </p:nvGrpSpPr>
        <p:grpSpPr>
          <a:xfrm>
            <a:off x="933630" y="5780793"/>
            <a:ext cx="1742235" cy="1067214"/>
            <a:chOff x="1953547" y="4249834"/>
            <a:chExt cx="1742235" cy="106721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E16FC095-9260-4C78-AF2B-6B090AC8ED7D}"/>
                </a:ext>
              </a:extLst>
            </p:cNvPr>
            <p:cNvSpPr txBox="1"/>
            <p:nvPr/>
          </p:nvSpPr>
          <p:spPr>
            <a:xfrm>
              <a:off x="2387411" y="4763050"/>
              <a:ext cx="130837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A7DEF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NERRS</a:t>
              </a:r>
            </a:p>
            <a:p>
              <a:r>
                <a:rPr lang="en-US" sz="1000" dirty="0">
                  <a:solidFill>
                    <a:srgbClr val="A7DEF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Centralized Data </a:t>
              </a:r>
            </a:p>
            <a:p>
              <a:r>
                <a:rPr lang="en-US" sz="1000" dirty="0">
                  <a:solidFill>
                    <a:srgbClr val="A7DEF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Management Office</a:t>
              </a:r>
            </a:p>
          </p:txBody>
        </p:sp>
        <p:pic>
          <p:nvPicPr>
            <p:cNvPr id="34" name="Picture 33" descr="A picture containing text, plant, leaf&#10;&#10;Description automatically generated">
              <a:extLst>
                <a:ext uri="{FF2B5EF4-FFF2-40B4-BE49-F238E27FC236}">
                  <a16:creationId xmlns:a16="http://schemas.microsoft.com/office/drawing/2014/main" xmlns="" id="{213A2F87-AE85-409B-B240-EC8D2A8A4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613" y="4249834"/>
              <a:ext cx="430701" cy="548640"/>
            </a:xfrm>
            <a:prstGeom prst="rect">
              <a:avLst/>
            </a:prstGeom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DE1C700E-C259-499A-AB05-B7032434F875}"/>
                </a:ext>
              </a:extLst>
            </p:cNvPr>
            <p:cNvCxnSpPr>
              <a:cxnSpLocks/>
            </p:cNvCxnSpPr>
            <p:nvPr/>
          </p:nvCxnSpPr>
          <p:spPr>
            <a:xfrm>
              <a:off x="1953547" y="4418347"/>
              <a:ext cx="497422" cy="253399"/>
            </a:xfrm>
            <a:prstGeom prst="straightConnector1">
              <a:avLst/>
            </a:prstGeom>
            <a:ln w="19050">
              <a:solidFill>
                <a:srgbClr val="A7DEF9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520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129FB8F-D2F2-4BBB-841C-468A3A08ACF7}"/>
              </a:ext>
            </a:extLst>
          </p:cNvPr>
          <p:cNvSpPr txBox="1"/>
          <p:nvPr/>
        </p:nvSpPr>
        <p:spPr>
          <a:xfrm>
            <a:off x="5551188" y="314185"/>
            <a:ext cx="2057383" cy="81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93" dirty="0">
                <a:solidFill>
                  <a:srgbClr val="404040"/>
                </a:solidFill>
                <a:latin typeface="+mj-lt"/>
              </a:rPr>
              <a:t>PAGE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24B21C2-32DA-4463-B2B3-B60E2D9688CA}"/>
              </a:ext>
            </a:extLst>
          </p:cNvPr>
          <p:cNvSpPr txBox="1"/>
          <p:nvPr/>
        </p:nvSpPr>
        <p:spPr>
          <a:xfrm>
            <a:off x="198097" y="1657627"/>
            <a:ext cx="737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Storm Track map caption/credit (example shown)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39FC32A-1A0C-4E7C-B142-2D5B2A11592C}"/>
              </a:ext>
            </a:extLst>
          </p:cNvPr>
          <p:cNvSpPr txBox="1"/>
          <p:nvPr/>
        </p:nvSpPr>
        <p:spPr>
          <a:xfrm>
            <a:off x="198096" y="2995360"/>
            <a:ext cx="737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Storm Track map reserve location symbol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522BDF9-D923-4F71-BF0D-37A38E2286FE}"/>
              </a:ext>
            </a:extLst>
          </p:cNvPr>
          <p:cNvSpPr txBox="1"/>
          <p:nvPr/>
        </p:nvSpPr>
        <p:spPr>
          <a:xfrm>
            <a:off x="232366" y="5704692"/>
            <a:ext cx="737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Storm Track map call-out (example shown)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A04388A-862D-4BC3-B348-6E1775C2D36E}"/>
              </a:ext>
            </a:extLst>
          </p:cNvPr>
          <p:cNvSpPr/>
          <p:nvPr/>
        </p:nvSpPr>
        <p:spPr>
          <a:xfrm>
            <a:off x="311876" y="2129663"/>
            <a:ext cx="4666524" cy="59057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206B774-8405-480A-B02C-DC37C059B150}"/>
              </a:ext>
            </a:extLst>
          </p:cNvPr>
          <p:cNvSpPr/>
          <p:nvPr/>
        </p:nvSpPr>
        <p:spPr>
          <a:xfrm>
            <a:off x="311876" y="3484330"/>
            <a:ext cx="712591" cy="59057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B3CDCD5-8FC4-4E7A-A1B9-D308E1448138}"/>
              </a:ext>
            </a:extLst>
          </p:cNvPr>
          <p:cNvSpPr/>
          <p:nvPr/>
        </p:nvSpPr>
        <p:spPr>
          <a:xfrm>
            <a:off x="357747" y="6197600"/>
            <a:ext cx="2287391" cy="201506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21" name="Star: 4 Points 20">
            <a:extLst>
              <a:ext uri="{FF2B5EF4-FFF2-40B4-BE49-F238E27FC236}">
                <a16:creationId xmlns:a16="http://schemas.microsoft.com/office/drawing/2014/main" xmlns="" id="{7DA4867C-9A86-4385-894F-EE6958687663}"/>
              </a:ext>
            </a:extLst>
          </p:cNvPr>
          <p:cNvSpPr/>
          <p:nvPr/>
        </p:nvSpPr>
        <p:spPr>
          <a:xfrm>
            <a:off x="531660" y="3657857"/>
            <a:ext cx="248239" cy="248239"/>
          </a:xfrm>
          <a:prstGeom prst="star4">
            <a:avLst/>
          </a:prstGeom>
          <a:solidFill>
            <a:srgbClr val="247BA0"/>
          </a:solidFill>
          <a:ln>
            <a:solidFill>
              <a:srgbClr val="247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43F8312-5579-4D4B-8EFA-8397B9893E33}"/>
              </a:ext>
            </a:extLst>
          </p:cNvPr>
          <p:cNvSpPr txBox="1"/>
          <p:nvPr/>
        </p:nvSpPr>
        <p:spPr>
          <a:xfrm>
            <a:off x="232365" y="4315623"/>
            <a:ext cx="737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Storm Track map reserve label (example shown)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3D77F39-A560-43E6-9F52-40508C5CB122}"/>
              </a:ext>
            </a:extLst>
          </p:cNvPr>
          <p:cNvSpPr/>
          <p:nvPr/>
        </p:nvSpPr>
        <p:spPr>
          <a:xfrm>
            <a:off x="311876" y="4776966"/>
            <a:ext cx="712591" cy="59057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C8114BC-F575-445E-B53D-763F1B094717}"/>
              </a:ext>
            </a:extLst>
          </p:cNvPr>
          <p:cNvSpPr txBox="1"/>
          <p:nvPr/>
        </p:nvSpPr>
        <p:spPr>
          <a:xfrm>
            <a:off x="369940" y="4956455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47BA0"/>
                </a:solidFill>
              </a:rPr>
              <a:t>NIWB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93537BC-FF20-431E-8D3E-D08BEF6703E4}"/>
              </a:ext>
            </a:extLst>
          </p:cNvPr>
          <p:cNvSpPr txBox="1"/>
          <p:nvPr/>
        </p:nvSpPr>
        <p:spPr>
          <a:xfrm>
            <a:off x="503208" y="6673120"/>
            <a:ext cx="1996468" cy="1177402"/>
          </a:xfrm>
          <a:prstGeom prst="rect">
            <a:avLst/>
          </a:prstGeom>
          <a:solidFill>
            <a:srgbClr val="01071D">
              <a:alpha val="49804"/>
            </a:srgb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Florence was a Category 1 on the Saffir–Simpson scale when it made landfall along the southeastern coast of North Carolina. By the time it reached the NIWB reserve, it was a Tropical Storm.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EA7A9AD-B0AA-4167-8614-213E3F3CFAB9}"/>
              </a:ext>
            </a:extLst>
          </p:cNvPr>
          <p:cNvSpPr txBox="1"/>
          <p:nvPr/>
        </p:nvSpPr>
        <p:spPr>
          <a:xfrm>
            <a:off x="531660" y="2325984"/>
            <a:ext cx="3017520" cy="215444"/>
          </a:xfrm>
          <a:prstGeom prst="rect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https://oceanservice.noaa.gov/news/historical-hurricanes/</a:t>
            </a:r>
          </a:p>
        </p:txBody>
      </p:sp>
    </p:spTree>
    <p:extLst>
      <p:ext uri="{BB962C8B-B14F-4D97-AF65-F5344CB8AC3E}">
        <p14:creationId xmlns:p14="http://schemas.microsoft.com/office/powerpoint/2010/main" val="155728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570338" y="1416086"/>
            <a:ext cx="4920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Weather Data Table </a:t>
            </a:r>
            <a:r>
              <a:rPr lang="en-US" sz="1600" i="1" dirty="0">
                <a:solidFill>
                  <a:srgbClr val="404040"/>
                </a:solidFill>
                <a:latin typeface="+mj-lt"/>
              </a:rPr>
              <a:t>(dimensions 2.45” x 6.5”)</a:t>
            </a:r>
          </a:p>
        </p:txBody>
      </p:sp>
      <p:graphicFrame>
        <p:nvGraphicFramePr>
          <p:cNvPr id="20" name="Table 32">
            <a:extLst>
              <a:ext uri="{FF2B5EF4-FFF2-40B4-BE49-F238E27FC236}">
                <a16:creationId xmlns:a16="http://schemas.microsoft.com/office/drawing/2014/main" xmlns="" id="{1CE0B5FA-1F0D-42F4-A2C3-B8833D19B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856991"/>
              </p:ext>
            </p:extLst>
          </p:nvPr>
        </p:nvGraphicFramePr>
        <p:xfrm>
          <a:off x="662407" y="3638191"/>
          <a:ext cx="5943552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xmlns="" val="88690083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2866511701"/>
                    </a:ext>
                  </a:extLst>
                </a:gridCol>
                <a:gridCol w="914388">
                  <a:extLst>
                    <a:ext uri="{9D8B030D-6E8A-4147-A177-3AD203B41FA5}">
                      <a16:colId xmlns:a16="http://schemas.microsoft.com/office/drawing/2014/main" xmlns="" val="1258199888"/>
                    </a:ext>
                  </a:extLst>
                </a:gridCol>
                <a:gridCol w="914388">
                  <a:extLst>
                    <a:ext uri="{9D8B030D-6E8A-4147-A177-3AD203B41FA5}">
                      <a16:colId xmlns:a16="http://schemas.microsoft.com/office/drawing/2014/main" xmlns="" val="4185574784"/>
                    </a:ext>
                  </a:extLst>
                </a:gridCol>
                <a:gridCol w="914388">
                  <a:extLst>
                    <a:ext uri="{9D8B030D-6E8A-4147-A177-3AD203B41FA5}">
                      <a16:colId xmlns:a16="http://schemas.microsoft.com/office/drawing/2014/main" xmlns="" val="3524960884"/>
                    </a:ext>
                  </a:extLst>
                </a:gridCol>
                <a:gridCol w="914388">
                  <a:extLst>
                    <a:ext uri="{9D8B030D-6E8A-4147-A177-3AD203B41FA5}">
                      <a16:colId xmlns:a16="http://schemas.microsoft.com/office/drawing/2014/main" xmlns="" val="1048151436"/>
                    </a:ext>
                  </a:extLst>
                </a:gridCol>
              </a:tblGrid>
              <a:tr h="5920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Label 1</a:t>
                      </a:r>
                    </a:p>
                  </a:txBody>
                  <a:tcPr marL="134112" marR="134112" marT="67055" marB="670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Label 2</a:t>
                      </a:r>
                    </a:p>
                  </a:txBody>
                  <a:tcPr marL="134112" marR="134112" marT="67055" marB="670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P1</a:t>
                      </a:r>
                    </a:p>
                    <a:p>
                      <a:pPr algn="ctr"/>
                      <a:r>
                        <a:rPr lang="en-US" sz="1000" b="0" i="1" dirty="0"/>
                        <a:t>(units)</a:t>
                      </a:r>
                    </a:p>
                  </a:txBody>
                  <a:tcPr marL="134112" marR="134112" marT="67055" marB="670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P2</a:t>
                      </a:r>
                    </a:p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/>
                        <a:t>(units)</a:t>
                      </a:r>
                    </a:p>
                  </a:txBody>
                  <a:tcPr marL="134112" marR="134112" marT="67055" marB="670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P3</a:t>
                      </a:r>
                    </a:p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/>
                        <a:t>(units)</a:t>
                      </a:r>
                    </a:p>
                  </a:txBody>
                  <a:tcPr marL="134112" marR="134112" marT="67055" marB="670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P4</a:t>
                      </a:r>
                    </a:p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/>
                        <a:t>(units)</a:t>
                      </a:r>
                    </a:p>
                  </a:txBody>
                  <a:tcPr marL="134112" marR="134112" marT="67055" marB="670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5179243"/>
                  </a:ext>
                </a:extLst>
              </a:tr>
              <a:tr h="3296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0709020"/>
                  </a:ext>
                </a:extLst>
              </a:tr>
              <a:tr h="3296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0518224"/>
                  </a:ext>
                </a:extLst>
              </a:tr>
              <a:tr h="3296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057674"/>
                  </a:ext>
                </a:extLst>
              </a:tr>
              <a:tr h="329648">
                <a:tc>
                  <a:txBody>
                    <a:bodyPr/>
                    <a:lstStyle/>
                    <a:p>
                      <a:pPr marL="0" marR="0" lvl="0" indent="0" algn="ctr" defTabSz="7772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079533"/>
                  </a:ext>
                </a:extLst>
              </a:tr>
              <a:tr h="3296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61136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7BA40AC-7246-4F36-B35A-81074C4315C3}"/>
              </a:ext>
            </a:extLst>
          </p:cNvPr>
          <p:cNvSpPr txBox="1"/>
          <p:nvPr/>
        </p:nvSpPr>
        <p:spPr>
          <a:xfrm>
            <a:off x="5551188" y="314185"/>
            <a:ext cx="2057383" cy="81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93" dirty="0">
                <a:solidFill>
                  <a:srgbClr val="404040"/>
                </a:solidFill>
                <a:latin typeface="+mj-lt"/>
              </a:rPr>
              <a:t>PAGE 3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72C31F3-786C-4C55-A41A-E2EEF7424910}"/>
              </a:ext>
            </a:extLst>
          </p:cNvPr>
          <p:cNvSpPr/>
          <p:nvPr/>
        </p:nvSpPr>
        <p:spPr>
          <a:xfrm>
            <a:off x="662407" y="8803230"/>
            <a:ext cx="6299867" cy="62597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7267" y="8942206"/>
            <a:ext cx="3659183" cy="348018"/>
          </a:xfrm>
          <a:prstGeom prst="rect">
            <a:avLst/>
          </a:prstGeom>
          <a:noFill/>
          <a:ln w="28575">
            <a:solidFill>
              <a:srgbClr val="247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2430" y="8942206"/>
            <a:ext cx="816931" cy="348018"/>
          </a:xfrm>
          <a:prstGeom prst="rect">
            <a:avLst/>
          </a:prstGeom>
          <a:noFill/>
          <a:ln w="28575">
            <a:solidFill>
              <a:srgbClr val="247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0338" y="8259864"/>
            <a:ext cx="4920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404040"/>
                </a:solidFill>
                <a:latin typeface="+mj-lt"/>
              </a:rPr>
              <a:t>Boxes to highlight cells </a:t>
            </a:r>
            <a:r>
              <a:rPr lang="en-US" sz="1600" i="1" dirty="0" smtClean="0">
                <a:solidFill>
                  <a:srgbClr val="404040"/>
                </a:solidFill>
                <a:latin typeface="+mj-lt"/>
              </a:rPr>
              <a:t>(optional, resize as needed)</a:t>
            </a:r>
            <a:endParaRPr lang="en-US" sz="1600" i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0337" y="1814231"/>
            <a:ext cx="624755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200" dirty="0" smtClean="0">
                <a:solidFill>
                  <a:srgbClr val="404040"/>
                </a:solidFill>
              </a:rPr>
              <a:t>Copy and paste the table to the “storm_report_final.pptx” file. Place the table in the gray box area in the template and adjust position if needed.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200" dirty="0" smtClean="0">
                <a:solidFill>
                  <a:srgbClr val="404040"/>
                </a:solidFill>
              </a:rPr>
              <a:t>Copy and paste data to table cells </a:t>
            </a:r>
            <a:r>
              <a:rPr lang="en-US" sz="1200" dirty="0">
                <a:solidFill>
                  <a:srgbClr val="404040"/>
                </a:solidFill>
              </a:rPr>
              <a:t>from the </a:t>
            </a:r>
            <a:r>
              <a:rPr lang="en-US" sz="1200" dirty="0" smtClean="0">
                <a:solidFill>
                  <a:srgbClr val="404040"/>
                </a:solidFill>
              </a:rPr>
              <a:t>“</a:t>
            </a:r>
            <a:r>
              <a:rPr lang="en-US" sz="1200" dirty="0" err="1" smtClean="0">
                <a:solidFill>
                  <a:srgbClr val="404040"/>
                </a:solidFill>
              </a:rPr>
              <a:t>ss_Weather_and_WaterQuality_Data_Table_template</a:t>
            </a:r>
            <a:r>
              <a:rPr lang="en-US" sz="1200" dirty="0" smtClean="0">
                <a:solidFill>
                  <a:srgbClr val="404040"/>
                </a:solidFill>
              </a:rPr>
              <a:t>” if the template was used to process data or directly from the output/</a:t>
            </a:r>
            <a:r>
              <a:rPr lang="en-US" sz="1200" dirty="0" err="1" smtClean="0">
                <a:solidFill>
                  <a:srgbClr val="404040"/>
                </a:solidFill>
              </a:rPr>
              <a:t>data_table</a:t>
            </a:r>
            <a:r>
              <a:rPr lang="en-US" sz="1200" dirty="0" smtClean="0">
                <a:solidFill>
                  <a:srgbClr val="404040"/>
                </a:solidFill>
              </a:rPr>
              <a:t> csv files. 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200" dirty="0" smtClean="0">
                <a:solidFill>
                  <a:srgbClr val="404040"/>
                </a:solidFill>
              </a:rPr>
              <a:t>NOTE: if data are copied directly from the CSV files, you may need to reset the table formatting in the </a:t>
            </a:r>
            <a:r>
              <a:rPr lang="en-US" sz="1200" dirty="0">
                <a:solidFill>
                  <a:srgbClr val="404040"/>
                </a:solidFill>
              </a:rPr>
              <a:t>“storm_report_final.pptx” file</a:t>
            </a:r>
            <a:r>
              <a:rPr lang="en-US" sz="1200" dirty="0" smtClean="0">
                <a:solidFill>
                  <a:srgbClr val="404040"/>
                </a:solidFill>
              </a:rPr>
              <a:t>. Format setting are noted below.</a:t>
            </a:r>
            <a:endParaRPr lang="en-US" sz="1200" dirty="0">
              <a:solidFill>
                <a:srgbClr val="40404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0337" y="6195095"/>
            <a:ext cx="62475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404040"/>
                </a:solidFill>
              </a:rPr>
              <a:t>Font = Calibri 10 </a:t>
            </a:r>
            <a:r>
              <a:rPr lang="en-US" sz="1200" dirty="0" err="1" smtClean="0">
                <a:solidFill>
                  <a:srgbClr val="404040"/>
                </a:solidFill>
              </a:rPr>
              <a:t>pt</a:t>
            </a:r>
            <a:endParaRPr lang="en-US" sz="1200" dirty="0" smtClean="0">
              <a:solidFill>
                <a:srgbClr val="40404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404040"/>
                </a:solidFill>
              </a:rPr>
              <a:t>Header = White text (Hex #</a:t>
            </a:r>
            <a:r>
              <a:rPr lang="en-US" sz="1200" dirty="0" err="1" smtClean="0">
                <a:solidFill>
                  <a:srgbClr val="404040"/>
                </a:solidFill>
              </a:rPr>
              <a:t>fffffff</a:t>
            </a:r>
            <a:r>
              <a:rPr lang="en-US" sz="1200" dirty="0" smtClean="0">
                <a:solidFill>
                  <a:srgbClr val="404040"/>
                </a:solidFill>
              </a:rPr>
              <a:t>), Medium Blue fill (Hex #247BA0)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404040"/>
                </a:solidFill>
              </a:rPr>
              <a:t>Table rows (base) = </a:t>
            </a:r>
            <a:r>
              <a:rPr lang="en-US" sz="1200" dirty="0">
                <a:solidFill>
                  <a:srgbClr val="404040"/>
                </a:solidFill>
              </a:rPr>
              <a:t>Medium Blue </a:t>
            </a:r>
            <a:r>
              <a:rPr lang="en-US" sz="1200" dirty="0" smtClean="0">
                <a:solidFill>
                  <a:srgbClr val="404040"/>
                </a:solidFill>
              </a:rPr>
              <a:t>(</a:t>
            </a:r>
            <a:r>
              <a:rPr lang="en-US" sz="1200" dirty="0">
                <a:solidFill>
                  <a:srgbClr val="404040"/>
                </a:solidFill>
              </a:rPr>
              <a:t>Hex #247BA0)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404040"/>
                </a:solidFill>
              </a:rPr>
              <a:t>Table rows </a:t>
            </a:r>
            <a:r>
              <a:rPr lang="en-US" sz="1200" dirty="0" smtClean="0">
                <a:solidFill>
                  <a:srgbClr val="404040"/>
                </a:solidFill>
              </a:rPr>
              <a:t>(highlight optional) </a:t>
            </a:r>
            <a:r>
              <a:rPr lang="en-US" sz="1200" dirty="0">
                <a:solidFill>
                  <a:srgbClr val="404040"/>
                </a:solidFill>
              </a:rPr>
              <a:t>= </a:t>
            </a:r>
            <a:r>
              <a:rPr lang="en-US" sz="1200" dirty="0" smtClean="0">
                <a:solidFill>
                  <a:srgbClr val="404040"/>
                </a:solidFill>
              </a:rPr>
              <a:t>Dark gray</a:t>
            </a:r>
            <a:r>
              <a:rPr lang="en-US" sz="1200" dirty="0">
                <a:solidFill>
                  <a:srgbClr val="404040"/>
                </a:solidFill>
              </a:rPr>
              <a:t>, bold text (#404040), Light G</a:t>
            </a:r>
            <a:r>
              <a:rPr lang="en-US" sz="1200" dirty="0" smtClean="0">
                <a:solidFill>
                  <a:srgbClr val="404040"/>
                </a:solidFill>
              </a:rPr>
              <a:t>ray fill (Hex #D9D9D9</a:t>
            </a:r>
            <a:r>
              <a:rPr lang="en-US" sz="1200" dirty="0">
                <a:solidFill>
                  <a:srgbClr val="40404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B3CDCD5-8FC4-4E7A-A1B9-D308E1448138}"/>
              </a:ext>
            </a:extLst>
          </p:cNvPr>
          <p:cNvSpPr/>
          <p:nvPr/>
        </p:nvSpPr>
        <p:spPr>
          <a:xfrm>
            <a:off x="570337" y="3492090"/>
            <a:ext cx="6160072" cy="256402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15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3E81A97-9F9A-489C-AB12-39CF76A6BF84}"/>
              </a:ext>
            </a:extLst>
          </p:cNvPr>
          <p:cNvSpPr txBox="1"/>
          <p:nvPr/>
        </p:nvSpPr>
        <p:spPr>
          <a:xfrm>
            <a:off x="5551188" y="314185"/>
            <a:ext cx="2057383" cy="81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93" dirty="0">
                <a:solidFill>
                  <a:srgbClr val="404040"/>
                </a:solidFill>
                <a:latin typeface="+mj-lt"/>
              </a:rPr>
              <a:t>PAGE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5C813FF-91B7-47E2-A817-63BFF70030EF}"/>
              </a:ext>
            </a:extLst>
          </p:cNvPr>
          <p:cNvSpPr txBox="1"/>
          <p:nvPr/>
        </p:nvSpPr>
        <p:spPr>
          <a:xfrm>
            <a:off x="396195" y="1445958"/>
            <a:ext cx="737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Call-out for data plots (examples shown – resize to fit plot)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9AA261B-F752-4C58-A4F4-62A7106B2923}"/>
              </a:ext>
            </a:extLst>
          </p:cNvPr>
          <p:cNvSpPr/>
          <p:nvPr/>
        </p:nvSpPr>
        <p:spPr>
          <a:xfrm>
            <a:off x="521576" y="1938866"/>
            <a:ext cx="2287391" cy="222673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4DCB708-16C7-496E-B201-B4B5C9410A59}"/>
              </a:ext>
            </a:extLst>
          </p:cNvPr>
          <p:cNvSpPr txBox="1"/>
          <p:nvPr/>
        </p:nvSpPr>
        <p:spPr>
          <a:xfrm>
            <a:off x="798816" y="2082737"/>
            <a:ext cx="1732909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707070"/>
                </a:solidFill>
              </a:rPr>
              <a:t>A total of 10.5 inches of rainfall fell in the reserve area over the course of five days as a result of the slow-moving and heavy rain-producing Hurricane Florence. A combination of heavy local rain and floodwaters coming down from North Carolina resulted in extensive flooding in Yadkin-Pee Dee River Basin.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BED52DB-5C28-4B68-B326-CA02247C22D7}"/>
              </a:ext>
            </a:extLst>
          </p:cNvPr>
          <p:cNvSpPr txBox="1"/>
          <p:nvPr/>
        </p:nvSpPr>
        <p:spPr>
          <a:xfrm>
            <a:off x="414633" y="5632479"/>
            <a:ext cx="737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Arrows for data plots (example shown – resize to fit plot)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4095DF2-06C8-4BFA-AD53-42330693822F}"/>
              </a:ext>
            </a:extLst>
          </p:cNvPr>
          <p:cNvSpPr/>
          <p:nvPr/>
        </p:nvSpPr>
        <p:spPr>
          <a:xfrm>
            <a:off x="641961" y="6125147"/>
            <a:ext cx="1070157" cy="61280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7098C6C-7942-4792-82E3-E81CF0114F68}"/>
              </a:ext>
            </a:extLst>
          </p:cNvPr>
          <p:cNvSpPr/>
          <p:nvPr/>
        </p:nvSpPr>
        <p:spPr>
          <a:xfrm>
            <a:off x="3026730" y="1938866"/>
            <a:ext cx="2287391" cy="85513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C0BE5E7-B474-49F4-8EC2-5171F768EA8A}"/>
              </a:ext>
            </a:extLst>
          </p:cNvPr>
          <p:cNvSpPr txBox="1"/>
          <p:nvPr/>
        </p:nvSpPr>
        <p:spPr>
          <a:xfrm>
            <a:off x="3484408" y="2072712"/>
            <a:ext cx="1506643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707070"/>
                </a:solidFill>
              </a:rPr>
              <a:t>Max wind speed recorded at the reserve was 44 mph on Sept. 14.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A33B07C4-55CF-4015-BEA8-0A1D0CC20A06}"/>
              </a:ext>
            </a:extLst>
          </p:cNvPr>
          <p:cNvCxnSpPr>
            <a:cxnSpLocks/>
          </p:cNvCxnSpPr>
          <p:nvPr/>
        </p:nvCxnSpPr>
        <p:spPr>
          <a:xfrm flipH="1">
            <a:off x="919201" y="6445341"/>
            <a:ext cx="365760" cy="0"/>
          </a:xfrm>
          <a:prstGeom prst="straightConnector1">
            <a:avLst/>
          </a:prstGeom>
          <a:ln w="12700">
            <a:solidFill>
              <a:srgbClr val="70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A71F55C-33C4-4784-ABF3-F60B5A1D43FB}"/>
              </a:ext>
            </a:extLst>
          </p:cNvPr>
          <p:cNvSpPr/>
          <p:nvPr/>
        </p:nvSpPr>
        <p:spPr>
          <a:xfrm>
            <a:off x="1859195" y="6133614"/>
            <a:ext cx="1070157" cy="82044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A87E0C3D-50BC-4D5A-B9E9-FC28157BCAE6}"/>
              </a:ext>
            </a:extLst>
          </p:cNvPr>
          <p:cNvSpPr/>
          <p:nvPr/>
        </p:nvSpPr>
        <p:spPr>
          <a:xfrm>
            <a:off x="3134525" y="6125147"/>
            <a:ext cx="1070157" cy="61280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00EEA207-2ABE-43F1-A33E-34E7A008601C}"/>
              </a:ext>
            </a:extLst>
          </p:cNvPr>
          <p:cNvSpPr/>
          <p:nvPr/>
        </p:nvSpPr>
        <p:spPr>
          <a:xfrm>
            <a:off x="4358114" y="6106477"/>
            <a:ext cx="1070157" cy="61280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7D704467-35F6-4B2F-B5C7-1367E0CC2B4B}"/>
              </a:ext>
            </a:extLst>
          </p:cNvPr>
          <p:cNvGrpSpPr/>
          <p:nvPr/>
        </p:nvGrpSpPr>
        <p:grpSpPr>
          <a:xfrm>
            <a:off x="18438" y="7528487"/>
            <a:ext cx="7772399" cy="914401"/>
            <a:chOff x="0" y="1367161"/>
            <a:chExt cx="5251772" cy="62345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DDF67AAF-8687-4FF3-9CFC-34C721DE5D7E}"/>
                </a:ext>
              </a:extLst>
            </p:cNvPr>
            <p:cNvSpPr/>
            <p:nvPr/>
          </p:nvSpPr>
          <p:spPr>
            <a:xfrm>
              <a:off x="0" y="1367161"/>
              <a:ext cx="5251772" cy="623454"/>
            </a:xfrm>
            <a:prstGeom prst="rect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2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2D0A2E57-AEB7-4926-81BC-5CBD2B2CA73D}"/>
                </a:ext>
              </a:extLst>
            </p:cNvPr>
            <p:cNvSpPr/>
            <p:nvPr/>
          </p:nvSpPr>
          <p:spPr>
            <a:xfrm>
              <a:off x="336592" y="1428568"/>
              <a:ext cx="1030699" cy="497535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2">
                <a:solidFill>
                  <a:srgbClr val="40404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D979E69-A492-4A37-BA64-2E9E36A09CE2}"/>
              </a:ext>
            </a:extLst>
          </p:cNvPr>
          <p:cNvSpPr txBox="1"/>
          <p:nvPr/>
        </p:nvSpPr>
        <p:spPr>
          <a:xfrm>
            <a:off x="396195" y="707419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Image credit/caption (example shown)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B0B77AD-C0E4-458E-913B-6DC0A9749A38}"/>
              </a:ext>
            </a:extLst>
          </p:cNvPr>
          <p:cNvSpPr txBox="1"/>
          <p:nvPr/>
        </p:nvSpPr>
        <p:spPr>
          <a:xfrm>
            <a:off x="600460" y="7693299"/>
            <a:ext cx="135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Photos from the SC National Guard, taken in Conway, SC (Horry County) on September 25, 2018.</a:t>
            </a:r>
          </a:p>
        </p:txBody>
      </p:sp>
      <p:cxnSp>
        <p:nvCxnSpPr>
          <p:cNvPr id="31" name="Curved Connector 34">
            <a:extLst>
              <a:ext uri="{FF2B5EF4-FFF2-40B4-BE49-F238E27FC236}">
                <a16:creationId xmlns:a16="http://schemas.microsoft.com/office/drawing/2014/main" xmlns="" id="{B1A7B1D3-B695-4937-8C1B-A7DEBB1140A1}"/>
              </a:ext>
            </a:extLst>
          </p:cNvPr>
          <p:cNvCxnSpPr>
            <a:cxnSpLocks/>
          </p:cNvCxnSpPr>
          <p:nvPr/>
        </p:nvCxnSpPr>
        <p:spPr>
          <a:xfrm rot="5400000">
            <a:off x="2049304" y="6430800"/>
            <a:ext cx="710840" cy="235673"/>
          </a:xfrm>
          <a:prstGeom prst="curvedConnector3">
            <a:avLst>
              <a:gd name="adj1" fmla="val 50000"/>
            </a:avLst>
          </a:prstGeom>
          <a:ln w="12700">
            <a:solidFill>
              <a:srgbClr val="70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4">
            <a:extLst>
              <a:ext uri="{FF2B5EF4-FFF2-40B4-BE49-F238E27FC236}">
                <a16:creationId xmlns:a16="http://schemas.microsoft.com/office/drawing/2014/main" xmlns="" id="{13E44A65-521F-460F-848E-12D771A4DBD3}"/>
              </a:ext>
            </a:extLst>
          </p:cNvPr>
          <p:cNvCxnSpPr>
            <a:cxnSpLocks/>
          </p:cNvCxnSpPr>
          <p:nvPr/>
        </p:nvCxnSpPr>
        <p:spPr>
          <a:xfrm rot="5400000">
            <a:off x="4796136" y="6228535"/>
            <a:ext cx="341018" cy="289582"/>
          </a:xfrm>
          <a:prstGeom prst="curvedConnector3">
            <a:avLst>
              <a:gd name="adj1" fmla="val 50000"/>
            </a:avLst>
          </a:prstGeom>
          <a:ln w="12700">
            <a:solidFill>
              <a:srgbClr val="70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4">
            <a:extLst>
              <a:ext uri="{FF2B5EF4-FFF2-40B4-BE49-F238E27FC236}">
                <a16:creationId xmlns:a16="http://schemas.microsoft.com/office/drawing/2014/main" xmlns="" id="{87AAA980-A888-4BEE-BC9E-DF39E7F1C00A}"/>
              </a:ext>
            </a:extLst>
          </p:cNvPr>
          <p:cNvCxnSpPr>
            <a:cxnSpLocks/>
          </p:cNvCxnSpPr>
          <p:nvPr/>
        </p:nvCxnSpPr>
        <p:spPr>
          <a:xfrm rot="10800000">
            <a:off x="3314183" y="6301713"/>
            <a:ext cx="710840" cy="235673"/>
          </a:xfrm>
          <a:prstGeom prst="curvedConnector3">
            <a:avLst>
              <a:gd name="adj1" fmla="val 50000"/>
            </a:avLst>
          </a:prstGeom>
          <a:ln w="12700">
            <a:solidFill>
              <a:srgbClr val="70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D24B924-7603-4665-9C71-9A217EAEB64A}"/>
              </a:ext>
            </a:extLst>
          </p:cNvPr>
          <p:cNvSpPr txBox="1"/>
          <p:nvPr/>
        </p:nvSpPr>
        <p:spPr>
          <a:xfrm>
            <a:off x="396195" y="4316721"/>
            <a:ext cx="737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Labels and notes for data plots (examples shown – resize to fit plot)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672C31F3-786C-4C55-A41A-E2EEF7424910}"/>
              </a:ext>
            </a:extLst>
          </p:cNvPr>
          <p:cNvSpPr/>
          <p:nvPr/>
        </p:nvSpPr>
        <p:spPr>
          <a:xfrm>
            <a:off x="521576" y="4809629"/>
            <a:ext cx="1520395" cy="62597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0B547CF-C80A-4AA7-B28F-5EE2A9C4886D}"/>
              </a:ext>
            </a:extLst>
          </p:cNvPr>
          <p:cNvSpPr/>
          <p:nvPr/>
        </p:nvSpPr>
        <p:spPr>
          <a:xfrm>
            <a:off x="3899238" y="4770094"/>
            <a:ext cx="1831193" cy="62597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32CC664-AD80-4C25-A998-8709BB2EE161}"/>
              </a:ext>
            </a:extLst>
          </p:cNvPr>
          <p:cNvSpPr txBox="1"/>
          <p:nvPr/>
        </p:nvSpPr>
        <p:spPr>
          <a:xfrm>
            <a:off x="693130" y="4976772"/>
            <a:ext cx="1183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247BA0"/>
                </a:solidFill>
              </a:rPr>
              <a:t>Pre-Storm Levels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4ED6FFD-DF9B-4B96-A7FD-69E178B8BEF1}"/>
              </a:ext>
            </a:extLst>
          </p:cNvPr>
          <p:cNvSpPr txBox="1"/>
          <p:nvPr/>
        </p:nvSpPr>
        <p:spPr>
          <a:xfrm>
            <a:off x="3899238" y="4890929"/>
            <a:ext cx="175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707070"/>
                </a:solidFill>
              </a:rPr>
              <a:t>Flooding followed for</a:t>
            </a:r>
          </a:p>
          <a:p>
            <a:r>
              <a:rPr lang="en-US" sz="1000" b="1" dirty="0">
                <a:solidFill>
                  <a:srgbClr val="707070"/>
                </a:solidFill>
              </a:rPr>
              <a:t>weeks after Florence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53C7814A-315A-432F-A7CE-EF974274DFB2}"/>
              </a:ext>
            </a:extLst>
          </p:cNvPr>
          <p:cNvSpPr/>
          <p:nvPr/>
        </p:nvSpPr>
        <p:spPr>
          <a:xfrm>
            <a:off x="2213664" y="4797871"/>
            <a:ext cx="1520395" cy="62597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6E6FA96-D3F4-410E-AACB-C8B09EBB832E}"/>
              </a:ext>
            </a:extLst>
          </p:cNvPr>
          <p:cNvSpPr txBox="1"/>
          <p:nvPr/>
        </p:nvSpPr>
        <p:spPr>
          <a:xfrm>
            <a:off x="2385218" y="4965014"/>
            <a:ext cx="1183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247BA0"/>
                </a:solidFill>
              </a:rPr>
              <a:t>Post-Storm Levels</a:t>
            </a:r>
          </a:p>
        </p:txBody>
      </p:sp>
    </p:spTree>
    <p:extLst>
      <p:ext uri="{BB962C8B-B14F-4D97-AF65-F5344CB8AC3E}">
        <p14:creationId xmlns:p14="http://schemas.microsoft.com/office/powerpoint/2010/main" val="297031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581415" y="1327550"/>
            <a:ext cx="5649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Water Quality Data Table </a:t>
            </a:r>
            <a:r>
              <a:rPr lang="en-US" sz="1600" i="1" dirty="0">
                <a:solidFill>
                  <a:srgbClr val="404040"/>
                </a:solidFill>
                <a:latin typeface="+mj-lt"/>
              </a:rPr>
              <a:t>(dimensions 2.65” x 6.6”)</a:t>
            </a:r>
          </a:p>
        </p:txBody>
      </p:sp>
      <p:graphicFrame>
        <p:nvGraphicFramePr>
          <p:cNvPr id="20" name="Table 32">
            <a:extLst>
              <a:ext uri="{FF2B5EF4-FFF2-40B4-BE49-F238E27FC236}">
                <a16:creationId xmlns:a16="http://schemas.microsoft.com/office/drawing/2014/main" xmlns="" id="{1CE0B5FA-1F0D-42F4-A2C3-B8833D19B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292378"/>
              </p:ext>
            </p:extLst>
          </p:nvPr>
        </p:nvGraphicFramePr>
        <p:xfrm>
          <a:off x="687673" y="3564858"/>
          <a:ext cx="6035040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968">
                  <a:extLst>
                    <a:ext uri="{9D8B030D-6E8A-4147-A177-3AD203B41FA5}">
                      <a16:colId xmlns:a16="http://schemas.microsoft.com/office/drawing/2014/main" xmlns="" val="886900834"/>
                    </a:ext>
                  </a:extLst>
                </a:gridCol>
                <a:gridCol w="735980">
                  <a:extLst>
                    <a:ext uri="{9D8B030D-6E8A-4147-A177-3AD203B41FA5}">
                      <a16:colId xmlns:a16="http://schemas.microsoft.com/office/drawing/2014/main" xmlns="" val="2866511701"/>
                    </a:ext>
                  </a:extLst>
                </a:gridCol>
                <a:gridCol w="809579">
                  <a:extLst>
                    <a:ext uri="{9D8B030D-6E8A-4147-A177-3AD203B41FA5}">
                      <a16:colId xmlns:a16="http://schemas.microsoft.com/office/drawing/2014/main" xmlns="" val="1258199888"/>
                    </a:ext>
                  </a:extLst>
                </a:gridCol>
                <a:gridCol w="809579">
                  <a:extLst>
                    <a:ext uri="{9D8B030D-6E8A-4147-A177-3AD203B41FA5}">
                      <a16:colId xmlns:a16="http://schemas.microsoft.com/office/drawing/2014/main" xmlns="" val="4185574784"/>
                    </a:ext>
                  </a:extLst>
                </a:gridCol>
                <a:gridCol w="827978">
                  <a:extLst>
                    <a:ext uri="{9D8B030D-6E8A-4147-A177-3AD203B41FA5}">
                      <a16:colId xmlns:a16="http://schemas.microsoft.com/office/drawing/2014/main" xmlns="" val="3524960884"/>
                    </a:ext>
                  </a:extLst>
                </a:gridCol>
                <a:gridCol w="827978">
                  <a:extLst>
                    <a:ext uri="{9D8B030D-6E8A-4147-A177-3AD203B41FA5}">
                      <a16:colId xmlns:a16="http://schemas.microsoft.com/office/drawing/2014/main" xmlns="" val="1048151436"/>
                    </a:ext>
                  </a:extLst>
                </a:gridCol>
                <a:gridCol w="827978">
                  <a:extLst>
                    <a:ext uri="{9D8B030D-6E8A-4147-A177-3AD203B41FA5}">
                      <a16:colId xmlns:a16="http://schemas.microsoft.com/office/drawing/2014/main" xmlns="" val="2934377722"/>
                    </a:ext>
                  </a:extLst>
                </a:gridCol>
              </a:tblGrid>
              <a:tr h="6499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Label 1</a:t>
                      </a:r>
                    </a:p>
                  </a:txBody>
                  <a:tcPr marL="134112" marR="134112" marT="67055" marB="670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Label 2</a:t>
                      </a:r>
                    </a:p>
                  </a:txBody>
                  <a:tcPr marL="134112" marR="134112" marT="67055" marB="670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P1</a:t>
                      </a:r>
                    </a:p>
                    <a:p>
                      <a:pPr algn="ctr"/>
                      <a:r>
                        <a:rPr lang="en-US" sz="1000" b="0" i="1" dirty="0"/>
                        <a:t>(units)</a:t>
                      </a:r>
                    </a:p>
                  </a:txBody>
                  <a:tcPr marL="134112" marR="134112" marT="67055" marB="670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P2</a:t>
                      </a:r>
                    </a:p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/>
                        <a:t>(units)</a:t>
                      </a:r>
                    </a:p>
                  </a:txBody>
                  <a:tcPr marL="134112" marR="134112" marT="67055" marB="670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P3</a:t>
                      </a:r>
                    </a:p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/>
                        <a:t>(units)</a:t>
                      </a:r>
                    </a:p>
                  </a:txBody>
                  <a:tcPr marL="134112" marR="134112" marT="67055" marB="670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P4</a:t>
                      </a:r>
                    </a:p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/>
                        <a:t>(units)</a:t>
                      </a:r>
                    </a:p>
                  </a:txBody>
                  <a:tcPr marL="134112" marR="134112" marT="67055" marB="670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P5</a:t>
                      </a:r>
                    </a:p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/>
                        <a:t>(units)</a:t>
                      </a:r>
                    </a:p>
                  </a:txBody>
                  <a:tcPr marL="134112" marR="134112" marT="67055" marB="6705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5179243"/>
                  </a:ext>
                </a:extLst>
              </a:tr>
              <a:tr h="354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0709020"/>
                  </a:ext>
                </a:extLst>
              </a:tr>
              <a:tr h="354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0518224"/>
                  </a:ext>
                </a:extLst>
              </a:tr>
              <a:tr h="354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057674"/>
                  </a:ext>
                </a:extLst>
              </a:tr>
              <a:tr h="354636">
                <a:tc>
                  <a:txBody>
                    <a:bodyPr/>
                    <a:lstStyle/>
                    <a:p>
                      <a:pPr marL="0" marR="0" lvl="0" indent="0" algn="ctr" defTabSz="77724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079533"/>
                  </a:ext>
                </a:extLst>
              </a:tr>
              <a:tr h="354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247BA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4657" marR="4657" marT="4657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61136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7BA40AC-7246-4F36-B35A-81074C4315C3}"/>
              </a:ext>
            </a:extLst>
          </p:cNvPr>
          <p:cNvSpPr txBox="1"/>
          <p:nvPr/>
        </p:nvSpPr>
        <p:spPr>
          <a:xfrm>
            <a:off x="5551188" y="314185"/>
            <a:ext cx="2057383" cy="81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93" dirty="0">
                <a:solidFill>
                  <a:srgbClr val="404040"/>
                </a:solidFill>
                <a:latin typeface="+mj-lt"/>
              </a:rPr>
              <a:t>PAGE 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337" y="1814231"/>
            <a:ext cx="624755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200" dirty="0" smtClean="0">
                <a:solidFill>
                  <a:srgbClr val="404040"/>
                </a:solidFill>
              </a:rPr>
              <a:t>Copy and paste the table to the “storm_report_final.pptx” file. Place the table in the gray box area in the template and adjust position if needed.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200" dirty="0" smtClean="0">
                <a:solidFill>
                  <a:srgbClr val="404040"/>
                </a:solidFill>
              </a:rPr>
              <a:t>Copy and paste data to table cells </a:t>
            </a:r>
            <a:r>
              <a:rPr lang="en-US" sz="1200" dirty="0">
                <a:solidFill>
                  <a:srgbClr val="404040"/>
                </a:solidFill>
              </a:rPr>
              <a:t>from the </a:t>
            </a:r>
            <a:r>
              <a:rPr lang="en-US" sz="1200" dirty="0" smtClean="0">
                <a:solidFill>
                  <a:srgbClr val="404040"/>
                </a:solidFill>
              </a:rPr>
              <a:t>“</a:t>
            </a:r>
            <a:r>
              <a:rPr lang="en-US" sz="1200" dirty="0" err="1" smtClean="0">
                <a:solidFill>
                  <a:srgbClr val="404040"/>
                </a:solidFill>
              </a:rPr>
              <a:t>ss_Weather_and_WaterQuality_Data_Table_template</a:t>
            </a:r>
            <a:r>
              <a:rPr lang="en-US" sz="1200" dirty="0" smtClean="0">
                <a:solidFill>
                  <a:srgbClr val="404040"/>
                </a:solidFill>
              </a:rPr>
              <a:t>” if the template was used to process data or directly from the output/</a:t>
            </a:r>
            <a:r>
              <a:rPr lang="en-US" sz="1200" dirty="0" err="1" smtClean="0">
                <a:solidFill>
                  <a:srgbClr val="404040"/>
                </a:solidFill>
              </a:rPr>
              <a:t>data_table</a:t>
            </a:r>
            <a:r>
              <a:rPr lang="en-US" sz="1200" dirty="0" smtClean="0">
                <a:solidFill>
                  <a:srgbClr val="404040"/>
                </a:solidFill>
              </a:rPr>
              <a:t> csv files. 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200" dirty="0" smtClean="0">
                <a:solidFill>
                  <a:srgbClr val="404040"/>
                </a:solidFill>
              </a:rPr>
              <a:t>NOTE: if data are copied directly from the CSV files, you may need to reset the table formatting in the </a:t>
            </a:r>
            <a:r>
              <a:rPr lang="en-US" sz="1200" dirty="0">
                <a:solidFill>
                  <a:srgbClr val="404040"/>
                </a:solidFill>
              </a:rPr>
              <a:t>“storm_report_final.pptx” file</a:t>
            </a:r>
            <a:r>
              <a:rPr lang="en-US" sz="1200" dirty="0" smtClean="0">
                <a:solidFill>
                  <a:srgbClr val="404040"/>
                </a:solidFill>
              </a:rPr>
              <a:t>. Format setting are noted below.</a:t>
            </a:r>
            <a:endParaRPr lang="en-US" sz="1200" dirty="0">
              <a:solidFill>
                <a:srgbClr val="40404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415" y="6255840"/>
            <a:ext cx="62475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404040"/>
                </a:solidFill>
              </a:rPr>
              <a:t>Font = Calibri 10 </a:t>
            </a:r>
            <a:r>
              <a:rPr lang="en-US" sz="1200" dirty="0" err="1" smtClean="0">
                <a:solidFill>
                  <a:srgbClr val="404040"/>
                </a:solidFill>
              </a:rPr>
              <a:t>pt</a:t>
            </a:r>
            <a:endParaRPr lang="en-US" sz="1200" dirty="0" smtClean="0">
              <a:solidFill>
                <a:srgbClr val="40404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404040"/>
                </a:solidFill>
              </a:rPr>
              <a:t>Header = White text (Hex #</a:t>
            </a:r>
            <a:r>
              <a:rPr lang="en-US" sz="1200" dirty="0" err="1" smtClean="0">
                <a:solidFill>
                  <a:srgbClr val="404040"/>
                </a:solidFill>
              </a:rPr>
              <a:t>fffffff</a:t>
            </a:r>
            <a:r>
              <a:rPr lang="en-US" sz="1200" dirty="0" smtClean="0">
                <a:solidFill>
                  <a:srgbClr val="404040"/>
                </a:solidFill>
              </a:rPr>
              <a:t>), Medium Blue fill (Hex #247BA0)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404040"/>
                </a:solidFill>
              </a:rPr>
              <a:t>Table rows (base) = </a:t>
            </a:r>
            <a:r>
              <a:rPr lang="en-US" sz="1200" dirty="0">
                <a:solidFill>
                  <a:srgbClr val="404040"/>
                </a:solidFill>
              </a:rPr>
              <a:t>Medium Blue </a:t>
            </a:r>
            <a:r>
              <a:rPr lang="en-US" sz="1200" dirty="0" smtClean="0">
                <a:solidFill>
                  <a:srgbClr val="404040"/>
                </a:solidFill>
              </a:rPr>
              <a:t>(</a:t>
            </a:r>
            <a:r>
              <a:rPr lang="en-US" sz="1200" dirty="0">
                <a:solidFill>
                  <a:srgbClr val="404040"/>
                </a:solidFill>
              </a:rPr>
              <a:t>Hex #247BA0)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404040"/>
                </a:solidFill>
              </a:rPr>
              <a:t>Table rows </a:t>
            </a:r>
            <a:r>
              <a:rPr lang="en-US" sz="1200" dirty="0" smtClean="0">
                <a:solidFill>
                  <a:srgbClr val="404040"/>
                </a:solidFill>
              </a:rPr>
              <a:t>(highlight optional) </a:t>
            </a:r>
            <a:r>
              <a:rPr lang="en-US" sz="1200" dirty="0">
                <a:solidFill>
                  <a:srgbClr val="404040"/>
                </a:solidFill>
              </a:rPr>
              <a:t>= </a:t>
            </a:r>
            <a:r>
              <a:rPr lang="en-US" sz="1200" dirty="0" smtClean="0">
                <a:solidFill>
                  <a:srgbClr val="404040"/>
                </a:solidFill>
              </a:rPr>
              <a:t>Dark gray</a:t>
            </a:r>
            <a:r>
              <a:rPr lang="en-US" sz="1200" dirty="0">
                <a:solidFill>
                  <a:srgbClr val="404040"/>
                </a:solidFill>
              </a:rPr>
              <a:t>, bold text (#404040), Light G</a:t>
            </a:r>
            <a:r>
              <a:rPr lang="en-US" sz="1200" dirty="0" smtClean="0">
                <a:solidFill>
                  <a:srgbClr val="404040"/>
                </a:solidFill>
              </a:rPr>
              <a:t>ray fill (Hex #D9D9D9</a:t>
            </a:r>
            <a:r>
              <a:rPr lang="en-US" sz="1200" dirty="0">
                <a:solidFill>
                  <a:srgbClr val="40404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B3CDCD5-8FC4-4E7A-A1B9-D308E1448138}"/>
              </a:ext>
            </a:extLst>
          </p:cNvPr>
          <p:cNvSpPr/>
          <p:nvPr/>
        </p:nvSpPr>
        <p:spPr>
          <a:xfrm>
            <a:off x="614078" y="3418420"/>
            <a:ext cx="6214893" cy="273783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72C31F3-786C-4C55-A41A-E2EEF7424910}"/>
              </a:ext>
            </a:extLst>
          </p:cNvPr>
          <p:cNvSpPr/>
          <p:nvPr/>
        </p:nvSpPr>
        <p:spPr>
          <a:xfrm>
            <a:off x="662407" y="8803230"/>
            <a:ext cx="6299867" cy="62597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7267" y="8942206"/>
            <a:ext cx="3659183" cy="348018"/>
          </a:xfrm>
          <a:prstGeom prst="rect">
            <a:avLst/>
          </a:prstGeom>
          <a:noFill/>
          <a:ln w="28575">
            <a:solidFill>
              <a:srgbClr val="247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72430" y="8942206"/>
            <a:ext cx="816931" cy="348018"/>
          </a:xfrm>
          <a:prstGeom prst="rect">
            <a:avLst/>
          </a:prstGeom>
          <a:noFill/>
          <a:ln w="28575">
            <a:solidFill>
              <a:srgbClr val="247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0338" y="8259864"/>
            <a:ext cx="4920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404040"/>
                </a:solidFill>
                <a:latin typeface="+mj-lt"/>
              </a:rPr>
              <a:t>Boxes to highlight cells </a:t>
            </a:r>
            <a:r>
              <a:rPr lang="en-US" sz="1600" i="1" dirty="0" smtClean="0">
                <a:solidFill>
                  <a:srgbClr val="404040"/>
                </a:solidFill>
                <a:latin typeface="+mj-lt"/>
              </a:rPr>
              <a:t>(optional, resize as needed)</a:t>
            </a:r>
            <a:endParaRPr lang="en-US" sz="1600" i="1" dirty="0">
              <a:solidFill>
                <a:srgbClr val="40404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723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3E81A97-9F9A-489C-AB12-39CF76A6BF84}"/>
              </a:ext>
            </a:extLst>
          </p:cNvPr>
          <p:cNvSpPr txBox="1"/>
          <p:nvPr/>
        </p:nvSpPr>
        <p:spPr>
          <a:xfrm>
            <a:off x="5551188" y="-1065035"/>
            <a:ext cx="2057383" cy="81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93" dirty="0">
                <a:solidFill>
                  <a:srgbClr val="404040"/>
                </a:solidFill>
                <a:latin typeface="+mj-lt"/>
              </a:rPr>
              <a:t>PAGE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5C813FF-91B7-47E2-A817-63BFF70030EF}"/>
              </a:ext>
            </a:extLst>
          </p:cNvPr>
          <p:cNvSpPr txBox="1"/>
          <p:nvPr/>
        </p:nvSpPr>
        <p:spPr>
          <a:xfrm>
            <a:off x="396195" y="1445958"/>
            <a:ext cx="737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Call-out for data plots (examples shown – resize to fit plot)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BED52DB-5C28-4B68-B326-CA02247C22D7}"/>
              </a:ext>
            </a:extLst>
          </p:cNvPr>
          <p:cNvSpPr txBox="1"/>
          <p:nvPr/>
        </p:nvSpPr>
        <p:spPr>
          <a:xfrm>
            <a:off x="516580" y="4253019"/>
            <a:ext cx="737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Arrows for data plots (example shown – resize to fit plot)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4095DF2-06C8-4BFA-AD53-42330693822F}"/>
              </a:ext>
            </a:extLst>
          </p:cNvPr>
          <p:cNvSpPr/>
          <p:nvPr/>
        </p:nvSpPr>
        <p:spPr>
          <a:xfrm>
            <a:off x="641961" y="4745927"/>
            <a:ext cx="1070157" cy="61280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7098C6C-7942-4792-82E3-E81CF0114F68}"/>
              </a:ext>
            </a:extLst>
          </p:cNvPr>
          <p:cNvSpPr/>
          <p:nvPr/>
        </p:nvSpPr>
        <p:spPr>
          <a:xfrm>
            <a:off x="516580" y="1907336"/>
            <a:ext cx="2287391" cy="85513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C0BE5E7-B474-49F4-8EC2-5171F768EA8A}"/>
              </a:ext>
            </a:extLst>
          </p:cNvPr>
          <p:cNvSpPr txBox="1"/>
          <p:nvPr/>
        </p:nvSpPr>
        <p:spPr>
          <a:xfrm>
            <a:off x="780244" y="2103717"/>
            <a:ext cx="1506643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404040"/>
                </a:solidFill>
              </a:rPr>
              <a:t>Note about water quality data here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A33B07C4-55CF-4015-BEA8-0A1D0CC20A06}"/>
              </a:ext>
            </a:extLst>
          </p:cNvPr>
          <p:cNvCxnSpPr>
            <a:cxnSpLocks/>
          </p:cNvCxnSpPr>
          <p:nvPr/>
        </p:nvCxnSpPr>
        <p:spPr>
          <a:xfrm flipH="1">
            <a:off x="919201" y="5066121"/>
            <a:ext cx="365760" cy="0"/>
          </a:xfrm>
          <a:prstGeom prst="straightConnector1">
            <a:avLst/>
          </a:prstGeom>
          <a:ln w="12700">
            <a:solidFill>
              <a:srgbClr val="70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A71F55C-33C4-4784-ABF3-F60B5A1D43FB}"/>
              </a:ext>
            </a:extLst>
          </p:cNvPr>
          <p:cNvSpPr/>
          <p:nvPr/>
        </p:nvSpPr>
        <p:spPr>
          <a:xfrm>
            <a:off x="1859195" y="4754394"/>
            <a:ext cx="1070157" cy="82044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A87E0C3D-50BC-4D5A-B9E9-FC28157BCAE6}"/>
              </a:ext>
            </a:extLst>
          </p:cNvPr>
          <p:cNvSpPr/>
          <p:nvPr/>
        </p:nvSpPr>
        <p:spPr>
          <a:xfrm>
            <a:off x="3134525" y="4745927"/>
            <a:ext cx="1070157" cy="61280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00EEA207-2ABE-43F1-A33E-34E7A008601C}"/>
              </a:ext>
            </a:extLst>
          </p:cNvPr>
          <p:cNvSpPr/>
          <p:nvPr/>
        </p:nvSpPr>
        <p:spPr>
          <a:xfrm>
            <a:off x="4358114" y="4727257"/>
            <a:ext cx="1070157" cy="61280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cxnSp>
        <p:nvCxnSpPr>
          <p:cNvPr id="31" name="Curved Connector 34">
            <a:extLst>
              <a:ext uri="{FF2B5EF4-FFF2-40B4-BE49-F238E27FC236}">
                <a16:creationId xmlns:a16="http://schemas.microsoft.com/office/drawing/2014/main" xmlns="" id="{B1A7B1D3-B695-4937-8C1B-A7DEBB1140A1}"/>
              </a:ext>
            </a:extLst>
          </p:cNvPr>
          <p:cNvCxnSpPr>
            <a:cxnSpLocks/>
          </p:cNvCxnSpPr>
          <p:nvPr/>
        </p:nvCxnSpPr>
        <p:spPr>
          <a:xfrm rot="5400000">
            <a:off x="2049304" y="5051580"/>
            <a:ext cx="710840" cy="235673"/>
          </a:xfrm>
          <a:prstGeom prst="curvedConnector3">
            <a:avLst>
              <a:gd name="adj1" fmla="val 50000"/>
            </a:avLst>
          </a:prstGeom>
          <a:ln w="12700">
            <a:solidFill>
              <a:srgbClr val="70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4">
            <a:extLst>
              <a:ext uri="{FF2B5EF4-FFF2-40B4-BE49-F238E27FC236}">
                <a16:creationId xmlns:a16="http://schemas.microsoft.com/office/drawing/2014/main" xmlns="" id="{13E44A65-521F-460F-848E-12D771A4DBD3}"/>
              </a:ext>
            </a:extLst>
          </p:cNvPr>
          <p:cNvCxnSpPr>
            <a:cxnSpLocks/>
          </p:cNvCxnSpPr>
          <p:nvPr/>
        </p:nvCxnSpPr>
        <p:spPr>
          <a:xfrm rot="5400000">
            <a:off x="4796136" y="4849315"/>
            <a:ext cx="341018" cy="289582"/>
          </a:xfrm>
          <a:prstGeom prst="curvedConnector3">
            <a:avLst>
              <a:gd name="adj1" fmla="val 50000"/>
            </a:avLst>
          </a:prstGeom>
          <a:ln w="12700">
            <a:solidFill>
              <a:srgbClr val="70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4">
            <a:extLst>
              <a:ext uri="{FF2B5EF4-FFF2-40B4-BE49-F238E27FC236}">
                <a16:creationId xmlns:a16="http://schemas.microsoft.com/office/drawing/2014/main" xmlns="" id="{87AAA980-A888-4BEE-BC9E-DF39E7F1C00A}"/>
              </a:ext>
            </a:extLst>
          </p:cNvPr>
          <p:cNvCxnSpPr>
            <a:cxnSpLocks/>
          </p:cNvCxnSpPr>
          <p:nvPr/>
        </p:nvCxnSpPr>
        <p:spPr>
          <a:xfrm rot="10800000">
            <a:off x="3314183" y="4922493"/>
            <a:ext cx="710840" cy="235673"/>
          </a:xfrm>
          <a:prstGeom prst="curvedConnector3">
            <a:avLst>
              <a:gd name="adj1" fmla="val 50000"/>
            </a:avLst>
          </a:prstGeom>
          <a:ln w="12700">
            <a:solidFill>
              <a:srgbClr val="70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D24B924-7603-4665-9C71-9A217EAEB64A}"/>
              </a:ext>
            </a:extLst>
          </p:cNvPr>
          <p:cNvSpPr txBox="1"/>
          <p:nvPr/>
        </p:nvSpPr>
        <p:spPr>
          <a:xfrm>
            <a:off x="396195" y="2937501"/>
            <a:ext cx="737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+mj-lt"/>
              </a:rPr>
              <a:t>Labels and notes for data plots (examples shown – resize to fit plot)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672C31F3-786C-4C55-A41A-E2EEF7424910}"/>
              </a:ext>
            </a:extLst>
          </p:cNvPr>
          <p:cNvSpPr/>
          <p:nvPr/>
        </p:nvSpPr>
        <p:spPr>
          <a:xfrm>
            <a:off x="521576" y="3430409"/>
            <a:ext cx="1520395" cy="62597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0B547CF-C80A-4AA7-B28F-5EE2A9C4886D}"/>
              </a:ext>
            </a:extLst>
          </p:cNvPr>
          <p:cNvSpPr/>
          <p:nvPr/>
        </p:nvSpPr>
        <p:spPr>
          <a:xfrm>
            <a:off x="4075454" y="3405157"/>
            <a:ext cx="1831193" cy="62597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32CC664-AD80-4C25-A998-8709BB2EE161}"/>
              </a:ext>
            </a:extLst>
          </p:cNvPr>
          <p:cNvSpPr txBox="1"/>
          <p:nvPr/>
        </p:nvSpPr>
        <p:spPr>
          <a:xfrm>
            <a:off x="641961" y="3543015"/>
            <a:ext cx="1183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247BA0"/>
                </a:solidFill>
              </a:rPr>
              <a:t>Pre-Storm Levels </a:t>
            </a:r>
            <a:r>
              <a:rPr lang="en-US" sz="1000" b="1" dirty="0">
                <a:solidFill>
                  <a:srgbClr val="247BA0"/>
                </a:solidFill>
              </a:rPr>
              <a:t>~X-X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4ED6FFD-DF9B-4B96-A7FD-69E178B8BEF1}"/>
              </a:ext>
            </a:extLst>
          </p:cNvPr>
          <p:cNvSpPr txBox="1"/>
          <p:nvPr/>
        </p:nvSpPr>
        <p:spPr>
          <a:xfrm>
            <a:off x="4075454" y="3460481"/>
            <a:ext cx="1750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707070"/>
                </a:solidFill>
              </a:rPr>
              <a:t>A big and fast drop in salinity occurred as flooding followed for weeks after Florence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347FD3DF-A6BB-4EBF-BA9F-16C739B57D8D}"/>
              </a:ext>
            </a:extLst>
          </p:cNvPr>
          <p:cNvSpPr/>
          <p:nvPr/>
        </p:nvSpPr>
        <p:spPr>
          <a:xfrm>
            <a:off x="2329944" y="3423112"/>
            <a:ext cx="1520395" cy="62597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2">
              <a:solidFill>
                <a:srgbClr val="40404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C14E4F6-A001-4B8C-8F8C-013F18BF9D9E}"/>
              </a:ext>
            </a:extLst>
          </p:cNvPr>
          <p:cNvSpPr txBox="1"/>
          <p:nvPr/>
        </p:nvSpPr>
        <p:spPr>
          <a:xfrm>
            <a:off x="2450329" y="3535718"/>
            <a:ext cx="1183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247BA0"/>
                </a:solidFill>
              </a:rPr>
              <a:t>Post-Storm Levels </a:t>
            </a:r>
            <a:r>
              <a:rPr lang="en-US" sz="1000" b="1" dirty="0">
                <a:solidFill>
                  <a:srgbClr val="247BA0"/>
                </a:solidFill>
              </a:rPr>
              <a:t>~X-X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7BA40AC-7246-4F36-B35A-81074C4315C3}"/>
              </a:ext>
            </a:extLst>
          </p:cNvPr>
          <p:cNvSpPr txBox="1"/>
          <p:nvPr/>
        </p:nvSpPr>
        <p:spPr>
          <a:xfrm>
            <a:off x="5551188" y="314185"/>
            <a:ext cx="2057383" cy="81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93" dirty="0">
                <a:solidFill>
                  <a:srgbClr val="404040"/>
                </a:solidFill>
                <a:latin typeface="+mj-lt"/>
              </a:rPr>
              <a:t>PAGE 5</a:t>
            </a:r>
          </a:p>
        </p:txBody>
      </p:sp>
    </p:spTree>
    <p:extLst>
      <p:ext uri="{BB962C8B-B14F-4D97-AF65-F5344CB8AC3E}">
        <p14:creationId xmlns:p14="http://schemas.microsoft.com/office/powerpoint/2010/main" val="143375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3E81A97-9F9A-489C-AB12-39CF76A6BF84}"/>
              </a:ext>
            </a:extLst>
          </p:cNvPr>
          <p:cNvSpPr txBox="1"/>
          <p:nvPr/>
        </p:nvSpPr>
        <p:spPr>
          <a:xfrm>
            <a:off x="5551188" y="314185"/>
            <a:ext cx="2057383" cy="81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93" dirty="0">
                <a:solidFill>
                  <a:srgbClr val="404040"/>
                </a:solidFill>
                <a:latin typeface="+mj-lt"/>
              </a:rPr>
              <a:t>PAGE 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5C813FF-91B7-47E2-A817-63BFF70030EF}"/>
              </a:ext>
            </a:extLst>
          </p:cNvPr>
          <p:cNvSpPr txBox="1"/>
          <p:nvPr/>
        </p:nvSpPr>
        <p:spPr>
          <a:xfrm>
            <a:off x="396195" y="1445958"/>
            <a:ext cx="737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404040"/>
                </a:solidFill>
                <a:latin typeface="+mj-lt"/>
              </a:rPr>
              <a:t>No custom elements required</a:t>
            </a:r>
            <a:endParaRPr lang="en-US" sz="2000" i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B0B77AD-C0E4-458E-913B-6DC0A9749A38}"/>
              </a:ext>
            </a:extLst>
          </p:cNvPr>
          <p:cNvSpPr txBox="1"/>
          <p:nvPr/>
        </p:nvSpPr>
        <p:spPr>
          <a:xfrm>
            <a:off x="600460" y="7693299"/>
            <a:ext cx="135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Photos from the SC National Guard, taken in Conway, SC (Horry County) on September 25, 2018.</a:t>
            </a:r>
          </a:p>
        </p:txBody>
      </p:sp>
    </p:spTree>
    <p:extLst>
      <p:ext uri="{BB962C8B-B14F-4D97-AF65-F5344CB8AC3E}">
        <p14:creationId xmlns:p14="http://schemas.microsoft.com/office/powerpoint/2010/main" val="48832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4468</TotalTime>
  <Words>888</Words>
  <Application>Microsoft Office PowerPoint</Application>
  <PresentationFormat>Custom</PresentationFormat>
  <Paragraphs>161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Semibold</vt:lpstr>
      <vt:lpstr>Office Theme</vt:lpstr>
      <vt:lpstr>Storm Story Elements  How to use this file for post-processing…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LimnoTech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Padilla</dc:creator>
  <cp:lastModifiedBy>ModelRun</cp:lastModifiedBy>
  <cp:revision>66</cp:revision>
  <dcterms:created xsi:type="dcterms:W3CDTF">2017-11-17T18:17:48Z</dcterms:created>
  <dcterms:modified xsi:type="dcterms:W3CDTF">2022-05-11T17:54:45Z</dcterms:modified>
</cp:coreProperties>
</file>