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p:restoredTop sz="92727" autoAdjust="0"/>
  </p:normalViewPr>
  <p:slideViewPr>
    <p:cSldViewPr>
      <p:cViewPr varScale="1">
        <p:scale>
          <a:sx n="33" d="100"/>
          <a:sy n="33" d="100"/>
        </p:scale>
        <p:origin x="378" y="18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0" d="100"/>
          <a:sy n="60" d="100"/>
        </p:scale>
        <p:origin x="-175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2CC0ED-40D1-4AEE-96BE-67B7EC60BB8D}" type="datetimeFigureOut">
              <a:rPr lang="en-US" smtClean="0"/>
              <a:t>4/26/2016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D8F00-2CC9-40EF-9BA8-9D77C8DEB53A}" type="slidenum">
              <a:rPr lang="en-US" smtClean="0"/>
              <a:t>‹#›</a:t>
            </a:fld>
            <a:endParaRPr lang="en-US"/>
          </a:p>
        </p:txBody>
      </p:sp>
    </p:spTree>
    <p:extLst>
      <p:ext uri="{BB962C8B-B14F-4D97-AF65-F5344CB8AC3E}">
        <p14:creationId xmlns:p14="http://schemas.microsoft.com/office/powerpoint/2010/main" val="2441078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3E07A-C510-49AF-9276-9D31AF089F2E}" type="datetimeFigureOut">
              <a:rPr lang="en-US" smtClean="0"/>
              <a:t>4/26/2016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FADDE-BE49-40EF-BC4F-35E1E493393B}" type="slidenum">
              <a:rPr lang="en-US" smtClean="0"/>
              <a:t>‹#›</a:t>
            </a:fld>
            <a:endParaRPr lang="en-US"/>
          </a:p>
        </p:txBody>
      </p:sp>
    </p:spTree>
    <p:extLst>
      <p:ext uri="{BB962C8B-B14F-4D97-AF65-F5344CB8AC3E}">
        <p14:creationId xmlns:p14="http://schemas.microsoft.com/office/powerpoint/2010/main" val="18958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FADDE-BE49-40EF-BC4F-35E1E493393B}" type="slidenum">
              <a:rPr lang="en-US" smtClean="0"/>
              <a:t>1</a:t>
            </a:fld>
            <a:endParaRPr lang="en-US"/>
          </a:p>
        </p:txBody>
      </p:sp>
    </p:spTree>
    <p:extLst>
      <p:ext uri="{BB962C8B-B14F-4D97-AF65-F5344CB8AC3E}">
        <p14:creationId xmlns:p14="http://schemas.microsoft.com/office/powerpoint/2010/main" val="2184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302599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39734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375551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NH Poster">
    <p:spTree>
      <p:nvGrpSpPr>
        <p:cNvPr id="1" name=""/>
        <p:cNvGrpSpPr/>
        <p:nvPr/>
      </p:nvGrpSpPr>
      <p:grpSpPr>
        <a:xfrm>
          <a:off x="0" y="0"/>
          <a:ext cx="0" cy="0"/>
          <a:chOff x="0" y="0"/>
          <a:chExt cx="0" cy="0"/>
        </a:xfrm>
      </p:grpSpPr>
      <p:sp>
        <p:nvSpPr>
          <p:cNvPr id="2" name="Title 1"/>
          <p:cNvSpPr>
            <a:spLocks noGrp="1"/>
          </p:cNvSpPr>
          <p:nvPr>
            <p:ph type="title"/>
          </p:nvPr>
        </p:nvSpPr>
        <p:spPr>
          <a:xfrm>
            <a:off x="8229600" y="1318262"/>
            <a:ext cx="27432000" cy="5486400"/>
          </a:xfrm>
        </p:spPr>
        <p:txBody>
          <a:bodyPr>
            <a:normAutofit/>
          </a:bodyPr>
          <a:lstStyle>
            <a:lvl1pPr>
              <a:defRPr sz="15000">
                <a:latin typeface="Times New Roman" pitchFamily="18" charset="0"/>
                <a:cs typeface="Times New Roman" pitchFamily="18"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447800"/>
            <a:ext cx="7381650" cy="5334000"/>
          </a:xfrm>
          <a:prstGeom prst="rect">
            <a:avLst/>
          </a:prstGeom>
        </p:spPr>
      </p:pic>
      <p:sp>
        <p:nvSpPr>
          <p:cNvPr id="10" name="Text Placeholder 9"/>
          <p:cNvSpPr>
            <a:spLocks noGrp="1"/>
          </p:cNvSpPr>
          <p:nvPr>
            <p:ph type="body" sz="quarter" idx="13" hasCustomPrompt="1"/>
          </p:nvPr>
        </p:nvSpPr>
        <p:spPr>
          <a:xfrm>
            <a:off x="8305800" y="7239000"/>
            <a:ext cx="27432000" cy="1600200"/>
          </a:xfrm>
        </p:spPr>
        <p:txBody>
          <a:bodyPr>
            <a:noAutofit/>
          </a:bodyPr>
          <a:lstStyle>
            <a:lvl1pPr marL="0" indent="0" algn="ctr">
              <a:buNone/>
              <a:defRPr sz="9600">
                <a:latin typeface="Times New Roman" pitchFamily="18" charset="0"/>
                <a:cs typeface="Times New Roman" pitchFamily="18" charset="0"/>
              </a:defRPr>
            </a:lvl1pPr>
          </a:lstStyle>
          <a:p>
            <a:pPr lvl="0"/>
            <a:r>
              <a:rPr lang="en-US" dirty="0" smtClean="0"/>
              <a:t>Click to edit Authors and Advisors</a:t>
            </a:r>
            <a:endParaRPr lang="en-US" dirty="0"/>
          </a:p>
        </p:txBody>
      </p:sp>
    </p:spTree>
    <p:extLst>
      <p:ext uri="{BB962C8B-B14F-4D97-AF65-F5344CB8AC3E}">
        <p14:creationId xmlns:p14="http://schemas.microsoft.com/office/powerpoint/2010/main" val="2698774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68382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186308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317185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76122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260758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407750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7404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B6662-6616-4AE5-A03E-FE8891B02751}"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5BD3C-42E4-4042-B62F-156F5D071131}" type="slidenum">
              <a:rPr lang="en-US" smtClean="0"/>
              <a:t>‹#›</a:t>
            </a:fld>
            <a:endParaRPr lang="en-US" dirty="0"/>
          </a:p>
        </p:txBody>
      </p:sp>
    </p:spTree>
    <p:extLst>
      <p:ext uri="{BB962C8B-B14F-4D97-AF65-F5344CB8AC3E}">
        <p14:creationId xmlns:p14="http://schemas.microsoft.com/office/powerpoint/2010/main" val="241773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F1DB6662-6616-4AE5-A03E-FE8891B02751}" type="datetimeFigureOut">
              <a:rPr lang="en-US" smtClean="0"/>
              <a:t>4/26/2016</a:t>
            </a:fld>
            <a:endParaRPr lang="en-US" dirty="0"/>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A45BD3C-42E4-4042-B62F-156F5D071131}" type="slidenum">
              <a:rPr lang="en-US" smtClean="0"/>
              <a:t>‹#›</a:t>
            </a:fld>
            <a:endParaRPr lang="en-US" dirty="0"/>
          </a:p>
        </p:txBody>
      </p:sp>
    </p:spTree>
    <p:extLst>
      <p:ext uri="{BB962C8B-B14F-4D97-AF65-F5344CB8AC3E}">
        <p14:creationId xmlns:p14="http://schemas.microsoft.com/office/powerpoint/2010/main" val="68290717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8284" y="1318262"/>
            <a:ext cx="25313292" cy="5486400"/>
          </a:xfrm>
          <a:ln w="28575">
            <a:solidFill>
              <a:schemeClr val="accent1">
                <a:lumMod val="75000"/>
              </a:schemeClr>
            </a:solidFill>
          </a:ln>
        </p:spPr>
        <p:txBody>
          <a:bodyPr>
            <a:normAutofit/>
          </a:bodyPr>
          <a:lstStyle/>
          <a:p>
            <a:pPr algn="ctr"/>
            <a:r>
              <a:rPr lang="en-US" sz="9600" dirty="0" smtClean="0"/>
              <a:t>Mobile Motion Tracking Robot Arm</a:t>
            </a:r>
            <a:endParaRPr lang="en-US" sz="9600" dirty="0"/>
          </a:p>
        </p:txBody>
      </p:sp>
      <p:sp>
        <p:nvSpPr>
          <p:cNvPr id="5" name="Text Placeholder 4"/>
          <p:cNvSpPr>
            <a:spLocks noGrp="1"/>
          </p:cNvSpPr>
          <p:nvPr>
            <p:ph type="body" sz="quarter" idx="13"/>
          </p:nvPr>
        </p:nvSpPr>
        <p:spPr>
          <a:xfrm>
            <a:off x="8368284" y="6858000"/>
            <a:ext cx="25313292" cy="1600200"/>
          </a:xfrm>
        </p:spPr>
        <p:txBody>
          <a:bodyPr/>
          <a:lstStyle/>
          <a:p>
            <a:r>
              <a:rPr lang="en-US" sz="7200" dirty="0" smtClean="0"/>
              <a:t>Jeffery Ruocco, Jeffrey </a:t>
            </a:r>
            <a:r>
              <a:rPr lang="en-US" sz="7200" dirty="0" err="1" smtClean="0"/>
              <a:t>Falberg</a:t>
            </a:r>
            <a:r>
              <a:rPr lang="en-US" sz="7200" dirty="0" smtClean="0"/>
              <a:t>, and </a:t>
            </a:r>
            <a:r>
              <a:rPr lang="en-US" sz="7200" dirty="0" err="1" smtClean="0"/>
              <a:t>Getro</a:t>
            </a:r>
            <a:r>
              <a:rPr lang="en-US" sz="7200" dirty="0" smtClean="0"/>
              <a:t> Jean-Baptiste</a:t>
            </a:r>
            <a:endParaRPr lang="en-US" sz="7200" dirty="0"/>
          </a:p>
        </p:txBody>
      </p:sp>
      <p:sp>
        <p:nvSpPr>
          <p:cNvPr id="7" name="TextBox 6"/>
          <p:cNvSpPr txBox="1"/>
          <p:nvPr/>
        </p:nvSpPr>
        <p:spPr>
          <a:xfrm>
            <a:off x="1752600" y="9829800"/>
            <a:ext cx="11811000" cy="1015663"/>
          </a:xfrm>
          <a:prstGeom prst="rect">
            <a:avLst/>
          </a:prstGeom>
          <a:solidFill>
            <a:schemeClr val="accent1">
              <a:lumMod val="75000"/>
            </a:schemeClr>
          </a:solidFill>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Introduction</a:t>
            </a:r>
            <a:endParaRPr lang="en-US" sz="6000" b="1" dirty="0">
              <a:solidFill>
                <a:schemeClr val="bg1"/>
              </a:solidFill>
              <a:latin typeface="Times New Roman" pitchFamily="18" charset="0"/>
              <a:cs typeface="Times New Roman" pitchFamily="18" charset="0"/>
            </a:endParaRPr>
          </a:p>
        </p:txBody>
      </p:sp>
      <p:sp>
        <p:nvSpPr>
          <p:cNvPr id="6" name="TextBox 5"/>
          <p:cNvSpPr txBox="1"/>
          <p:nvPr/>
        </p:nvSpPr>
        <p:spPr>
          <a:xfrm>
            <a:off x="1752600" y="21379082"/>
            <a:ext cx="11811000" cy="1015663"/>
          </a:xfrm>
          <a:prstGeom prst="rect">
            <a:avLst/>
          </a:prstGeom>
          <a:solidFill>
            <a:schemeClr val="accent1">
              <a:lumMod val="75000"/>
            </a:schemeClr>
          </a:solidFill>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System Hierarchy</a:t>
            </a:r>
            <a:endParaRPr lang="en-US" sz="6000" b="1" dirty="0">
              <a:solidFill>
                <a:schemeClr val="bg1"/>
              </a:solidFill>
              <a:latin typeface="Times New Roman" pitchFamily="18" charset="0"/>
              <a:cs typeface="Times New Roman" pitchFamily="18" charset="0"/>
            </a:endParaRPr>
          </a:p>
        </p:txBody>
      </p:sp>
      <p:sp>
        <p:nvSpPr>
          <p:cNvPr id="9" name="TextBox 8"/>
          <p:cNvSpPr txBox="1"/>
          <p:nvPr/>
        </p:nvSpPr>
        <p:spPr>
          <a:xfrm>
            <a:off x="15773400" y="9829800"/>
            <a:ext cx="11811000" cy="1015663"/>
          </a:xfrm>
          <a:prstGeom prst="rect">
            <a:avLst/>
          </a:prstGeom>
          <a:solidFill>
            <a:schemeClr val="accent1">
              <a:lumMod val="75000"/>
            </a:schemeClr>
          </a:solidFill>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Objectives</a:t>
            </a:r>
            <a:endParaRPr lang="en-US" sz="6000" b="1" dirty="0">
              <a:solidFill>
                <a:schemeClr val="bg1"/>
              </a:solidFill>
              <a:latin typeface="Times New Roman" pitchFamily="18" charset="0"/>
              <a:cs typeface="Times New Roman" pitchFamily="18" charset="0"/>
            </a:endParaRPr>
          </a:p>
        </p:txBody>
      </p:sp>
      <p:sp>
        <p:nvSpPr>
          <p:cNvPr id="10" name="TextBox 9"/>
          <p:cNvSpPr txBox="1"/>
          <p:nvPr/>
        </p:nvSpPr>
        <p:spPr>
          <a:xfrm>
            <a:off x="29718000" y="9829800"/>
            <a:ext cx="11811000" cy="1015663"/>
          </a:xfrm>
          <a:prstGeom prst="rect">
            <a:avLst/>
          </a:prstGeom>
          <a:solidFill>
            <a:schemeClr val="accent1">
              <a:lumMod val="75000"/>
            </a:schemeClr>
          </a:solidFill>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Results</a:t>
            </a:r>
            <a:endParaRPr lang="en-US" sz="6000" b="1" dirty="0">
              <a:solidFill>
                <a:schemeClr val="bg1"/>
              </a:solidFill>
              <a:latin typeface="Times New Roman" pitchFamily="18" charset="0"/>
              <a:cs typeface="Times New Roman" pitchFamily="18" charset="0"/>
            </a:endParaRPr>
          </a:p>
        </p:txBody>
      </p:sp>
      <p:sp>
        <p:nvSpPr>
          <p:cNvPr id="12" name="TextBox 11"/>
          <p:cNvSpPr txBox="1"/>
          <p:nvPr/>
        </p:nvSpPr>
        <p:spPr>
          <a:xfrm>
            <a:off x="29794200" y="21434286"/>
            <a:ext cx="11811000" cy="1015663"/>
          </a:xfrm>
          <a:prstGeom prst="rect">
            <a:avLst/>
          </a:prstGeom>
          <a:solidFill>
            <a:schemeClr val="accent1">
              <a:lumMod val="75000"/>
            </a:schemeClr>
          </a:solidFill>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Acknowledgements</a:t>
            </a:r>
            <a:endParaRPr lang="en-US" sz="6000" b="1" dirty="0">
              <a:solidFill>
                <a:schemeClr val="bg1"/>
              </a:solidFill>
              <a:latin typeface="Times New Roman" pitchFamily="18" charset="0"/>
              <a:cs typeface="Times New Roman" pitchFamily="18" charset="0"/>
            </a:endParaRPr>
          </a:p>
        </p:txBody>
      </p:sp>
      <p:sp>
        <p:nvSpPr>
          <p:cNvPr id="13" name="TextBox 12"/>
          <p:cNvSpPr txBox="1"/>
          <p:nvPr/>
        </p:nvSpPr>
        <p:spPr>
          <a:xfrm>
            <a:off x="1752600" y="21434286"/>
            <a:ext cx="11811000" cy="1015663"/>
          </a:xfrm>
          <a:prstGeom prst="rect">
            <a:avLst/>
          </a:prstGeom>
          <a:noFill/>
        </p:spPr>
        <p:txBody>
          <a:bodyPr wrap="square" rtlCol="0">
            <a:spAutoFit/>
          </a:bodyPr>
          <a:lstStyle/>
          <a:p>
            <a:endParaRPr lang="en-US" sz="6000" dirty="0"/>
          </a:p>
        </p:txBody>
      </p:sp>
      <p:sp>
        <p:nvSpPr>
          <p:cNvPr id="14" name="TextBox 13"/>
          <p:cNvSpPr txBox="1"/>
          <p:nvPr/>
        </p:nvSpPr>
        <p:spPr>
          <a:xfrm>
            <a:off x="15773400" y="11517255"/>
            <a:ext cx="11811000" cy="93256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857250" indent="-857250">
              <a:buFont typeface="Arial" panose="020B0604020202020204" pitchFamily="34" charset="0"/>
              <a:buChar char="•"/>
            </a:pPr>
            <a:r>
              <a:rPr lang="en-US" sz="6000" dirty="0" smtClean="0"/>
              <a:t>Create a mobile robot arm that is controlled by motion tracking</a:t>
            </a:r>
          </a:p>
          <a:p>
            <a:endParaRPr lang="en-US" sz="6000" dirty="0" smtClean="0"/>
          </a:p>
          <a:p>
            <a:pPr marL="857250" indent="-857250">
              <a:buFont typeface="Arial" panose="020B0604020202020204" pitchFamily="34" charset="0"/>
              <a:buChar char="•"/>
            </a:pPr>
            <a:r>
              <a:rPr lang="en-US" sz="6000" dirty="0" smtClean="0"/>
              <a:t>Allow the user to control the arm and drive the platform from a distance</a:t>
            </a:r>
          </a:p>
          <a:p>
            <a:endParaRPr lang="en-US" sz="6000" dirty="0" smtClean="0"/>
          </a:p>
          <a:p>
            <a:pPr marL="857250" indent="-857250">
              <a:buFont typeface="Arial" panose="020B0604020202020204" pitchFamily="34" charset="0"/>
              <a:buChar char="•"/>
            </a:pPr>
            <a:r>
              <a:rPr lang="en-US" sz="6000" dirty="0" smtClean="0"/>
              <a:t>Prototype a device for possible use in situations unsafe for humans</a:t>
            </a:r>
            <a:endParaRPr lang="en-US" sz="6000" dirty="0" smtClean="0"/>
          </a:p>
        </p:txBody>
      </p:sp>
      <p:sp>
        <p:nvSpPr>
          <p:cNvPr id="16" name="TextBox 15"/>
          <p:cNvSpPr txBox="1"/>
          <p:nvPr/>
        </p:nvSpPr>
        <p:spPr>
          <a:xfrm>
            <a:off x="1752600" y="11517255"/>
            <a:ext cx="11811000" cy="8402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0" dirty="0" smtClean="0"/>
              <a:t>We’ve created a robot arm that is controlled simply by moving your hand.  </a:t>
            </a:r>
            <a:r>
              <a:rPr lang="en-US" sz="6000" dirty="0" smtClean="0"/>
              <a:t>The Microsoft Kinect tracks the position of the user’s hand and the Arduino Uno handles inverse kinematic and linear regression calculations to determine the required servo positions to mimic the user’s movement.</a:t>
            </a:r>
            <a:endParaRPr lang="en-US" sz="6000" dirty="0"/>
          </a:p>
        </p:txBody>
      </p:sp>
      <p:sp>
        <p:nvSpPr>
          <p:cNvPr id="17" name="TextBox 16"/>
          <p:cNvSpPr txBox="1"/>
          <p:nvPr/>
        </p:nvSpPr>
        <p:spPr>
          <a:xfrm>
            <a:off x="29794200" y="23013513"/>
            <a:ext cx="11811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smtClean="0"/>
              <a:t>Professor </a:t>
            </a:r>
            <a:r>
              <a:rPr lang="en-US" sz="3600" dirty="0" err="1" smtClean="0"/>
              <a:t>Bijan</a:t>
            </a:r>
            <a:r>
              <a:rPr lang="en-US" sz="3600" dirty="0" smtClean="0"/>
              <a:t> </a:t>
            </a:r>
            <a:r>
              <a:rPr lang="en-US" sz="3600" dirty="0" err="1" smtClean="0"/>
              <a:t>Karimi</a:t>
            </a:r>
            <a:endParaRPr lang="en-US" sz="3600" dirty="0" smtClean="0"/>
          </a:p>
          <a:p>
            <a:r>
              <a:rPr lang="en-US" sz="3600" dirty="0" smtClean="0"/>
              <a:t>     for guiding us through the design and implementation </a:t>
            </a:r>
          </a:p>
          <a:p>
            <a:r>
              <a:rPr lang="en-US" sz="3600" dirty="0"/>
              <a:t> </a:t>
            </a:r>
            <a:r>
              <a:rPr lang="en-US" sz="3600" dirty="0" smtClean="0"/>
              <a:t>    phases of the project</a:t>
            </a:r>
          </a:p>
          <a:p>
            <a:endParaRPr lang="en-US" sz="3600" dirty="0"/>
          </a:p>
          <a:p>
            <a:r>
              <a:rPr lang="en-US" sz="3600" dirty="0" smtClean="0"/>
              <a:t>Mark Morton</a:t>
            </a:r>
          </a:p>
          <a:p>
            <a:r>
              <a:rPr lang="en-US" sz="3600" dirty="0" smtClean="0"/>
              <a:t>     for helping us obtain the required equipment and hardware </a:t>
            </a:r>
          </a:p>
          <a:p>
            <a:r>
              <a:rPr lang="en-US" sz="3600" dirty="0"/>
              <a:t> </a:t>
            </a:r>
            <a:r>
              <a:rPr lang="en-US" sz="3600" dirty="0" smtClean="0"/>
              <a:t>    needed to complete our project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81" y="661805"/>
            <a:ext cx="6281974" cy="6799314"/>
          </a:xfrm>
          <a:prstGeom prst="rect">
            <a:avLst/>
          </a:prstGeom>
        </p:spPr>
      </p:pic>
      <p:pic>
        <p:nvPicPr>
          <p:cNvPr id="1026" name="Picture 2" descr="http://www.robotshop.com/blog/en/files/lynxmotion-al5d-ar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4766305" y="1428655"/>
            <a:ext cx="7848600" cy="52656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81" y="23180968"/>
            <a:ext cx="19513881" cy="7384126"/>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5770" t="24503" r="26498" b="24867"/>
          <a:stretch/>
        </p:blipFill>
        <p:spPr>
          <a:xfrm>
            <a:off x="29910019" y="11517255"/>
            <a:ext cx="11426961" cy="5678339"/>
          </a:xfrm>
          <a:prstGeom prst="rect">
            <a:avLst/>
          </a:prstGeom>
        </p:spPr>
      </p:pic>
    </p:spTree>
    <p:extLst>
      <p:ext uri="{BB962C8B-B14F-4D97-AF65-F5344CB8AC3E}">
        <p14:creationId xmlns:p14="http://schemas.microsoft.com/office/powerpoint/2010/main" val="46837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139</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Mobile Motion Tracking Robot Arm</vt:lpstr>
    </vt:vector>
  </TitlesOfParts>
  <Company>University of New Haven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Poster 2</dc:title>
  <dc:creator>Michael Rossi</dc:creator>
  <dc:description>This is by no means the only layout that you may use. You should feel free to modify this poster to fit your needs.</dc:description>
  <cp:lastModifiedBy>Jeff Ruocco</cp:lastModifiedBy>
  <cp:revision>34</cp:revision>
  <dcterms:created xsi:type="dcterms:W3CDTF">2012-07-16T14:24:15Z</dcterms:created>
  <dcterms:modified xsi:type="dcterms:W3CDTF">2016-04-26T19:13:11Z</dcterms:modified>
</cp:coreProperties>
</file>