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62" r:id="rId3"/>
    <p:sldId id="263" r:id="rId4"/>
    <p:sldId id="264" r:id="rId5"/>
    <p:sldId id="266" r:id="rId6"/>
    <p:sldId id="268" r:id="rId7"/>
    <p:sldId id="267" r:id="rId8"/>
    <p:sldId id="269" r:id="rId9"/>
    <p:sldId id="270" r:id="rId10"/>
    <p:sldId id="271" r:id="rId11"/>
    <p:sldId id="272" r:id="rId12"/>
    <p:sldId id="273" r:id="rId13"/>
    <p:sldId id="275" r:id="rId14"/>
    <p:sldId id="265" r:id="rId15"/>
    <p:sldId id="260" r:id="rId16"/>
    <p:sldId id="277" r:id="rId17"/>
    <p:sldId id="261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83" autoAdjust="0"/>
  </p:normalViewPr>
  <p:slideViewPr>
    <p:cSldViewPr>
      <p:cViewPr varScale="1">
        <p:scale>
          <a:sx n="146" d="100"/>
          <a:sy n="146" d="100"/>
        </p:scale>
        <p:origin x="205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F506D-26F5-4309-8499-7C58FB34B1C8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7A12C-C4E2-4206-8C18-BBFF2A108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6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08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Kinect SDK has skeleton stream – stores information about each joint (coordinates)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Filter out right hand joint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Each joint is an</a:t>
            </a:r>
            <a:r>
              <a:rPr lang="en-US" baseline="0" dirty="0" smtClean="0"/>
              <a:t> enumeration – </a:t>
            </a:r>
            <a:r>
              <a:rPr lang="en-US" baseline="0" dirty="0" err="1" smtClean="0"/>
              <a:t>HandRight.X</a:t>
            </a:r>
            <a:r>
              <a:rPr lang="en-US" baseline="0" dirty="0" smtClean="0"/>
              <a:t> gives x coordinate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gestures for hand opened/closed – Interaction stream: Grip/</a:t>
            </a:r>
            <a:r>
              <a:rPr lang="en-US" baseline="0" dirty="0" err="1" smtClean="0"/>
              <a:t>GripReleased</a:t>
            </a:r>
            <a:r>
              <a:rPr lang="en-US" baseline="0" dirty="0" smtClean="0"/>
              <a:t>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89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Inverse kinematics is a series of equations used in robotics to find the joint angles required to put the end of an arm at a specific location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Linear regression: max and min</a:t>
            </a:r>
            <a:r>
              <a:rPr lang="en-US" baseline="0" dirty="0" smtClean="0"/>
              <a:t> ranges of Kinect and arm used to find slope and intercept for our equations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35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9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- Jeff 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Structured</a:t>
            </a:r>
            <a:r>
              <a:rPr lang="en-US" baseline="0" dirty="0" smtClean="0"/>
              <a:t> light: IR emitter emits pattern of infrared light, pattern gets distorted by objects in room.  IR Depth Sensor detects distortions and uses it to create depth map.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Depth map passed through machine learning algorithm</a:t>
            </a:r>
            <a:r>
              <a:rPr lang="en-US" baseline="0" dirty="0" smtClean="0"/>
              <a:t> to determine body positions in the room.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57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Wrist</a:t>
            </a:r>
            <a:r>
              <a:rPr lang="en-US" baseline="0" dirty="0" smtClean="0"/>
              <a:t> tracking with Kinect not reliable enough to allow wrist movement on arm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34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# - servo number, P</a:t>
            </a:r>
            <a:r>
              <a:rPr lang="en-US" baseline="0" dirty="0" smtClean="0"/>
              <a:t> – servo position, S – maximum servo speed (microseconds per second), T – time to complete motion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08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Under 6V – servos have</a:t>
            </a:r>
            <a:r>
              <a:rPr lang="en-US" baseline="0" dirty="0" smtClean="0"/>
              <a:t> 2.8lbs of torque, more than enough for arm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Servo over motor so we could control with SSC-32U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80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Our version</a:t>
            </a:r>
            <a:r>
              <a:rPr lang="en-US" baseline="0" dirty="0" smtClean="0"/>
              <a:t> of the Arduino – </a:t>
            </a:r>
            <a:r>
              <a:rPr lang="en-US" baseline="0" dirty="0" err="1" smtClean="0"/>
              <a:t>Adafruit</a:t>
            </a:r>
            <a:r>
              <a:rPr lang="en-US" baseline="0" dirty="0" smtClean="0"/>
              <a:t> Metro328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it calculate servo positions from the Kinect’s coordinates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55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Used to communicate wirelessly</a:t>
            </a:r>
            <a:r>
              <a:rPr lang="en-US" baseline="0" dirty="0" smtClean="0"/>
              <a:t> between Arduino and robot arm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Range – inside or outside with line of sight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Custom shield to wire </a:t>
            </a:r>
            <a:r>
              <a:rPr lang="en-US" baseline="0" dirty="0" err="1" smtClean="0"/>
              <a:t>SoftwareSerial</a:t>
            </a:r>
            <a:r>
              <a:rPr lang="en-US" baseline="0" dirty="0" smtClean="0"/>
              <a:t> pins 2 and 3 to Rx and </a:t>
            </a:r>
            <a:r>
              <a:rPr lang="en-US" baseline="0" dirty="0" err="1" smtClean="0"/>
              <a:t>Tx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Xbee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X-CTU – set destination address to ID of opposite </a:t>
            </a:r>
            <a:r>
              <a:rPr lang="en-US" baseline="0" dirty="0" err="1" smtClean="0"/>
              <a:t>Xbee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12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Used to give</a:t>
            </a:r>
            <a:r>
              <a:rPr lang="en-US" baseline="0" dirty="0" smtClean="0"/>
              <a:t> a clear view of the arm wherever it 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5.8GHz - With wall in between, range can go maybe one room over, but outside you can get a range of 100+ 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7A12C-C4E2-4206-8C18-BBFF2A1087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2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8038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4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6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4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22422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3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8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8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4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827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825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7903C747-3FF6-48D2-B6AA-BDBF9050E76E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984D28F6-DD7E-4808-A4B0-F9DD0FC691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11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dickinson.edu/~jmac/selected-talks/kinect.pdf" TargetMode="External"/><Relationship Id="rId2" Type="http://schemas.openxmlformats.org/officeDocument/2006/relationships/hyperlink" Target="http://www.lynxmotion.com/p-1032-ssc-32u-usb-servo-controller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tneteers.net/blogs/vbandi/archive/2013/05/03/kinect-interactions-with-wpf-part-iii-demystifying-the-interaction-stream.aspx" TargetMode="External"/><Relationship Id="rId4" Type="http://schemas.openxmlformats.org/officeDocument/2006/relationships/hyperlink" Target="https://github.com/Vangos/kinect-coordinate-mapping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Mobile Motion Tracking Robot Arm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Jeffery Ruocco (Computer Engineer) </a:t>
            </a:r>
          </a:p>
          <a:p>
            <a:r>
              <a:rPr lang="en-US" dirty="0" smtClean="0"/>
              <a:t>Jeffrey </a:t>
            </a:r>
            <a:r>
              <a:rPr lang="en-US" dirty="0" err="1" smtClean="0"/>
              <a:t>Falberg</a:t>
            </a:r>
            <a:r>
              <a:rPr lang="en-US" dirty="0" smtClean="0"/>
              <a:t> (Computer Engineer)</a:t>
            </a:r>
          </a:p>
          <a:p>
            <a:r>
              <a:rPr lang="en-US" dirty="0" err="1" smtClean="0"/>
              <a:t>Getro</a:t>
            </a:r>
            <a:r>
              <a:rPr lang="en-US" dirty="0" smtClean="0"/>
              <a:t> Jean-</a:t>
            </a:r>
            <a:r>
              <a:rPr lang="en-US" dirty="0" err="1" smtClean="0"/>
              <a:t>Bapiste</a:t>
            </a:r>
            <a:r>
              <a:rPr lang="en-US" dirty="0" smtClean="0"/>
              <a:t> (Electrical Engineer)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7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Boscam</a:t>
            </a:r>
            <a:r>
              <a:rPr lang="en-US" dirty="0" smtClean="0"/>
              <a:t> 5.8GHz Transmitter and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1440x1080 </a:t>
            </a:r>
            <a:r>
              <a:rPr lang="en-US" dirty="0"/>
              <a:t>30fps </a:t>
            </a:r>
            <a:r>
              <a:rPr lang="en-US" dirty="0" smtClean="0"/>
              <a:t>video</a:t>
            </a:r>
          </a:p>
          <a:p>
            <a:r>
              <a:rPr lang="en-US" dirty="0" smtClean="0"/>
              <a:t>130 </a:t>
            </a:r>
            <a:r>
              <a:rPr lang="en-US" dirty="0"/>
              <a:t>degree field of </a:t>
            </a:r>
            <a:r>
              <a:rPr lang="en-US" dirty="0" smtClean="0"/>
              <a:t>view</a:t>
            </a:r>
          </a:p>
          <a:p>
            <a:r>
              <a:rPr lang="en-US" dirty="0" smtClean="0"/>
              <a:t>5.8GHz transmitter and receiver, 200mW transmitting power</a:t>
            </a:r>
          </a:p>
          <a:p>
            <a:r>
              <a:rPr lang="en-US" dirty="0" smtClean="0"/>
              <a:t>Requires 12Vdc</a:t>
            </a:r>
          </a:p>
        </p:txBody>
      </p:sp>
    </p:spTree>
    <p:extLst>
      <p:ext uri="{BB962C8B-B14F-4D97-AF65-F5344CB8AC3E}">
        <p14:creationId xmlns:p14="http://schemas.microsoft.com/office/powerpoint/2010/main" val="29464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Skeletal tracking done using Kinect for Windows SDK v1.8</a:t>
            </a:r>
          </a:p>
          <a:p>
            <a:r>
              <a:rPr lang="en-US" dirty="0" smtClean="0"/>
              <a:t>Joint information copied from </a:t>
            </a:r>
            <a:r>
              <a:rPr lang="en-US" dirty="0" err="1" smtClean="0"/>
              <a:t>SkeletonStream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HandRight.X</a:t>
            </a:r>
            <a:r>
              <a:rPr lang="en-US" dirty="0" smtClean="0"/>
              <a:t>, </a:t>
            </a:r>
            <a:r>
              <a:rPr lang="en-US" dirty="0" err="1" smtClean="0"/>
              <a:t>HandRight.Y</a:t>
            </a:r>
            <a:r>
              <a:rPr lang="en-US" dirty="0" smtClean="0"/>
              <a:t>, </a:t>
            </a:r>
            <a:r>
              <a:rPr lang="en-US" dirty="0" err="1" smtClean="0"/>
              <a:t>HandRight.Z</a:t>
            </a:r>
            <a:endParaRPr lang="en-US" dirty="0" smtClean="0"/>
          </a:p>
          <a:p>
            <a:r>
              <a:rPr lang="en-US" dirty="0" smtClean="0"/>
              <a:t>Use serial communication to send coordinates to Arduino</a:t>
            </a:r>
          </a:p>
          <a:p>
            <a:pPr lvl="1"/>
            <a:r>
              <a:rPr lang="en-US" dirty="0" err="1" smtClean="0"/>
              <a:t>arduinoPort.WriteLine</a:t>
            </a:r>
            <a:r>
              <a:rPr lang="en-US" dirty="0"/>
              <a:t>(“</a:t>
            </a:r>
            <a:r>
              <a:rPr lang="en-US" dirty="0" err="1"/>
              <a:t>HandRight,xPos,yPos,zPos</a:t>
            </a:r>
            <a:r>
              <a:rPr lang="en-US" dirty="0"/>
              <a:t>”)</a:t>
            </a:r>
            <a:endParaRPr lang="en-US" dirty="0" smtClean="0"/>
          </a:p>
          <a:p>
            <a:r>
              <a:rPr lang="en-US" dirty="0" smtClean="0"/>
              <a:t>Platform and gripper input done in Kinect SDK</a:t>
            </a:r>
          </a:p>
          <a:p>
            <a:pPr lvl="1"/>
            <a:r>
              <a:rPr lang="en-US" dirty="0" smtClean="0"/>
              <a:t>“forward”, “backward”, “</a:t>
            </a:r>
            <a:r>
              <a:rPr lang="en-US" dirty="0" err="1" smtClean="0"/>
              <a:t>HandOpened</a:t>
            </a:r>
            <a:r>
              <a:rPr lang="en-US" dirty="0" smtClean="0"/>
              <a:t>”, “</a:t>
            </a:r>
            <a:r>
              <a:rPr lang="en-US" dirty="0" err="1" smtClean="0"/>
              <a:t>HandClosed</a:t>
            </a:r>
            <a:r>
              <a:rPr lang="en-US" dirty="0" smtClean="0"/>
              <a:t>”</a:t>
            </a:r>
          </a:p>
        </p:txBody>
      </p:sp>
      <p:pic>
        <p:nvPicPr>
          <p:cNvPr id="4" name="Picture 4" descr="http://www.intechopen.com/source/html/49181/media/image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71500"/>
            <a:ext cx="2438400" cy="106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1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47700"/>
            <a:ext cx="7200900" cy="1485900"/>
          </a:xfrm>
        </p:spPr>
        <p:txBody>
          <a:bodyPr/>
          <a:lstStyle/>
          <a:p>
            <a:r>
              <a:rPr lang="en-US" dirty="0" smtClean="0"/>
              <a:t>Arduino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3810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Handles calculations to convert hand coordinates into servo positions</a:t>
            </a:r>
          </a:p>
          <a:p>
            <a:r>
              <a:rPr lang="en-US" dirty="0" smtClean="0"/>
              <a:t>Two types of calculations: inverse kinematics (IK) and linear regression (y=mx + b)</a:t>
            </a:r>
          </a:p>
          <a:p>
            <a:r>
              <a:rPr lang="en-US" dirty="0" smtClean="0"/>
              <a:t>Three steps to IK calculations:</a:t>
            </a:r>
          </a:p>
          <a:p>
            <a:pPr lvl="1"/>
            <a:r>
              <a:rPr lang="en-US" dirty="0" smtClean="0"/>
              <a:t>Convert Kinect coordinates to robot arm coordinates (linear regression)</a:t>
            </a:r>
          </a:p>
          <a:p>
            <a:pPr lvl="1"/>
            <a:r>
              <a:rPr lang="en-US" dirty="0" smtClean="0"/>
              <a:t>Calculate servo angles from desired robot arm coordinates (IK)</a:t>
            </a:r>
          </a:p>
          <a:p>
            <a:pPr lvl="1"/>
            <a:r>
              <a:rPr lang="en-US" dirty="0" smtClean="0"/>
              <a:t>Calculate servo positions from servo angles (linear regression)</a:t>
            </a:r>
          </a:p>
          <a:p>
            <a:r>
              <a:rPr lang="en-US" dirty="0" smtClean="0"/>
              <a:t>Servo commands sent through </a:t>
            </a:r>
            <a:r>
              <a:rPr lang="en-US" dirty="0" err="1" smtClean="0"/>
              <a:t>Xbee</a:t>
            </a:r>
            <a:r>
              <a:rPr lang="en-US" dirty="0" smtClean="0"/>
              <a:t> modules to SSC-32U using Software Serial</a:t>
            </a:r>
          </a:p>
        </p:txBody>
      </p:sp>
    </p:spTree>
    <p:extLst>
      <p:ext uri="{BB962C8B-B14F-4D97-AF65-F5344CB8AC3E}">
        <p14:creationId xmlns:p14="http://schemas.microsoft.com/office/powerpoint/2010/main" val="9718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Kinematic Calculations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068" y="2590800"/>
            <a:ext cx="7396163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7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188822"/>
              </p:ext>
            </p:extLst>
          </p:nvPr>
        </p:nvGraphicFramePr>
        <p:xfrm>
          <a:off x="1028700" y="2286000"/>
          <a:ext cx="7200900" cy="349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25"/>
                <a:gridCol w="1800225"/>
                <a:gridCol w="1800225"/>
                <a:gridCol w="18002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6V</a:t>
                      </a:r>
                      <a:r>
                        <a:rPr lang="en-US" baseline="0" dirty="0" smtClean="0"/>
                        <a:t> Battery + Charger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$24.00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2.4GHz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Xbee</a:t>
                      </a:r>
                      <a:r>
                        <a:rPr lang="en-US" baseline="0" dirty="0" smtClean="0"/>
                        <a:t> Modules (x2)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$50.00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12V Battery + Charger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$24.00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Xbee</a:t>
                      </a:r>
                      <a:r>
                        <a:rPr lang="en-US" dirty="0" smtClean="0"/>
                        <a:t> Adapter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$10.00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Lynxmotion</a:t>
                      </a:r>
                      <a:r>
                        <a:rPr lang="en-US" dirty="0" smtClean="0"/>
                        <a:t> AL5D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$310.00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Microsoft</a:t>
                      </a:r>
                      <a:r>
                        <a:rPr lang="en-US" baseline="0" dirty="0" smtClean="0"/>
                        <a:t> Kinect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$110.00</a:t>
                      </a:r>
                      <a:r>
                        <a:rPr lang="en-US" baseline="0" dirty="0" smtClean="0"/>
                        <a:t>*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Platform Components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$48.00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Boscam</a:t>
                      </a:r>
                      <a:r>
                        <a:rPr lang="en-US" dirty="0" smtClean="0"/>
                        <a:t> 5.8GHz</a:t>
                      </a:r>
                      <a:r>
                        <a:rPr lang="en-US" baseline="0" dirty="0" smtClean="0"/>
                        <a:t> Transmitter + Camera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$59.99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FeeTech</a:t>
                      </a:r>
                      <a:r>
                        <a:rPr lang="en-US" dirty="0" smtClean="0"/>
                        <a:t> Continuous Rotation Servos (x4)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$47.80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Boscam</a:t>
                      </a:r>
                      <a:r>
                        <a:rPr lang="en-US" dirty="0" smtClean="0"/>
                        <a:t> 5.8GHz Receiver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$17.98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Adafruit</a:t>
                      </a:r>
                      <a:r>
                        <a:rPr lang="en-US" dirty="0" smtClean="0"/>
                        <a:t> Servo Wheels (x4)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$11.80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 to</a:t>
                      </a:r>
                      <a:r>
                        <a:rPr lang="en-US" baseline="0" dirty="0" smtClean="0"/>
                        <a:t> VGA Converter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$18.00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Arduino Uno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$25.00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$647.17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28700" y="5791200"/>
            <a:ext cx="720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* Kinect was already owned by a group member – not included in total price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71313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Picture/video of project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8666" r="14166" b="17413"/>
          <a:stretch/>
        </p:blipFill>
        <p:spPr>
          <a:xfrm>
            <a:off x="1047750" y="2133600"/>
            <a:ext cx="7162800" cy="38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9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https://github.com/StormWulf/Mobile-Motion-Tracking-Robot-Arm</a:t>
            </a:r>
          </a:p>
        </p:txBody>
      </p:sp>
    </p:spTree>
    <p:extLst>
      <p:ext uri="{BB962C8B-B14F-4D97-AF65-F5344CB8AC3E}">
        <p14:creationId xmlns:p14="http://schemas.microsoft.com/office/powerpoint/2010/main" val="3160293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524000"/>
            <a:ext cx="72009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Lynxmotion</a:t>
            </a:r>
            <a:r>
              <a:rPr lang="en-US" dirty="0"/>
              <a:t>. "</a:t>
            </a:r>
            <a:r>
              <a:rPr lang="en-US" dirty="0" err="1"/>
              <a:t>Lynxmotion</a:t>
            </a:r>
            <a:r>
              <a:rPr lang="en-US" dirty="0"/>
              <a:t> - SSC-32U USB Servo Controller." </a:t>
            </a:r>
            <a:r>
              <a:rPr lang="en-US" dirty="0" err="1"/>
              <a:t>Lynxmotion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., </a:t>
            </a:r>
            <a:r>
              <a:rPr lang="en-US" dirty="0" err="1"/>
              <a:t>n.d.</a:t>
            </a:r>
            <a:r>
              <a:rPr lang="en-US" dirty="0"/>
              <a:t> Web. &lt;</a:t>
            </a:r>
            <a:r>
              <a:rPr lang="en-US" u="sng" dirty="0">
                <a:hlinkClick r:id="rId2"/>
              </a:rPr>
              <a:t>http://www.lynxmotion.com/p-1032-ssc-32u-usb-servo-controller.aspx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 smtClean="0"/>
              <a:t>"</a:t>
            </a:r>
            <a:r>
              <a:rPr lang="en-US" dirty="0"/>
              <a:t>METRO Development Boards with ATmega328." </a:t>
            </a:r>
            <a:r>
              <a:rPr lang="en-US" i="1" dirty="0" err="1"/>
              <a:t>Digikey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., </a:t>
            </a:r>
            <a:r>
              <a:rPr lang="en-US" dirty="0" err="1"/>
              <a:t>n.d.</a:t>
            </a:r>
            <a:r>
              <a:rPr lang="en-US" dirty="0"/>
              <a:t> Web. &lt;https://www.digikey.com/en/product-highlight/a/adafruit/metro-development-boards-with-atmega328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 err="1" smtClean="0"/>
              <a:t>MacCormick</a:t>
            </a:r>
            <a:r>
              <a:rPr lang="en-US" dirty="0"/>
              <a:t>, John, Dr. "How Does the Kinect Work?" (</a:t>
            </a:r>
            <a:r>
              <a:rPr lang="en-US" dirty="0" err="1"/>
              <a:t>n.d.</a:t>
            </a:r>
            <a:r>
              <a:rPr lang="en-US" dirty="0"/>
              <a:t>): n. </a:t>
            </a:r>
            <a:r>
              <a:rPr lang="en-US" dirty="0" err="1"/>
              <a:t>pag</a:t>
            </a:r>
            <a:r>
              <a:rPr lang="en-US" dirty="0"/>
              <a:t>. 6 Sept. 2011. Web. &lt;</a:t>
            </a:r>
            <a:r>
              <a:rPr lang="en-US" u="sng" dirty="0">
                <a:hlinkClick r:id="rId3"/>
              </a:rPr>
              <a:t>http://users.dickinson.edu/~jmac/selected-talks/kinect.pdf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 err="1" smtClean="0"/>
              <a:t>Pterneas</a:t>
            </a:r>
            <a:r>
              <a:rPr lang="en-US" dirty="0"/>
              <a:t>, </a:t>
            </a:r>
            <a:r>
              <a:rPr lang="en-US" dirty="0" err="1"/>
              <a:t>Vangos</a:t>
            </a:r>
            <a:r>
              <a:rPr lang="en-US" dirty="0"/>
              <a:t>. "</a:t>
            </a:r>
            <a:r>
              <a:rPr lang="en-US" dirty="0" err="1"/>
              <a:t>Vangos</a:t>
            </a:r>
            <a:r>
              <a:rPr lang="en-US" dirty="0"/>
              <a:t>/</a:t>
            </a:r>
            <a:r>
              <a:rPr lang="en-US" dirty="0" err="1"/>
              <a:t>kinect</a:t>
            </a:r>
            <a:r>
              <a:rPr lang="en-US" dirty="0"/>
              <a:t>-coordinate-mapping." GitHub. </a:t>
            </a:r>
            <a:r>
              <a:rPr lang="en-US" dirty="0" err="1"/>
              <a:t>N.p</a:t>
            </a:r>
            <a:r>
              <a:rPr lang="en-US" dirty="0"/>
              <a:t>., 4 May 2014. Web. &lt;</a:t>
            </a:r>
            <a:r>
              <a:rPr lang="en-US" u="sng" dirty="0">
                <a:hlinkClick r:id="rId4"/>
              </a:rPr>
              <a:t>https://github.com/Vangos/kinect-coordinate-mapping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 smtClean="0"/>
              <a:t>Smith</a:t>
            </a:r>
            <a:r>
              <a:rPr lang="en-US" dirty="0"/>
              <a:t>, Tammy R. "Kinect for Windows Programming Guide." Microsoft Developer Network. Microsoft, 15 Jan. 2015. Web. &lt;https://msdn.microsoft.com/en-us/library/hh855348.aspx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 err="1" smtClean="0"/>
              <a:t>Velvárt</a:t>
            </a:r>
            <a:r>
              <a:rPr lang="en-US" dirty="0"/>
              <a:t>, </a:t>
            </a:r>
            <a:r>
              <a:rPr lang="en-US" dirty="0" err="1"/>
              <a:t>András</a:t>
            </a:r>
            <a:r>
              <a:rPr lang="en-US" dirty="0"/>
              <a:t>. "Kinect Interactions With(out) WPF – Part III: Demystifying the Interaction Stream." </a:t>
            </a:r>
            <a:r>
              <a:rPr lang="en-US" dirty="0" err="1"/>
              <a:t>Dotneteers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., 3 May 2013. Web. &lt;</a:t>
            </a:r>
            <a:r>
              <a:rPr lang="en-US" u="sng" dirty="0">
                <a:hlinkClick r:id="rId5"/>
              </a:rPr>
              <a:t>http://dotneteers.net/blogs/vbandi/archive/2013/05/03/kinect-interactions-with-wpf-part-iii-demystifying-the-interaction-stream.aspx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 err="1" smtClean="0"/>
              <a:t>Keesling</a:t>
            </a:r>
            <a:r>
              <a:rPr lang="en-US" dirty="0"/>
              <a:t>, Mike. "</a:t>
            </a:r>
            <a:r>
              <a:rPr lang="en-US" dirty="0" err="1"/>
              <a:t>Lynxmotion</a:t>
            </a:r>
            <a:r>
              <a:rPr lang="en-US" dirty="0"/>
              <a:t> Arms and Inverse Kinematics." </a:t>
            </a:r>
            <a:r>
              <a:rPr lang="en-US" dirty="0" err="1"/>
              <a:t>Lynxmotion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., </a:t>
            </a:r>
            <a:r>
              <a:rPr lang="en-US" dirty="0" err="1"/>
              <a:t>n.d.</a:t>
            </a:r>
            <a:r>
              <a:rPr lang="en-US" dirty="0"/>
              <a:t> Web. &lt;http://www.lynxmotion.com/images/html/proj057.htm&gt;.  </a:t>
            </a:r>
          </a:p>
          <a:p>
            <a:r>
              <a:rPr lang="en-US" dirty="0" err="1" smtClean="0"/>
              <a:t>Micromega</a:t>
            </a:r>
            <a:r>
              <a:rPr lang="en-US" dirty="0" smtClean="0"/>
              <a:t> </a:t>
            </a:r>
            <a:r>
              <a:rPr lang="en-US" dirty="0"/>
              <a:t>Corporation. "Application Note 44: Controlling a Lynx6 Robotic Arm." </a:t>
            </a:r>
            <a:r>
              <a:rPr lang="en-US" dirty="0" smtClean="0"/>
              <a:t>(</a:t>
            </a:r>
            <a:r>
              <a:rPr lang="en-US" dirty="0" err="1" smtClean="0"/>
              <a:t>n.d</a:t>
            </a:r>
            <a:r>
              <a:rPr lang="en-US" dirty="0" err="1"/>
              <a:t>.</a:t>
            </a:r>
            <a:r>
              <a:rPr lang="en-US" dirty="0"/>
              <a:t>): n. </a:t>
            </a:r>
            <a:r>
              <a:rPr lang="en-US" dirty="0" err="1"/>
              <a:t>pag</a:t>
            </a:r>
            <a:r>
              <a:rPr lang="en-US" dirty="0"/>
              <a:t>. 9 Feb. 2009. Web. &lt;http://www.micromegacorp.com/downloads/documentation/AN044-Robotic%20Arm.pdf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 err="1" smtClean="0"/>
              <a:t>Kawal</a:t>
            </a:r>
            <a:r>
              <a:rPr lang="en-US" dirty="0"/>
              <a:t>. "How to Use </a:t>
            </a:r>
            <a:r>
              <a:rPr lang="en-US" dirty="0" err="1"/>
              <a:t>Xbees</a:t>
            </a:r>
            <a:r>
              <a:rPr lang="en-US" dirty="0"/>
              <a:t> with Arduino." Community of Robots. </a:t>
            </a:r>
            <a:r>
              <a:rPr lang="en-US" dirty="0" err="1"/>
              <a:t>N.p</a:t>
            </a:r>
            <a:r>
              <a:rPr lang="en-US" dirty="0"/>
              <a:t>., 4 Dec. 2011. Web. &lt;http://communityofrobots.com/tutorial/kawal/xbee-and-arduino</a:t>
            </a:r>
            <a:r>
              <a:rPr lang="en-US" dirty="0" smtClean="0"/>
              <a:t>&gt;.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0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a robot arm that is controlled by motion tracking</a:t>
            </a:r>
          </a:p>
          <a:p>
            <a:r>
              <a:rPr lang="en-US" sz="2800" dirty="0" smtClean="0"/>
              <a:t>Arm and platform can be controlled from a distance</a:t>
            </a:r>
          </a:p>
          <a:p>
            <a:r>
              <a:rPr lang="en-US" sz="2800" dirty="0" smtClean="0"/>
              <a:t>Prototype for possible use in situations unsafe for humans</a:t>
            </a:r>
          </a:p>
        </p:txBody>
      </p:sp>
    </p:spTree>
    <p:extLst>
      <p:ext uri="{BB962C8B-B14F-4D97-AF65-F5344CB8AC3E}">
        <p14:creationId xmlns:p14="http://schemas.microsoft.com/office/powerpoint/2010/main" val="31559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Hierarchy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3" y="2590800"/>
            <a:ext cx="8534400" cy="305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4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Kinect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Sensors: IR Emitter, IR Depth Sensor, RGB Camera</a:t>
            </a:r>
          </a:p>
          <a:p>
            <a:r>
              <a:rPr lang="en-US" dirty="0" smtClean="0"/>
              <a:t>Kinect uses a technique known as </a:t>
            </a:r>
            <a:r>
              <a:rPr lang="en-US" i="1" dirty="0" smtClean="0"/>
              <a:t>structured light</a:t>
            </a:r>
            <a:r>
              <a:rPr lang="en-US" dirty="0" smtClean="0"/>
              <a:t> to create a depth map</a:t>
            </a:r>
          </a:p>
          <a:p>
            <a:r>
              <a:rPr lang="en-US" dirty="0" smtClean="0"/>
              <a:t>Body position is inferred using machine learning</a:t>
            </a:r>
          </a:p>
          <a:p>
            <a:r>
              <a:rPr lang="en-US" dirty="0" smtClean="0"/>
              <a:t>Kinect for Windows SDK v1.8</a:t>
            </a:r>
          </a:p>
        </p:txBody>
      </p:sp>
      <p:pic>
        <p:nvPicPr>
          <p:cNvPr id="6" name="Picture 2" descr="https://i-msdn.sec.s-msft.com/dynimg/IC58439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495800"/>
            <a:ext cx="4067175" cy="208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69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Lynxmotion</a:t>
            </a:r>
            <a:r>
              <a:rPr lang="en-US" dirty="0" smtClean="0"/>
              <a:t> AL5D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Five servos: base, shoulder, elbow, wrist, gripper</a:t>
            </a:r>
          </a:p>
          <a:p>
            <a:r>
              <a:rPr lang="en-US" dirty="0" smtClean="0"/>
              <a:t>Maximum reach of 16.5 inches</a:t>
            </a:r>
          </a:p>
          <a:p>
            <a:r>
              <a:rPr lang="en-US" dirty="0" smtClean="0"/>
              <a:t>Can lift up to 10oz at full reach</a:t>
            </a:r>
          </a:p>
        </p:txBody>
      </p:sp>
      <p:pic>
        <p:nvPicPr>
          <p:cNvPr id="2050" name="Picture 2" descr="http://www.robotshop.com/blog/en/files/lynxmotion-al5d-ar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4076700"/>
            <a:ext cx="3124200" cy="20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8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SSC-32U Servo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3-pin servo connector</a:t>
            </a:r>
          </a:p>
          <a:p>
            <a:r>
              <a:rPr lang="en-US" dirty="0" smtClean="0"/>
              <a:t>Requires 6Vdc</a:t>
            </a:r>
          </a:p>
          <a:p>
            <a:r>
              <a:rPr lang="en-US" dirty="0" smtClean="0"/>
              <a:t>We use 9600 Baud rate</a:t>
            </a:r>
          </a:p>
          <a:p>
            <a:r>
              <a:rPr lang="en-US" dirty="0" smtClean="0"/>
              <a:t>Connector for </a:t>
            </a:r>
            <a:r>
              <a:rPr lang="en-US" dirty="0" err="1" smtClean="0"/>
              <a:t>Xbee</a:t>
            </a:r>
            <a:r>
              <a:rPr lang="en-US" dirty="0" smtClean="0"/>
              <a:t> modules</a:t>
            </a:r>
          </a:p>
          <a:p>
            <a:r>
              <a:rPr lang="en-US" dirty="0"/>
              <a:t>Accepts string commands</a:t>
            </a:r>
          </a:p>
          <a:p>
            <a:pPr lvl="1"/>
            <a:r>
              <a:rPr lang="en-US" dirty="0"/>
              <a:t>#0 P1500 S500 </a:t>
            </a:r>
            <a:r>
              <a:rPr lang="en-US" dirty="0" smtClean="0"/>
              <a:t>T1000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438400"/>
            <a:ext cx="3111183" cy="212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aluminum panel and two aluminum channels make up the frame</a:t>
            </a:r>
          </a:p>
          <a:p>
            <a:r>
              <a:rPr lang="en-US" dirty="0" smtClean="0"/>
              <a:t>Four </a:t>
            </a:r>
            <a:r>
              <a:rPr lang="en-US" dirty="0" err="1" smtClean="0"/>
              <a:t>FeeTech</a:t>
            </a:r>
            <a:r>
              <a:rPr lang="en-US" dirty="0" smtClean="0"/>
              <a:t> continuous servos, one for each wheel (4WD)</a:t>
            </a:r>
          </a:p>
          <a:p>
            <a:r>
              <a:rPr lang="en-US" dirty="0" smtClean="0"/>
              <a:t>Controlled by SSC-32U</a:t>
            </a:r>
          </a:p>
          <a:p>
            <a:r>
              <a:rPr lang="en-US" dirty="0" err="1" smtClean="0"/>
              <a:t>Boscam</a:t>
            </a:r>
            <a:r>
              <a:rPr lang="en-US" dirty="0" smtClean="0"/>
              <a:t> 5.8 GHz transmitter and receiver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0" t="24064" r="26667" b="23797"/>
          <a:stretch/>
        </p:blipFill>
        <p:spPr>
          <a:xfrm>
            <a:off x="3352800" y="4419600"/>
            <a:ext cx="2990850" cy="22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Uno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an ATmega328 processor</a:t>
            </a:r>
          </a:p>
          <a:p>
            <a:r>
              <a:rPr lang="en-US" dirty="0" smtClean="0"/>
              <a:t>Pins 0 and 1 used as Rx and </a:t>
            </a:r>
            <a:r>
              <a:rPr lang="en-US" dirty="0" err="1" smtClean="0"/>
              <a:t>Tx</a:t>
            </a:r>
            <a:r>
              <a:rPr lang="en-US" dirty="0" smtClean="0"/>
              <a:t> for serial communication with PC</a:t>
            </a:r>
          </a:p>
          <a:p>
            <a:r>
              <a:rPr lang="en-US" dirty="0" smtClean="0"/>
              <a:t>Pins 2 and 3 used as Rx and </a:t>
            </a:r>
            <a:r>
              <a:rPr lang="en-US" dirty="0" err="1" smtClean="0"/>
              <a:t>Tx</a:t>
            </a:r>
            <a:r>
              <a:rPr lang="en-US" dirty="0" smtClean="0"/>
              <a:t> for serial communication with </a:t>
            </a:r>
            <a:r>
              <a:rPr lang="en-US" dirty="0" err="1" smtClean="0"/>
              <a:t>Xbee</a:t>
            </a:r>
            <a:r>
              <a:rPr lang="en-US" dirty="0" smtClean="0"/>
              <a:t> (</a:t>
            </a:r>
            <a:r>
              <a:rPr lang="en-US" dirty="0" err="1" smtClean="0"/>
              <a:t>SoftwareSerial</a:t>
            </a:r>
            <a:r>
              <a:rPr lang="en-US" dirty="0" smtClean="0"/>
              <a:t>)</a:t>
            </a:r>
          </a:p>
        </p:txBody>
      </p:sp>
      <p:pic>
        <p:nvPicPr>
          <p:cNvPr id="1026" name="Picture 2" descr="https://cdn-shop.adafruit.com/1200x900/2466-0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4" t="10929" r="13114" b="14754"/>
          <a:stretch/>
        </p:blipFill>
        <p:spPr bwMode="auto">
          <a:xfrm>
            <a:off x="3028950" y="4191000"/>
            <a:ext cx="3200400" cy="241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42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802.14.5 2.4GHz </a:t>
            </a:r>
            <a:r>
              <a:rPr lang="en-US" dirty="0" err="1" smtClean="0"/>
              <a:t>Xbee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Operates on 2.4GHz</a:t>
            </a:r>
          </a:p>
          <a:p>
            <a:r>
              <a:rPr lang="en-US" dirty="0" smtClean="0"/>
              <a:t>Range from 40 to 100 meters</a:t>
            </a:r>
          </a:p>
          <a:p>
            <a:r>
              <a:rPr lang="en-US" dirty="0" smtClean="0"/>
              <a:t>Created custom Arduino shield for </a:t>
            </a:r>
            <a:r>
              <a:rPr lang="en-US" dirty="0" err="1" smtClean="0"/>
              <a:t>Xbee</a:t>
            </a:r>
            <a:endParaRPr lang="en-US" dirty="0" smtClean="0"/>
          </a:p>
          <a:p>
            <a:r>
              <a:rPr lang="en-US" dirty="0" smtClean="0"/>
              <a:t>Used X-CTU to configure transmitter and receiver</a:t>
            </a:r>
          </a:p>
        </p:txBody>
      </p:sp>
      <p:pic>
        <p:nvPicPr>
          <p:cNvPr id="4" name="Picture 3" descr="http://attie.co.uk/libxbee/getting_started/modules/xbee1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4419600"/>
            <a:ext cx="1828800" cy="175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184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553</TotalTime>
  <Words>1067</Words>
  <Application>Microsoft Office PowerPoint</Application>
  <PresentationFormat>On-screen Show (4:3)</PresentationFormat>
  <Paragraphs>142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Franklin Gothic Book</vt:lpstr>
      <vt:lpstr>Crop</vt:lpstr>
      <vt:lpstr>Mobile Motion Tracking Robot Arm</vt:lpstr>
      <vt:lpstr>Goals</vt:lpstr>
      <vt:lpstr>System Hierarchy</vt:lpstr>
      <vt:lpstr>Microsoft Kinect</vt:lpstr>
      <vt:lpstr>Lynxmotion AL5D</vt:lpstr>
      <vt:lpstr>SSC-32U Servo Controller</vt:lpstr>
      <vt:lpstr>Mobile Platform</vt:lpstr>
      <vt:lpstr>Arduino Uno</vt:lpstr>
      <vt:lpstr>802.14.5 2.4GHz Xbee Module</vt:lpstr>
      <vt:lpstr>Boscam 5.8GHz Transmitter and Camera</vt:lpstr>
      <vt:lpstr>Motion Tracking</vt:lpstr>
      <vt:lpstr>Arduino Programming</vt:lpstr>
      <vt:lpstr>Inverse Kinematic Calculations</vt:lpstr>
      <vt:lpstr>Cost</vt:lpstr>
      <vt:lpstr>Results</vt:lpstr>
      <vt:lpstr>GitHub</vt:lpstr>
      <vt:lpstr>References</vt:lpstr>
      <vt:lpstr>Questions?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Motion Tracking Robot Arm</dc:title>
  <dc:creator>Jeff</dc:creator>
  <cp:lastModifiedBy>Jeff Ruocco</cp:lastModifiedBy>
  <cp:revision>128</cp:revision>
  <dcterms:created xsi:type="dcterms:W3CDTF">2016-04-05T19:40:29Z</dcterms:created>
  <dcterms:modified xsi:type="dcterms:W3CDTF">2016-05-02T19:10:46Z</dcterms:modified>
</cp:coreProperties>
</file>