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4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0C1BE64-D22E-3D4D-AFF3-91C786E249F3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50C434-71EB-944A-8B91-A609AFD84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BE64-D22E-3D4D-AFF3-91C786E249F3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434-71EB-944A-8B91-A609AFD84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0C1BE64-D22E-3D4D-AFF3-91C786E249F3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A50C434-71EB-944A-8B91-A609AFD84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BE64-D22E-3D4D-AFF3-91C786E249F3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50C434-71EB-944A-8B91-A609AFD84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BE64-D22E-3D4D-AFF3-91C786E249F3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A50C434-71EB-944A-8B91-A609AFD84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0C1BE64-D22E-3D4D-AFF3-91C786E249F3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A50C434-71EB-944A-8B91-A609AFD84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0C1BE64-D22E-3D4D-AFF3-91C786E249F3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A50C434-71EB-944A-8B91-A609AFD84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BE64-D22E-3D4D-AFF3-91C786E249F3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50C434-71EB-944A-8B91-A609AFD84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BE64-D22E-3D4D-AFF3-91C786E249F3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50C434-71EB-944A-8B91-A609AFD84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BE64-D22E-3D4D-AFF3-91C786E249F3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50C434-71EB-944A-8B91-A609AFD84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0C1BE64-D22E-3D4D-AFF3-91C786E249F3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A50C434-71EB-944A-8B91-A609AFD84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C1BE64-D22E-3D4D-AFF3-91C786E249F3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50C434-71EB-944A-8B91-A609AFD84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2: Graphics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089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are going to use the VGA standard for our </a:t>
            </a:r>
            <a:r>
              <a:rPr lang="en-US" dirty="0" err="1" smtClean="0"/>
              <a:t>SoC</a:t>
            </a:r>
            <a:endParaRPr lang="en-US" dirty="0" smtClean="0"/>
          </a:p>
          <a:p>
            <a:r>
              <a:rPr lang="en-US" dirty="0" smtClean="0"/>
              <a:t>Use the resolution of 640x480</a:t>
            </a:r>
          </a:p>
          <a:p>
            <a:r>
              <a:rPr lang="en-US" dirty="0" smtClean="0"/>
              <a:t>Use same timing information</a:t>
            </a:r>
          </a:p>
          <a:p>
            <a:r>
              <a:rPr lang="en-US" dirty="0" smtClean="0"/>
              <a:t>But use only 8 colors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962400"/>
            <a:ext cx="5207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43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83" y="1498600"/>
            <a:ext cx="5588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61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will have all the items done in pixel time</a:t>
            </a:r>
          </a:p>
          <a:p>
            <a:r>
              <a:rPr lang="en-US" dirty="0" smtClean="0"/>
              <a:t>The pixel clock is the time to generate 1-pixel on the screen 25MHz</a:t>
            </a:r>
          </a:p>
          <a:p>
            <a:r>
              <a:rPr lang="en-US" dirty="0" smtClean="0"/>
              <a:t>So for a horizontal row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" y="4800600"/>
            <a:ext cx="68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4800600"/>
            <a:ext cx="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5638800"/>
            <a:ext cx="68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447800" y="4800600"/>
            <a:ext cx="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47800" y="4800600"/>
            <a:ext cx="5486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34200" y="4800600"/>
            <a:ext cx="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34200" y="5638800"/>
            <a:ext cx="68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620000" y="4800600"/>
            <a:ext cx="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20000" y="4800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38400" y="4191000"/>
            <a:ext cx="38100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44073" y="3589383"/>
            <a:ext cx="3049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Tdisp</a:t>
            </a:r>
            <a:r>
              <a:rPr lang="en-US" dirty="0" smtClean="0">
                <a:solidFill>
                  <a:srgbClr val="FF0000"/>
                </a:solidFill>
              </a:rPr>
              <a:t> = time to display the row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640 pixel clocks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0" y="6019800"/>
            <a:ext cx="685800" cy="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8600" y="6211669"/>
            <a:ext cx="163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</a:rPr>
              <a:t>Tpw</a:t>
            </a:r>
            <a:r>
              <a:rPr lang="en-US" dirty="0" smtClean="0">
                <a:solidFill>
                  <a:srgbClr val="008000"/>
                </a:solidFill>
              </a:rPr>
              <a:t>=pulse time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96 pixels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47800" y="4800600"/>
            <a:ext cx="990600" cy="838200"/>
          </a:xfrm>
          <a:prstGeom prst="rect">
            <a:avLst/>
          </a:prstGeom>
          <a:solidFill>
            <a:srgbClr val="FF6600">
              <a:alpha val="32000"/>
            </a:srgbClr>
          </a:solidFill>
          <a:ln>
            <a:solidFill>
              <a:srgbClr val="000090">
                <a:alpha val="46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447800" y="5791200"/>
            <a:ext cx="990600" cy="0"/>
          </a:xfrm>
          <a:prstGeom prst="straightConnector1">
            <a:avLst/>
          </a:prstGeom>
          <a:ln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35150" y="58885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Tbp</a:t>
            </a:r>
            <a:r>
              <a:rPr lang="en-US" dirty="0" smtClean="0">
                <a:solidFill>
                  <a:srgbClr val="FF6600"/>
                </a:solidFill>
              </a:rPr>
              <a:t>=back porch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48 pixels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48400" y="4800600"/>
            <a:ext cx="685800" cy="838200"/>
          </a:xfrm>
          <a:prstGeom prst="rect">
            <a:avLst/>
          </a:prstGeom>
          <a:solidFill>
            <a:srgbClr val="660066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248400" y="5791200"/>
            <a:ext cx="685800" cy="0"/>
          </a:xfrm>
          <a:prstGeom prst="straightConnector1">
            <a:avLst/>
          </a:prstGeom>
          <a:ln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48400" y="60014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660066"/>
                </a:solidFill>
              </a:rPr>
              <a:t>Tfp</a:t>
            </a:r>
            <a:r>
              <a:rPr lang="en-US" dirty="0" smtClean="0">
                <a:solidFill>
                  <a:srgbClr val="660066"/>
                </a:solidFill>
              </a:rPr>
              <a:t>=front porch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16 pixels</a:t>
            </a:r>
            <a:endParaRPr lang="en-US" dirty="0">
              <a:solidFill>
                <a:srgbClr val="660066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62000" y="4572000"/>
            <a:ext cx="6172200" cy="0"/>
          </a:xfrm>
          <a:prstGeom prst="straightConnector1">
            <a:avLst/>
          </a:prstGeom>
          <a:ln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8600" y="3810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90"/>
                </a:solidFill>
              </a:rPr>
              <a:t>Ts</a:t>
            </a:r>
            <a:r>
              <a:rPr lang="en-US" dirty="0" smtClean="0">
                <a:solidFill>
                  <a:srgbClr val="000090"/>
                </a:solidFill>
              </a:rPr>
              <a:t> = sync time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800 pixels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31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vertical refresh requires that all the rows are display</a:t>
            </a:r>
          </a:p>
          <a:p>
            <a:r>
              <a:rPr lang="en-US" dirty="0" smtClean="0"/>
              <a:t>We can use the horizontal sync to count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" y="4800600"/>
            <a:ext cx="68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4800600"/>
            <a:ext cx="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5638800"/>
            <a:ext cx="68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447800" y="4800600"/>
            <a:ext cx="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47800" y="4800600"/>
            <a:ext cx="5486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34200" y="4800600"/>
            <a:ext cx="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34200" y="5638800"/>
            <a:ext cx="68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620000" y="4800600"/>
            <a:ext cx="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20000" y="4800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38400" y="4191000"/>
            <a:ext cx="38100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44073" y="3589383"/>
            <a:ext cx="3289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Tdisp</a:t>
            </a:r>
            <a:r>
              <a:rPr lang="en-US" dirty="0" smtClean="0">
                <a:solidFill>
                  <a:srgbClr val="FF0000"/>
                </a:solidFill>
              </a:rPr>
              <a:t> = time to display the screen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480 horizontal syncs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0" y="6019800"/>
            <a:ext cx="685800" cy="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8600" y="6211669"/>
            <a:ext cx="163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</a:rPr>
              <a:t>Tpw</a:t>
            </a:r>
            <a:r>
              <a:rPr lang="en-US" dirty="0" smtClean="0">
                <a:solidFill>
                  <a:srgbClr val="008000"/>
                </a:solidFill>
              </a:rPr>
              <a:t>=pulse time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2 </a:t>
            </a:r>
            <a:r>
              <a:rPr lang="en-US" dirty="0" err="1" smtClean="0">
                <a:solidFill>
                  <a:srgbClr val="008000"/>
                </a:solidFill>
              </a:rPr>
              <a:t>horiz</a:t>
            </a:r>
            <a:r>
              <a:rPr lang="en-US" dirty="0" smtClean="0">
                <a:solidFill>
                  <a:srgbClr val="008000"/>
                </a:solidFill>
              </a:rPr>
              <a:t> syncs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47800" y="4800600"/>
            <a:ext cx="990600" cy="838200"/>
          </a:xfrm>
          <a:prstGeom prst="rect">
            <a:avLst/>
          </a:prstGeom>
          <a:solidFill>
            <a:srgbClr val="FF6600">
              <a:alpha val="32000"/>
            </a:srgbClr>
          </a:solidFill>
          <a:ln>
            <a:solidFill>
              <a:srgbClr val="000090">
                <a:alpha val="46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447800" y="5791200"/>
            <a:ext cx="990600" cy="0"/>
          </a:xfrm>
          <a:prstGeom prst="straightConnector1">
            <a:avLst/>
          </a:prstGeom>
          <a:ln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35150" y="58885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Tbp</a:t>
            </a:r>
            <a:r>
              <a:rPr lang="en-US" dirty="0" smtClean="0">
                <a:solidFill>
                  <a:srgbClr val="FF6600"/>
                </a:solidFill>
              </a:rPr>
              <a:t>=back porch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29 </a:t>
            </a:r>
            <a:r>
              <a:rPr lang="en-US" dirty="0" err="1" smtClean="0">
                <a:solidFill>
                  <a:srgbClr val="FF6600"/>
                </a:solidFill>
              </a:rPr>
              <a:t>horiz</a:t>
            </a:r>
            <a:r>
              <a:rPr lang="en-US" dirty="0" smtClean="0">
                <a:solidFill>
                  <a:srgbClr val="FF6600"/>
                </a:solidFill>
              </a:rPr>
              <a:t> syncs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48400" y="4800600"/>
            <a:ext cx="685800" cy="838200"/>
          </a:xfrm>
          <a:prstGeom prst="rect">
            <a:avLst/>
          </a:prstGeom>
          <a:solidFill>
            <a:srgbClr val="660066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248400" y="5791200"/>
            <a:ext cx="685800" cy="0"/>
          </a:xfrm>
          <a:prstGeom prst="straightConnector1">
            <a:avLst/>
          </a:prstGeom>
          <a:ln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48400" y="60014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660066"/>
                </a:solidFill>
              </a:rPr>
              <a:t>Tfp</a:t>
            </a:r>
            <a:r>
              <a:rPr lang="en-US" dirty="0" smtClean="0">
                <a:solidFill>
                  <a:srgbClr val="660066"/>
                </a:solidFill>
              </a:rPr>
              <a:t>=front porch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10 </a:t>
            </a:r>
            <a:r>
              <a:rPr lang="en-US" dirty="0" err="1" smtClean="0">
                <a:solidFill>
                  <a:srgbClr val="660066"/>
                </a:solidFill>
              </a:rPr>
              <a:t>horiz</a:t>
            </a:r>
            <a:r>
              <a:rPr lang="en-US" dirty="0" smtClean="0">
                <a:solidFill>
                  <a:srgbClr val="660066"/>
                </a:solidFill>
              </a:rPr>
              <a:t> syncs</a:t>
            </a:r>
            <a:endParaRPr lang="en-US" dirty="0">
              <a:solidFill>
                <a:srgbClr val="660066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62000" y="4572000"/>
            <a:ext cx="6172200" cy="0"/>
          </a:xfrm>
          <a:prstGeom prst="straightConnector1">
            <a:avLst/>
          </a:prstGeom>
          <a:ln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8600" y="3810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90"/>
                </a:solidFill>
              </a:rPr>
              <a:t>Ts</a:t>
            </a:r>
            <a:r>
              <a:rPr lang="en-US" dirty="0" smtClean="0">
                <a:solidFill>
                  <a:srgbClr val="000090"/>
                </a:solidFill>
              </a:rPr>
              <a:t> = sync time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521horiz syncs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82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UCF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9" y="1981200"/>
            <a:ext cx="894296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84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need to create a VHDL file that does all the timing to display the screen</a:t>
            </a:r>
          </a:p>
          <a:p>
            <a:r>
              <a:rPr lang="en-US" dirty="0" smtClean="0"/>
              <a:t>This will be its own file do not mix it with the second part</a:t>
            </a:r>
          </a:p>
          <a:p>
            <a:r>
              <a:rPr lang="en-US" dirty="0" smtClean="0"/>
              <a:t>It must output the x and y pixel coordinates, </a:t>
            </a:r>
            <a:r>
              <a:rPr lang="en-US" dirty="0" err="1" smtClean="0"/>
              <a:t>hsync</a:t>
            </a:r>
            <a:r>
              <a:rPr lang="en-US" dirty="0" smtClean="0"/>
              <a:t>, </a:t>
            </a:r>
            <a:r>
              <a:rPr lang="en-US" dirty="0" err="1" smtClean="0"/>
              <a:t>vsync</a:t>
            </a:r>
            <a:r>
              <a:rPr lang="en-US" dirty="0" smtClean="0"/>
              <a:t>, </a:t>
            </a:r>
            <a:r>
              <a:rPr lang="en-US" dirty="0" err="1" smtClean="0"/>
              <a:t>rgb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26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Test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the display file you need to create a test file</a:t>
            </a:r>
          </a:p>
          <a:p>
            <a:r>
              <a:rPr lang="en-US" dirty="0" smtClean="0"/>
              <a:t>Use the switches to determine a color to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43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in the video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Screen resolution is 640x480</a:t>
            </a:r>
          </a:p>
          <a:p>
            <a:r>
              <a:rPr lang="en-US" dirty="0" smtClean="0"/>
              <a:t>This gives us a total of 307,200</a:t>
            </a:r>
          </a:p>
          <a:p>
            <a:r>
              <a:rPr lang="en-US" dirty="0" smtClean="0"/>
              <a:t>Each pixel will need 4-bits (R, G, B, transparent bit)</a:t>
            </a:r>
          </a:p>
          <a:p>
            <a:r>
              <a:rPr lang="en-US" dirty="0" smtClean="0"/>
              <a:t>We add transparent bit because we will have a foreground and background</a:t>
            </a:r>
          </a:p>
          <a:p>
            <a:r>
              <a:rPr lang="en-US" dirty="0" smtClean="0"/>
              <a:t>This will mean that we need to set aside video memory of 1,228,800 = 1.2Mbit [307,200bits for 320x240]</a:t>
            </a:r>
          </a:p>
          <a:p>
            <a:r>
              <a:rPr lang="en-US" dirty="0" smtClean="0"/>
              <a:t>So to have a foreground and background we would need 2*1,228,800bits = 2,457,600bits</a:t>
            </a:r>
          </a:p>
          <a:p>
            <a:r>
              <a:rPr lang="en-US" dirty="0" smtClean="0"/>
              <a:t>All the memory has to fit on our FPGA chip</a:t>
            </a:r>
          </a:p>
          <a:p>
            <a:r>
              <a:rPr lang="en-US" dirty="0" smtClean="0"/>
              <a:t>The FPGA has 648Kbits of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66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on FPGA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cannot store the complete video frame on our board</a:t>
            </a:r>
          </a:p>
          <a:p>
            <a:r>
              <a:rPr lang="en-US" dirty="0" smtClean="0"/>
              <a:t>This is going to require that we rethink how to manage the graphics in our chips</a:t>
            </a:r>
          </a:p>
          <a:p>
            <a:r>
              <a:rPr lang="en-US" dirty="0" smtClean="0"/>
              <a:t>We can reduce the resolution</a:t>
            </a:r>
          </a:p>
          <a:p>
            <a:r>
              <a:rPr lang="en-US" dirty="0" smtClean="0"/>
              <a:t>To keep same screen ratio</a:t>
            </a:r>
          </a:p>
          <a:p>
            <a:pPr lvl="1"/>
            <a:r>
              <a:rPr lang="en-US" dirty="0" smtClean="0"/>
              <a:t>640x480</a:t>
            </a:r>
          </a:p>
          <a:p>
            <a:pPr lvl="1"/>
            <a:r>
              <a:rPr lang="en-US" dirty="0" smtClean="0"/>
              <a:t>320x240</a:t>
            </a:r>
          </a:p>
          <a:p>
            <a:pPr lvl="1"/>
            <a:r>
              <a:rPr lang="en-US" dirty="0" smtClean="0"/>
              <a:t>160x120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92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438400"/>
            <a:ext cx="4035552" cy="297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</a:t>
            </a:r>
          </a:p>
          <a:p>
            <a:pPr algn="ctr"/>
            <a:r>
              <a:rPr lang="en-US" dirty="0" smtClean="0"/>
              <a:t>640x480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3200" y="3124200"/>
            <a:ext cx="25146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 memory</a:t>
            </a:r>
          </a:p>
          <a:p>
            <a:pPr algn="ctr"/>
            <a:r>
              <a:rPr lang="en-US" dirty="0" smtClean="0"/>
              <a:t>160x120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343400" y="4000500"/>
            <a:ext cx="22098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3352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Upconvert</a:t>
            </a:r>
            <a:r>
              <a:rPr lang="en-US" dirty="0" smtClean="0"/>
              <a:t> on FPGA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78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on VGA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the 1980s display standards started to be developed</a:t>
            </a:r>
          </a:p>
          <a:p>
            <a:r>
              <a:rPr lang="en-US" dirty="0" smtClean="0"/>
              <a:t>CGA (Color Graphics Adapter) was created in 1981</a:t>
            </a:r>
          </a:p>
          <a:p>
            <a:pPr lvl="1"/>
            <a:r>
              <a:rPr lang="en-US" dirty="0" smtClean="0"/>
              <a:t>320x200 pixel mode</a:t>
            </a:r>
          </a:p>
          <a:p>
            <a:pPr lvl="1"/>
            <a:r>
              <a:rPr lang="en-US" dirty="0" smtClean="0"/>
              <a:t>640x200 pixel mode</a:t>
            </a:r>
          </a:p>
          <a:p>
            <a:pPr lvl="1"/>
            <a:r>
              <a:rPr lang="en-US" dirty="0" smtClean="0"/>
              <a:t>Each pixel is addressed able but only 4 colors available</a:t>
            </a:r>
          </a:p>
          <a:p>
            <a:pPr lvl="1"/>
            <a:r>
              <a:rPr lang="en-US" dirty="0" smtClean="0"/>
              <a:t>To have different sets of colors there were two palette modes (black, cyan, magenta, white) and (black, green, red, brown)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75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convert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905000"/>
            <a:ext cx="5334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2704" y="1905000"/>
            <a:ext cx="5334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2438400"/>
            <a:ext cx="5334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2438400"/>
            <a:ext cx="5334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1923730"/>
            <a:ext cx="5334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4315" y="2457130"/>
            <a:ext cx="5334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66798" y="1923730"/>
            <a:ext cx="5334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61607" y="2466165"/>
            <a:ext cx="5334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3018295"/>
            <a:ext cx="5334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800" y="3018295"/>
            <a:ext cx="5334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04315" y="3018295"/>
            <a:ext cx="5334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2600" y="3018295"/>
            <a:ext cx="5334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400" y="3560730"/>
            <a:ext cx="5334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7514" y="3560730"/>
            <a:ext cx="5334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0" y="3560730"/>
            <a:ext cx="5334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52600" y="3551695"/>
            <a:ext cx="5334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43600" y="3124200"/>
            <a:ext cx="5334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10200" y="4343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Smaller screen resolution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" y="4648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Larger screen resolution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95600" y="245713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pixel is not a block of pixels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362200" y="3200400"/>
            <a:ext cx="3581400" cy="360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882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convert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still use a lower screen resolution we still have a memory problem</a:t>
            </a:r>
          </a:p>
          <a:p>
            <a:r>
              <a:rPr lang="en-US" dirty="0" smtClean="0"/>
              <a:t>It cost to much memory to store each pixel</a:t>
            </a:r>
          </a:p>
          <a:p>
            <a:r>
              <a:rPr lang="en-US" dirty="0" smtClean="0"/>
              <a:t>We need a different way to store the screen to generate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74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Sprites and 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we can do is on the graphic card store sprites</a:t>
            </a:r>
          </a:p>
          <a:p>
            <a:r>
              <a:rPr lang="en-US" dirty="0" smtClean="0"/>
              <a:t>A sprite is a pre-created image we want to display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895465"/>
            <a:ext cx="49784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memory we store the sprites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80" y="3603090"/>
            <a:ext cx="444500" cy="29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80" y="4114800"/>
            <a:ext cx="546100" cy="39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627" y="4800600"/>
            <a:ext cx="368300" cy="19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174" y="5181600"/>
            <a:ext cx="406400" cy="317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" y="5657671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animation we have multiple sprites.</a:t>
            </a:r>
          </a:p>
          <a:p>
            <a:r>
              <a:rPr lang="en-US" dirty="0" err="1" smtClean="0"/>
              <a:t>Pacman</a:t>
            </a:r>
            <a:r>
              <a:rPr lang="en-US" dirty="0" smtClean="0"/>
              <a:t> open mouth</a:t>
            </a:r>
          </a:p>
          <a:p>
            <a:r>
              <a:rPr lang="en-US" dirty="0" err="1" smtClean="0"/>
              <a:t>Pacman</a:t>
            </a:r>
            <a:r>
              <a:rPr lang="en-US" dirty="0" smtClean="0"/>
              <a:t> closed mouth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87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Sprites and 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means we will need to place a limit on the number of sprites our game can support</a:t>
            </a:r>
          </a:p>
          <a:p>
            <a:r>
              <a:rPr lang="en-US" dirty="0" smtClean="0"/>
              <a:t>We can always have the game software load in different sprites</a:t>
            </a:r>
          </a:p>
          <a:p>
            <a:r>
              <a:rPr lang="en-US" dirty="0" smtClean="0"/>
              <a:t>Ex. We make </a:t>
            </a:r>
            <a:r>
              <a:rPr lang="en-US" dirty="0" err="1" smtClean="0"/>
              <a:t>pacman</a:t>
            </a:r>
            <a:r>
              <a:rPr lang="en-US" dirty="0" smtClean="0"/>
              <a:t> two players</a:t>
            </a:r>
          </a:p>
          <a:p>
            <a:r>
              <a:rPr lang="en-US" dirty="0" smtClean="0"/>
              <a:t>Player one we can load in the sprite for </a:t>
            </a:r>
            <a:r>
              <a:rPr lang="en-US" dirty="0" err="1" smtClean="0"/>
              <a:t>pacman</a:t>
            </a:r>
            <a:endParaRPr lang="en-US" dirty="0" smtClean="0"/>
          </a:p>
          <a:p>
            <a:r>
              <a:rPr lang="en-US" dirty="0" smtClean="0"/>
              <a:t>Player two we con load in the sprite for </a:t>
            </a:r>
            <a:r>
              <a:rPr lang="en-US" dirty="0" err="1" smtClean="0"/>
              <a:t>ms.</a:t>
            </a:r>
            <a:r>
              <a:rPr lang="en-US" dirty="0" smtClean="0"/>
              <a:t> </a:t>
            </a:r>
            <a:r>
              <a:rPr lang="en-US" dirty="0" err="1" smtClean="0"/>
              <a:t>Pacman</a:t>
            </a:r>
            <a:endParaRPr lang="en-US" dirty="0" smtClean="0"/>
          </a:p>
          <a:p>
            <a:r>
              <a:rPr lang="en-US" dirty="0" smtClean="0"/>
              <a:t>We need a way to know where to place the sprites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1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Sprites and 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screen is made up of a tile-map</a:t>
            </a:r>
          </a:p>
          <a:p>
            <a:r>
              <a:rPr lang="en-US" dirty="0" smtClean="0"/>
              <a:t>The tile-map is a grid or 2D-array that tells which sprite to 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72" y="3249604"/>
            <a:ext cx="3888028" cy="339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27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 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355600" cy="3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14600"/>
            <a:ext cx="355600" cy="35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073400"/>
            <a:ext cx="355600" cy="35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606800"/>
            <a:ext cx="355600" cy="355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0400" y="197922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=sprite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0400" y="250086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=sprite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0400" y="305966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=sprite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032" y="360680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=sprite 3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950" y="4495800"/>
            <a:ext cx="1257300" cy="1257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71800" y="4267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portion of</a:t>
            </a:r>
          </a:p>
          <a:p>
            <a:r>
              <a:rPr lang="en-US" dirty="0" smtClean="0"/>
              <a:t>The tile map is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5716096"/>
              </p:ext>
            </p:extLst>
          </p:nvPr>
        </p:nvGraphicFramePr>
        <p:xfrm>
          <a:off x="5181600" y="4267200"/>
          <a:ext cx="3276600" cy="1473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</a:tblGrid>
              <a:tr h="49106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171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sprites and Tile-map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using sprites and tile-map the memory requires are smaller</a:t>
            </a:r>
          </a:p>
          <a:p>
            <a:r>
              <a:rPr lang="en-US" dirty="0" smtClean="0"/>
              <a:t>A tile map of 40x30 [screen resolution of 320x240]</a:t>
            </a:r>
          </a:p>
          <a:p>
            <a:pPr lvl="1"/>
            <a:r>
              <a:rPr lang="en-US" dirty="0" smtClean="0"/>
              <a:t>Requires 120 tiles</a:t>
            </a:r>
          </a:p>
          <a:p>
            <a:pPr lvl="1"/>
            <a:r>
              <a:rPr lang="en-US" dirty="0" smtClean="0"/>
              <a:t>Each tile requires n-bits where we have 2^n=sprites</a:t>
            </a:r>
          </a:p>
          <a:p>
            <a:pPr lvl="1"/>
            <a:r>
              <a:rPr lang="en-US" dirty="0" smtClean="0"/>
              <a:t>So say we have 32 sprites then we need 5-bits</a:t>
            </a:r>
          </a:p>
          <a:p>
            <a:pPr lvl="1"/>
            <a:r>
              <a:rPr lang="en-US" dirty="0" smtClean="0"/>
              <a:t>Size of memory 600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20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Sprites will need to be a group of pixels</a:t>
            </a:r>
          </a:p>
          <a:p>
            <a:r>
              <a:rPr lang="en-US" dirty="0" smtClean="0"/>
              <a:t>We will create sprites of 8x8</a:t>
            </a:r>
          </a:p>
          <a:p>
            <a:r>
              <a:rPr lang="en-US" dirty="0" smtClean="0"/>
              <a:t>Size will be 64 pixels at 4-bits = 256bits</a:t>
            </a:r>
          </a:p>
          <a:p>
            <a:r>
              <a:rPr lang="en-US" dirty="0" smtClean="0"/>
              <a:t>We have 32 sprites so 256*32 = 8,192bits</a:t>
            </a:r>
          </a:p>
          <a:p>
            <a:r>
              <a:rPr lang="en-US" dirty="0" smtClean="0"/>
              <a:t>In total 600 bits for Tile-map + 8,192bits for sprites for a total of 8,792bits required ~8.8Kbits (to store each pixel need 307kbit so we reduce by 97%)</a:t>
            </a:r>
          </a:p>
          <a:p>
            <a:r>
              <a:rPr lang="en-US" dirty="0"/>
              <a:t>The FPGA has 648Kbits of 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19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64" y="2509895"/>
            <a:ext cx="2824105" cy="2824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0220127"/>
              </p:ext>
            </p:extLst>
          </p:nvPr>
        </p:nvGraphicFramePr>
        <p:xfrm>
          <a:off x="318980" y="2555615"/>
          <a:ext cx="2795888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486"/>
                <a:gridCol w="349486"/>
                <a:gridCol w="349486"/>
                <a:gridCol w="349486"/>
                <a:gridCol w="349486"/>
                <a:gridCol w="349486"/>
                <a:gridCol w="349486"/>
                <a:gridCol w="349486"/>
              </a:tblGrid>
              <a:tr h="347298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2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94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lab you will need to create two different screen resolutions with different grid sizes</a:t>
            </a:r>
          </a:p>
          <a:p>
            <a:r>
              <a:rPr lang="en-US" dirty="0" smtClean="0"/>
              <a:t>This will be the start of your tile-map. Next lab we add the memory and sprites</a:t>
            </a:r>
          </a:p>
          <a:p>
            <a:r>
              <a:rPr lang="en-US" dirty="0" smtClean="0"/>
              <a:t>320x240</a:t>
            </a:r>
          </a:p>
          <a:p>
            <a:pPr lvl="1"/>
            <a:r>
              <a:rPr lang="en-US" dirty="0" smtClean="0"/>
              <a:t>Create grid of 40x30</a:t>
            </a:r>
          </a:p>
          <a:p>
            <a:r>
              <a:rPr lang="en-US" strike="sngStrike" dirty="0" smtClean="0"/>
              <a:t>160x120</a:t>
            </a:r>
          </a:p>
          <a:p>
            <a:pPr lvl="1"/>
            <a:r>
              <a:rPr lang="en-US" strike="sngStrike" dirty="0" smtClean="0"/>
              <a:t>Create grid of 20x15</a:t>
            </a:r>
          </a:p>
          <a:p>
            <a:r>
              <a:rPr lang="en-US" dirty="0" smtClean="0"/>
              <a:t>Make each grid tile a different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50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Palette Mode 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Palette Mode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048" y="1600200"/>
            <a:ext cx="40640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290150"/>
            <a:ext cx="4064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0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want each tile to have a way to index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pixel_x</a:t>
            </a:r>
            <a:r>
              <a:rPr lang="en-US" dirty="0" smtClean="0"/>
              <a:t> and </a:t>
            </a:r>
            <a:r>
              <a:rPr lang="en-US" dirty="0" err="1" smtClean="0"/>
              <a:t>pixel_y</a:t>
            </a:r>
            <a:r>
              <a:rPr lang="en-US" dirty="0" smtClean="0"/>
              <a:t> you need to be able to index which tile in the tile-map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1687843"/>
              </p:ext>
            </p:extLst>
          </p:nvPr>
        </p:nvGraphicFramePr>
        <p:xfrm>
          <a:off x="1298773" y="4038600"/>
          <a:ext cx="615256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142"/>
                <a:gridCol w="1538142"/>
                <a:gridCol w="1538142"/>
                <a:gridCol w="1538142"/>
              </a:tblGrid>
              <a:tr h="1803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242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use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Constant </a:t>
            </a:r>
            <a:r>
              <a:rPr lang="en-US" dirty="0" err="1" smtClean="0"/>
              <a:t>cblue</a:t>
            </a:r>
            <a:r>
              <a:rPr lang="en-US" dirty="0" smtClean="0"/>
              <a:t> : </a:t>
            </a:r>
            <a:r>
              <a:rPr lang="en-US" dirty="0" err="1" smtClean="0"/>
              <a:t>std_logic_vector</a:t>
            </a:r>
            <a:r>
              <a:rPr lang="en-US" dirty="0" smtClean="0"/>
              <a:t>(2 </a:t>
            </a:r>
            <a:r>
              <a:rPr lang="en-US" dirty="0" err="1" smtClean="0"/>
              <a:t>downto</a:t>
            </a:r>
            <a:r>
              <a:rPr lang="en-US" dirty="0" smtClean="0"/>
              <a:t> 0) := “100”;</a:t>
            </a:r>
          </a:p>
          <a:p>
            <a:pPr lvl="1"/>
            <a:r>
              <a:rPr lang="en-US" dirty="0" smtClean="0"/>
              <a:t>Constant </a:t>
            </a:r>
            <a:r>
              <a:rPr lang="en-US" dirty="0" err="1" smtClean="0"/>
              <a:t>cgreen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std_logic_vector</a:t>
            </a:r>
            <a:r>
              <a:rPr lang="en-US" dirty="0" smtClean="0"/>
              <a:t>(2 </a:t>
            </a:r>
            <a:r>
              <a:rPr lang="en-US" dirty="0" err="1" smtClean="0"/>
              <a:t>downto</a:t>
            </a:r>
            <a:r>
              <a:rPr lang="en-US" dirty="0" smtClean="0"/>
              <a:t> 0) := “010”;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tile_map</a:t>
            </a:r>
            <a:r>
              <a:rPr lang="en-US" dirty="0" smtClean="0"/>
              <a:t> is array(0 to 119) of </a:t>
            </a:r>
            <a:r>
              <a:rPr lang="en-US" dirty="0" err="1" smtClean="0"/>
              <a:t>std_logic_vector</a:t>
            </a:r>
            <a:r>
              <a:rPr lang="en-US" dirty="0" smtClean="0"/>
              <a:t>(2 </a:t>
            </a:r>
            <a:r>
              <a:rPr lang="en-US" dirty="0" err="1" smtClean="0"/>
              <a:t>downto</a:t>
            </a:r>
            <a:r>
              <a:rPr lang="en-US" dirty="0" smtClean="0"/>
              <a:t> 0);</a:t>
            </a:r>
          </a:p>
          <a:p>
            <a:pPr lvl="1"/>
            <a:r>
              <a:rPr lang="en-US" dirty="0" smtClean="0"/>
              <a:t>Signal </a:t>
            </a:r>
            <a:r>
              <a:rPr lang="en-US" dirty="0" err="1" smtClean="0"/>
              <a:t>grid_map</a:t>
            </a:r>
            <a:r>
              <a:rPr lang="en-US" dirty="0" smtClean="0"/>
              <a:t> : </a:t>
            </a:r>
            <a:r>
              <a:rPr lang="en-US" dirty="0" err="1" smtClean="0"/>
              <a:t>tile_map</a:t>
            </a:r>
            <a:r>
              <a:rPr lang="en-US" dirty="0" smtClean="0"/>
              <a:t> := (</a:t>
            </a:r>
            <a:r>
              <a:rPr lang="en-US" dirty="0" err="1" smtClean="0"/>
              <a:t>cblue</a:t>
            </a:r>
            <a:r>
              <a:rPr lang="en-US" dirty="0" smtClean="0"/>
              <a:t>, cred, </a:t>
            </a:r>
            <a:r>
              <a:rPr lang="en-US" dirty="0" err="1" smtClean="0"/>
              <a:t>cgreen</a:t>
            </a:r>
            <a:r>
              <a:rPr lang="en-US" dirty="0" smtClean="0"/>
              <a:t>, … );</a:t>
            </a:r>
          </a:p>
          <a:p>
            <a:pPr lvl="1"/>
            <a:r>
              <a:rPr lang="en-US" dirty="0" smtClean="0"/>
              <a:t>Signal </a:t>
            </a:r>
            <a:r>
              <a:rPr lang="en-US" dirty="0" err="1" smtClean="0"/>
              <a:t>mapindex</a:t>
            </a:r>
            <a:r>
              <a:rPr lang="en-US" dirty="0" smtClean="0"/>
              <a:t> : </a:t>
            </a:r>
            <a:r>
              <a:rPr lang="en-US" dirty="0" err="1" smtClean="0"/>
              <a:t>std_logic_vector</a:t>
            </a:r>
            <a:r>
              <a:rPr lang="en-US" dirty="0" smtClean="0"/>
              <a:t>(7 </a:t>
            </a:r>
            <a:r>
              <a:rPr lang="en-US" dirty="0" err="1" smtClean="0"/>
              <a:t>downto</a:t>
            </a:r>
            <a:r>
              <a:rPr lang="en-US" dirty="0" smtClean="0"/>
              <a:t> 0);</a:t>
            </a:r>
          </a:p>
          <a:p>
            <a:r>
              <a:rPr lang="en-US" dirty="0" smtClean="0"/>
              <a:t>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340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Mapindex</a:t>
            </a:r>
            <a:r>
              <a:rPr lang="en-US" dirty="0" smtClean="0"/>
              <a:t> &lt;= ( place in here an express with type </a:t>
            </a:r>
            <a:r>
              <a:rPr lang="en-US" dirty="0" err="1" smtClean="0"/>
              <a:t>std_logic_vector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Rgb</a:t>
            </a:r>
            <a:r>
              <a:rPr lang="en-US" dirty="0" smtClean="0"/>
              <a:t> &lt;= </a:t>
            </a:r>
            <a:r>
              <a:rPr lang="en-US" dirty="0" err="1" smtClean="0"/>
              <a:t>grid_map</a:t>
            </a:r>
            <a:r>
              <a:rPr lang="en-US" dirty="0" smtClean="0"/>
              <a:t>(</a:t>
            </a:r>
            <a:r>
              <a:rPr lang="en-US" dirty="0" err="1" smtClean="0"/>
              <a:t>conv_integer</a:t>
            </a:r>
            <a:r>
              <a:rPr lang="en-US" dirty="0" smtClean="0"/>
              <a:t>(</a:t>
            </a:r>
            <a:r>
              <a:rPr lang="en-US" dirty="0" err="1" smtClean="0"/>
              <a:t>mapindex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conv_integer</a:t>
            </a:r>
            <a:r>
              <a:rPr lang="en-US" dirty="0" smtClean="0"/>
              <a:t> make sure you add</a:t>
            </a:r>
          </a:p>
          <a:p>
            <a:pPr lvl="1"/>
            <a:r>
              <a:rPr lang="en-US" dirty="0"/>
              <a:t>use IEEE.NUMERIC_STD.ALL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ieee.std_logic_arith.all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ieee.std_logic_unsigned.all</a:t>
            </a:r>
            <a:r>
              <a:rPr lang="en-US" dirty="0"/>
              <a:t>;	</a:t>
            </a:r>
          </a:p>
        </p:txBody>
      </p:sp>
    </p:spTree>
    <p:extLst>
      <p:ext uri="{BB962C8B-B14F-4D97-AF65-F5344CB8AC3E}">
        <p14:creationId xmlns:p14="http://schemas.microsoft.com/office/powerpoint/2010/main" xmlns="" val="42579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EGA (Enhanced Graphics Adapter) was created in 1984</a:t>
            </a:r>
          </a:p>
          <a:p>
            <a:r>
              <a:rPr lang="en-US" dirty="0" smtClean="0"/>
              <a:t>Resolution increased to 640x350</a:t>
            </a:r>
          </a:p>
          <a:p>
            <a:r>
              <a:rPr lang="en-US" dirty="0" smtClean="0"/>
              <a:t>Can display 16 colors</a:t>
            </a:r>
          </a:p>
          <a:p>
            <a:r>
              <a:rPr lang="en-US" dirty="0" smtClean="0"/>
              <a:t>Still used a palette scheme. Could display 16 colors from a set of 64 total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41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VGA (Video graphics Array) created in 1987</a:t>
            </a:r>
          </a:p>
          <a:p>
            <a:r>
              <a:rPr lang="en-US" dirty="0" smtClean="0"/>
              <a:t>640x480</a:t>
            </a:r>
          </a:p>
          <a:p>
            <a:r>
              <a:rPr lang="en-US" dirty="0" smtClean="0"/>
              <a:t>Each color is 6-bits giving a 262,144 color palette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91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color palette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1905000" cy="25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693" y="1676400"/>
            <a:ext cx="3276600" cy="25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44196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6-bit RGB </a:t>
            </a:r>
          </a:p>
          <a:p>
            <a:r>
              <a:rPr lang="en-US" dirty="0" smtClean="0"/>
              <a:t>EGA</a:t>
            </a:r>
          </a:p>
          <a:p>
            <a:r>
              <a:rPr lang="en-US" dirty="0" smtClean="0"/>
              <a:t>Sega Master System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302639"/>
            <a:ext cx="1905000" cy="25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4276569"/>
            <a:ext cx="3276600" cy="254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72200" y="3094633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9-bit RGB</a:t>
            </a:r>
          </a:p>
          <a:p>
            <a:r>
              <a:rPr lang="en-US" dirty="0" smtClean="0"/>
              <a:t>Sega Genesis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7162800" y="3740964"/>
            <a:ext cx="38100" cy="47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81200" y="4216400"/>
            <a:ext cx="0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771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color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19050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524000"/>
            <a:ext cx="32766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42672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15-bit RGB</a:t>
            </a:r>
          </a:p>
          <a:p>
            <a:r>
              <a:rPr lang="en-US" dirty="0" smtClean="0"/>
              <a:t>SNES</a:t>
            </a:r>
          </a:p>
          <a:p>
            <a:r>
              <a:rPr lang="en-US" dirty="0" smtClean="0"/>
              <a:t>SVGA</a:t>
            </a:r>
          </a:p>
          <a:p>
            <a:r>
              <a:rPr lang="en-US" dirty="0" smtClean="0"/>
              <a:t>Gameboy advance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00200" y="4064000"/>
            <a:ext cx="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4301239"/>
            <a:ext cx="1905000" cy="25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4332853"/>
            <a:ext cx="3276600" cy="254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91200" y="25908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18-bit RGB</a:t>
            </a:r>
          </a:p>
          <a:p>
            <a:r>
              <a:rPr lang="en-US" dirty="0" smtClean="0"/>
              <a:t>VGA</a:t>
            </a:r>
          </a:p>
          <a:p>
            <a:r>
              <a:rPr lang="en-US" dirty="0" smtClean="0"/>
              <a:t>Nintendo DS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05600" y="3505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3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compare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19050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704172"/>
            <a:ext cx="32766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46482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24-bit RGB “True color”</a:t>
            </a:r>
          </a:p>
          <a:p>
            <a:r>
              <a:rPr lang="en-US" dirty="0" smtClean="0"/>
              <a:t>SVGA</a:t>
            </a:r>
          </a:p>
          <a:p>
            <a:r>
              <a:rPr lang="en-US" dirty="0" smtClean="0"/>
              <a:t>Nintendo 3DS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47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 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48 color palette</a:t>
            </a:r>
          </a:p>
          <a:p>
            <a:r>
              <a:rPr lang="en-US" dirty="0" smtClean="0"/>
              <a:t>Resolution of 256x240 (only used 256x224)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08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68</TotalTime>
  <Words>1068</Words>
  <Application>Microsoft Office PowerPoint</Application>
  <PresentationFormat>On-screen Show (4:3)</PresentationFormat>
  <Paragraphs>206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Median</vt:lpstr>
      <vt:lpstr>Lab 2: Graphics Part 1</vt:lpstr>
      <vt:lpstr>Background on VGA</vt:lpstr>
      <vt:lpstr>CGA</vt:lpstr>
      <vt:lpstr>EGA</vt:lpstr>
      <vt:lpstr>VGA</vt:lpstr>
      <vt:lpstr>Compare color palette</vt:lpstr>
      <vt:lpstr>Compare color</vt:lpstr>
      <vt:lpstr>Color compare</vt:lpstr>
      <vt:lpstr>NES Graphic</vt:lpstr>
      <vt:lpstr>VGA</vt:lpstr>
      <vt:lpstr>VGA</vt:lpstr>
      <vt:lpstr>VGA</vt:lpstr>
      <vt:lpstr>VGA</vt:lpstr>
      <vt:lpstr>VGA UCF file</vt:lpstr>
      <vt:lpstr>Display File</vt:lpstr>
      <vt:lpstr>VGA Test File</vt:lpstr>
      <vt:lpstr>Graphics in the video system</vt:lpstr>
      <vt:lpstr>Graphics on FPGA</vt:lpstr>
      <vt:lpstr>Scaling</vt:lpstr>
      <vt:lpstr>Up convert</vt:lpstr>
      <vt:lpstr>Up convert</vt:lpstr>
      <vt:lpstr>Sprites and Tiles</vt:lpstr>
      <vt:lpstr>Sprites and Tiles</vt:lpstr>
      <vt:lpstr>Sprites and Tiles</vt:lpstr>
      <vt:lpstr>Tile Map</vt:lpstr>
      <vt:lpstr>Size of sprites and Tile-map</vt:lpstr>
      <vt:lpstr>Sprites</vt:lpstr>
      <vt:lpstr>Sprite</vt:lpstr>
      <vt:lpstr>Lab</vt:lpstr>
      <vt:lpstr>Lab</vt:lpstr>
      <vt:lpstr>To use memory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Graphics Part 1</dc:title>
  <dc:creator>Christopher Martinez</dc:creator>
  <cp:lastModifiedBy>taadmin</cp:lastModifiedBy>
  <cp:revision>3</cp:revision>
  <dcterms:created xsi:type="dcterms:W3CDTF">2012-07-30T18:35:06Z</dcterms:created>
  <dcterms:modified xsi:type="dcterms:W3CDTF">2015-09-16T14:49:04Z</dcterms:modified>
</cp:coreProperties>
</file>