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5" r:id="rId7"/>
    <p:sldId id="260" r:id="rId8"/>
    <p:sldId id="262" r:id="rId9"/>
    <p:sldId id="27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2CCFD72-6FA8-5519-2047-1B6BD8868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EAEC66B-B969-5AD2-6E59-9EFEFB7F4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81FBDAD-2463-530F-2C13-7BE724F1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257-71C3-4FDF-91F5-D1DF2799CB84}" type="datetimeFigureOut">
              <a:rPr lang="el-GR" smtClean="0"/>
              <a:t>20/9/2024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0106F6C-6A76-7AAC-7547-F8FA046A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29B5CE7-74C8-3C0A-39BC-004403A9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251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EC46F9C-E226-F901-69D5-7139E785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7BE17FD-C695-514F-7F82-B6B6A7876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A12F610-5BA4-998B-DB3A-E6CA14E8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257-71C3-4FDF-91F5-D1DF2799CB84}" type="datetimeFigureOut">
              <a:rPr lang="el-GR" smtClean="0"/>
              <a:t>20/9/2024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2E00353-E6D9-C64F-5AFC-FE7E5C50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2E69B11-7B6F-32CB-E99B-17FC2619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693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A92C9F5B-E800-C634-0AAA-10753047A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48131236-7947-2FEB-6C3C-23178F47D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8719CC6-BC6E-FB5C-AEFA-3A019A36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257-71C3-4FDF-91F5-D1DF2799CB84}" type="datetimeFigureOut">
              <a:rPr lang="el-GR" smtClean="0"/>
              <a:t>20/9/2024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848021E-4123-5ED5-A23B-607ED729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CB2FE6E-85EC-89C9-F658-B3953F3E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453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7CE8800-8BB4-4C54-551F-5E41E70B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411B7B1-8DDD-3758-20FE-8762FB11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DFC018F-9D72-13BE-01A6-BF1E43FF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257-71C3-4FDF-91F5-D1DF2799CB84}" type="datetimeFigureOut">
              <a:rPr lang="el-GR" smtClean="0"/>
              <a:t>20/9/2024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714BBCD-B2BA-8F3E-3374-FBC04491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3321887-FE7C-3773-5237-133F02C4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456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D256BBB-0ADA-A9CB-8B1C-73D2381D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0A46660-CDF4-01DC-BBDD-CC6E8AEC9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99E6BA8-F60A-5455-2DBF-88466B34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257-71C3-4FDF-91F5-D1DF2799CB84}" type="datetimeFigureOut">
              <a:rPr lang="el-GR" smtClean="0"/>
              <a:t>20/9/2024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DF72A66-08A4-8EBD-EC96-574D2958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7804597-AECF-9A55-7B9F-4C790CFD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733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7C62D6-688A-02F7-CA4F-B5C9056B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49619ED-0FD0-5B48-AA21-6FBEAF580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857A002-4A43-890C-A25E-6400EA2E8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EE62FA8-FAD1-737E-1FF4-8E96C8BC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257-71C3-4FDF-91F5-D1DF2799CB84}" type="datetimeFigureOut">
              <a:rPr lang="el-GR" smtClean="0"/>
              <a:t>20/9/2024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F1B077D-B598-F6DF-FDFD-E16B615B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56E3299-07E2-0306-75EF-042089F0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46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76C369-EE9C-2E97-951A-2C340BE8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3B9B59F-10D1-5BE0-DBDB-0BB13929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4FF5C4DC-C71B-83D4-20C8-EC04FD78F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AC41633C-165D-BEEB-5DC8-0E5EB5969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4D4FC73A-D39E-06DA-112E-824BD066D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55606843-23E7-908B-0DB3-E35BF100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257-71C3-4FDF-91F5-D1DF2799CB84}" type="datetimeFigureOut">
              <a:rPr lang="el-GR" smtClean="0"/>
              <a:t>20/9/2024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A4B26FD5-08C8-2106-F85D-8C095540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D896375F-C811-4389-C075-863343A5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438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9781315-2325-2934-3A74-56872417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62235F41-EC44-7864-3FE7-13ABDE74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257-71C3-4FDF-91F5-D1DF2799CB84}" type="datetimeFigureOut">
              <a:rPr lang="el-GR" smtClean="0"/>
              <a:t>20/9/2024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21EFD476-4A1D-46FB-9487-4C2871B8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483C3F8-B9FF-93A6-13D3-215AA08D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083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92C5D2DB-BB92-BEC5-491F-705F5937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257-71C3-4FDF-91F5-D1DF2799CB84}" type="datetimeFigureOut">
              <a:rPr lang="el-GR" smtClean="0"/>
              <a:t>20/9/2024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05B6CE8A-C799-A4CC-B0D5-BFC4B969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A2CBBA7-61A6-FF97-6ABF-D163CA8A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530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E4701C-BD81-231B-DB6C-4BA76FAD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D71A04D-6DA7-6D3D-5C4D-98E61CB72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97121555-6BB5-00A4-936D-EF33A21A4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C066079-B4D7-8438-F820-83DA9C24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257-71C3-4FDF-91F5-D1DF2799CB84}" type="datetimeFigureOut">
              <a:rPr lang="el-GR" smtClean="0"/>
              <a:t>20/9/2024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D638DA7-F4E5-E9DE-027E-FC150CC9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0E620B7-FF31-2E12-EB8A-B48E7BC0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970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FBA0ACD-99A8-D907-0D3E-DAF304DA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E6E83231-80F0-008E-936F-957E64EAF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91B047D-73CB-69BA-DCF0-DB664175C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FBF5338-AFFD-262E-F590-54B6B956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257-71C3-4FDF-91F5-D1DF2799CB84}" type="datetimeFigureOut">
              <a:rPr lang="el-GR" smtClean="0"/>
              <a:t>20/9/2024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C15A2E2-C022-1C64-6F82-B5F858B1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1A4B4DA-CCB8-6461-1D6A-2CFC87AF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9094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F6145128-39BC-08F9-F9BA-27BFC663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4D9DA79-35E7-A4B3-83D4-44C5FCC1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D78200E-E082-030E-2517-0C5F779B8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EE257-71C3-4FDF-91F5-D1DF2799CB84}" type="datetimeFigureOut">
              <a:rPr lang="el-GR" smtClean="0"/>
              <a:t>20/9/2024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CA94482-293B-F444-FAEB-247911E33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DC25795-EF85-4D1B-633D-3DC4DECB9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418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gaseriea.it/en/media/serie-a/criteria-to-be-followed-for-the-draw-of-the-serie-a-2024-2025-calendar" TargetMode="External"/><Relationship Id="rId2" Type="http://schemas.openxmlformats.org/officeDocument/2006/relationships/hyperlink" Target="https://www.legaseriea.it/en/media/serie-a/2023-2024-serie-a-schedule-criteria-and-restri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90B6B95-15C5-E094-864E-7DA67FA5A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>
                <a:solidFill>
                  <a:schemeClr val="bg1"/>
                </a:solidFill>
              </a:rPr>
              <a:t>ΠΡΟΓΡΑΜΜΑΤΙΣΜΟΣ ΙΤΑΛΙΚΟΥ ΠΡΩΤΑΘΛΗΜΑΤΟΣ ΠΟΔΟΣΦΑΙΡΟΥ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79B3534-058C-8753-5F26-C0B8A87E8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>
                <a:solidFill>
                  <a:schemeClr val="bg1"/>
                </a:solidFill>
              </a:rPr>
              <a:t>ΠΑΠΑΧΡΗΣΤΟΥ </a:t>
            </a:r>
          </a:p>
          <a:p>
            <a:r>
              <a:rPr lang="el-GR" dirty="0">
                <a:solidFill>
                  <a:schemeClr val="bg1"/>
                </a:solidFill>
              </a:rPr>
              <a:t>ΜΑΡΙΟΣ-ΓΙΩΡΓΟΣ</a:t>
            </a:r>
          </a:p>
          <a:p>
            <a:r>
              <a:rPr lang="el-GR" dirty="0">
                <a:solidFill>
                  <a:schemeClr val="bg1"/>
                </a:solidFill>
              </a:rPr>
              <a:t>1083864</a:t>
            </a:r>
          </a:p>
        </p:txBody>
      </p:sp>
    </p:spTree>
    <p:extLst>
      <p:ext uri="{BB962C8B-B14F-4D97-AF65-F5344CB8AC3E}">
        <p14:creationId xmlns:p14="http://schemas.microsoft.com/office/powerpoint/2010/main" val="3336642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0AA08C-B015-2B1B-C8AE-0401A678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ΠΕΡΙΟΡΙΣΜΟΙ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E06C2F6-D0AB-64DE-E24F-BD4DA26DB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:r>
                  <a:rPr lang="el-GR" dirty="0">
                    <a:solidFill>
                      <a:schemeClr val="bg1"/>
                    </a:solidFill>
                  </a:rPr>
                  <a:t>1) 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Μια ομάδα παίζει μόνο ένα παιχνίδι κάθε αγωνιστική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:r>
                  <a:rPr lang="el-GR" sz="18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l-GR" sz="18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l-GR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l-GR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l-GR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l-GR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l-GR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l-GR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l-GR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l-GR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l-GR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l-GR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l-GR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l-GR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)=1</m:t>
                          </m:r>
                        </m:e>
                      </m:nary>
                    </m:oMath>
                  </m:oMathPara>
                </a14:m>
                <a:endParaRPr lang="el-GR" sz="24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=1,2,3....</m:t>
                      </m:r>
                      <m:r>
                        <a:rPr lang="en-US" sz="2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=1,2,3.....2(</m:t>
                      </m:r>
                      <m:r>
                        <a:rPr lang="en-US" sz="2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−1) </m:t>
                      </m:r>
                    </m:oMath>
                  </m:oMathPara>
                </a14:m>
                <a:endParaRPr lang="el-GR" sz="24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endParaRPr lang="el-GR" sz="18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l-G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E06C2F6-D0AB-64DE-E24F-BD4DA26DB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B2D4EA56-A822-54F5-1106-1A8DF0429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59" y="4610810"/>
            <a:ext cx="10885613" cy="15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1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C84DACE-9B31-999E-BF0D-516FD21D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ΠΕΡΙΟΡΙΣΜΟΙ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EFB17705-CE69-E0FF-5D84-2A71D6EB0F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r>
                  <a:rPr lang="el-GR" dirty="0">
                    <a:solidFill>
                      <a:schemeClr val="bg1"/>
                    </a:solidFill>
                  </a:rPr>
                  <a:t>2)</a:t>
                </a:r>
                <a:r>
                  <a:rPr lang="el-GR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Κάθε ομάδα παίζει δύο παιχνίδια με κάθε μια από τις υπόλοιπες, ένα εντός έδρας και ένας εκτός.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228600" algn="ctr">
                  <a:lnSpc>
                    <a:spcPct val="107000"/>
                  </a:lnSpc>
                  <a:spcAft>
                    <a:spcPts val="800"/>
                  </a:spcAft>
                  <a:tabLst>
                    <a:tab pos="5274310" algn="r"/>
                  </a:tabLs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)=1</m:t>
                        </m:r>
                      </m:e>
                    </m:nary>
                  </m:oMath>
                </a14:m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07000"/>
                  </a:lnSpc>
                  <a:tabLst>
                    <a:tab pos="5274310" algn="r"/>
                  </a:tabLs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)=1</m:t>
                        </m:r>
                      </m:e>
                    </m:nary>
                  </m:oMath>
                </a14:m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07000"/>
                  </a:lnSpc>
                  <a:spcAft>
                    <a:spcPts val="800"/>
                  </a:spcAft>
                  <a:tabLst>
                    <a:tab pos="5274310" algn="r"/>
                  </a:tabLst>
                </a:pPr>
                <a14:m>
                  <m:oMath xmlns:m="http://schemas.openxmlformats.org/officeDocument/2006/math">
                    <m:r>
                      <a:rPr lang="el-GR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=1,2,3....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=1,2,3.....2(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−1) </m:t>
                    </m:r>
                  </m:oMath>
                </a14:m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l-G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EFB17705-CE69-E0FF-5D84-2A71D6EB0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4DE31B67-79D0-C88A-81BD-8296110F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61688"/>
            <a:ext cx="10231295" cy="16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9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0A5D16A-BE0E-ECD0-AF96-EA5792E3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ΠΕΡΙΟΡΙΣΜΟΙ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43B02580-3336-9C4E-5CFA-DB484C9D9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3)</a:t>
                </a:r>
                <a:r>
                  <a:rPr lang="el-GR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Δυο ομάδες παίζουν μια φορά στο πρώτο γύρο και μια φορά στο δεύτερο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l-GR" sz="20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𝜅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𝛭</m:t>
                              </m:r>
                            </m:num>
                            <m:den>
                              <m: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)=1</m:t>
                          </m:r>
                        </m:e>
                      </m:nary>
                      <m:r>
                        <a:rPr lang="en-US" sz="2000" b="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l-GR" sz="20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𝛭</m:t>
                              </m:r>
                            </m:num>
                            <m:den>
                              <m: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𝛭</m:t>
                          </m:r>
                        </m:sup>
                        <m:e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)=1</m:t>
                          </m:r>
                        </m:e>
                      </m:nary>
                    </m:oMath>
                  </m:oMathPara>
                </a14:m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14:m>
                  <m:oMath xmlns:m="http://schemas.openxmlformats.org/officeDocument/2006/math">
                    <m:r>
                      <a:rPr lang="el-GR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=1,2,3....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0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 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=1,2,3.....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000" kern="100" dirty="0">
                    <a:solidFill>
                      <a:schemeClr val="bg1"/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M= 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ο αριθμός αγωνιστικών.</a:t>
                </a:r>
                <a:endParaRPr lang="en-US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:endParaRPr lang="el-GR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l-G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43B02580-3336-9C4E-5CFA-DB484C9D9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7A018110-0A91-20F8-A8B0-0E1DD995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7375"/>
            <a:ext cx="1065996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6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16A8EC-6142-E63A-829C-AECEF3B2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ΠΕΡΙΟΡΙΣΜΟΙ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924D5C98-224C-D95C-3EF3-8C7836328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4)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Κάθε ομάδα παίζει το πολύ δυο φορές συνεχόμενα εντός/εκτός έδρας 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r>
                  <a:rPr lang="en-US" sz="2000" kern="100" dirty="0" err="1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{1,2,3…n}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k={1,2,3…,M-2}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924D5C98-224C-D95C-3EF3-8C7836328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4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88C4D748-4B0E-538B-0B69-49484CB30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96" y="4271448"/>
            <a:ext cx="1019420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67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9E617A3-759F-AA88-98CD-F16B046D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ΠΕΡΙΟΡΙΣΜΟΙ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89B172B4-EA6C-6C38-47D7-B13C3D552A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5) </a:t>
                </a:r>
                <a:r>
                  <a:rPr lang="el-GR" sz="20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Η ρεβάνς δύο ομάδων απέχει τουλάχιστον </a:t>
                </a:r>
                <a:r>
                  <a:rPr lang="en-US" sz="20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l-GR" sz="20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παιχνίδια από το πρώτο τους παιχνίδι</a:t>
                </a:r>
                <a:endParaRPr lang="en-US" sz="20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≤1</m:t>
                      </m:r>
                    </m:oMath>
                  </m:oMathPara>
                </a14:m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≤1</m:t>
                      </m:r>
                    </m:oMath>
                  </m:oMathPara>
                </a14:m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k={17,18,19,20,21}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 = {1,2,3..8}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l-G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89B172B4-EA6C-6C38-47D7-B13C3D552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160B79CA-F50A-351B-2549-773470D50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072" y="4224065"/>
            <a:ext cx="8668960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6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D0C3220-D3C2-09EA-0DDD-50DAC74D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ΠΕΡΙΟΡΙΣΜΟΙ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0B43226-B90F-52F4-D686-9A4161FB95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r>
                  <a:rPr lang="en-US" sz="2000" dirty="0">
                    <a:solidFill>
                      <a:schemeClr val="bg1"/>
                    </a:solidFill>
                  </a:rPr>
                  <a:t>6)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Στις αγωνιστικές 1,2,5,6 και 38 δεν πραγματοποιούνται αγώνες μεταξύ των ομάδων: 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Milan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Juventus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Napoli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Atalanta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Roma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Lazio 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καθώς και τα τοπικά ντέρμπι του Τορίνο (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Juventus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Torino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και της Τοσκάνης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οι ομάδες που αναφέρθηκαν παραπάνω</a:t>
                </a:r>
                <a:r>
                  <a:rPr lang="en-US" sz="2000" kern="100" dirty="0">
                    <a:solidFill>
                      <a:schemeClr val="bg1"/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k={1,2,5,6,38}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0B43226-B90F-52F4-D686-9A4161FB95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4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02030660-C0F2-34B0-FE1B-BA1528DAF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99" y="4410185"/>
            <a:ext cx="11569202" cy="15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0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225AE9-CA73-A52B-DA39-A5CA5A64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ΠΕΡΙΟΡΙΣΜΟΙ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A969D5A-F64A-3E5E-ACFE-84312286C0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:r>
                  <a:rPr lang="el-GR" sz="2200" kern="100" dirty="0">
                    <a:solidFill>
                      <a:schemeClr val="bg1"/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7) </a:t>
                </a:r>
                <a:r>
                  <a:rPr lang="el-GR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Πρέπει να υπάρχει απόλυτη εναλλαγή μεταξύ εντός και εκτός έδρας μεταξύ των </a:t>
                </a:r>
                <a:r>
                  <a:rPr lang="en-US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Lazio</a:t>
                </a:r>
                <a:r>
                  <a:rPr lang="el-GR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Roma</a:t>
                </a:r>
                <a:r>
                  <a:rPr lang="el-GR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Juventus</a:t>
                </a:r>
                <a:r>
                  <a:rPr lang="el-GR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Torino</a:t>
                </a:r>
                <a:r>
                  <a:rPr lang="el-GR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Milan</a:t>
                </a:r>
                <a:r>
                  <a:rPr lang="el-GR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</a:t>
                </a:r>
                <a:r>
                  <a:rPr lang="el-GR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200" kern="100" dirty="0" err="1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Empoli</a:t>
                </a:r>
                <a:r>
                  <a:rPr lang="el-GR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Fiorentina</a:t>
                </a:r>
                <a:endParaRPr lang="el-GR" sz="22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l-GR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l-GR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l-GR" sz="2000" kern="100" dirty="0">
                    <a:solidFill>
                      <a:schemeClr val="bg1"/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l-GR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l-GR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l-GR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l-GR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l-GR" sz="2000" kern="100" dirty="0">
                    <a:solidFill>
                      <a:schemeClr val="bg1"/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l-GR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l-GR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1 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 = Lazio, R = Roma ,J = Juventus, T =Torino</a:t>
                </a:r>
                <a:r>
                  <a:rPr lang="el-GR" sz="2000" kern="100" dirty="0">
                    <a:solidFill>
                      <a:schemeClr val="bg1"/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 = Milan, I = Inter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= </a:t>
                </a:r>
                <a:r>
                  <a:rPr lang="en-US" sz="2000" kern="100" dirty="0" err="1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Empoli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F = Fiorentina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={1,2,3,….M},M= 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αριθμός παιχνιδιών</a:t>
                </a:r>
                <a:endParaRPr lang="el-GR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A969D5A-F64A-3E5E-ACFE-84312286C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5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27AEC42F-A2A9-9E84-03D2-4468179FF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085" y="4111224"/>
            <a:ext cx="5760203" cy="244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2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5B1F9B7-2CA0-5914-2B1D-65E29828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>
                <a:solidFill>
                  <a:schemeClr val="bg1"/>
                </a:solidFill>
              </a:rPr>
              <a:t>ΠΕΡΙΟΡΙΣΜΟΙ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8ACC2588-5513-9B9D-E957-D2D012D9D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8) Κάθε αγωνιστική μπορεί να έχει μέχρι ένα τοπικό ντέρμπι. Δηλαδή μπορεί να πραγματοποιείται μόνο ένα από τα ματς : 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Lazio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Roma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Juventus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Torino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Milan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dirty="0" err="1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Empoli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Fiorentina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l-GR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l-GR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l-GR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l-GR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≤1</m:t>
                      </m:r>
                    </m:oMath>
                  </m:oMathPara>
                </a14:m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 = Lazio, R = Roma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 = Juventus, T =Torino</a:t>
                </a:r>
                <a:r>
                  <a:rPr lang="el-GR" sz="2000" kern="100" dirty="0">
                    <a:solidFill>
                      <a:schemeClr val="bg1"/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 = Milan, I = Inter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= </a:t>
                </a:r>
                <a:r>
                  <a:rPr lang="en-US" sz="2000" kern="100" dirty="0" err="1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Empoli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F = Fiorentina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={1,2,3,….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αριθμός παιχνιδιών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l-GR" sz="2000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8ACC2588-5513-9B9D-E957-D2D012D9D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86B464E3-E666-5C44-1E73-452298F0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411" y="4490803"/>
            <a:ext cx="5203178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26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B28B51E-B4F8-AFC3-4D6D-D7AD4C74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ΑΝΤΙΚΕΙΜΕΝΙΚΗ ΤΙΜΗ</a:t>
            </a:r>
            <a:br>
              <a:rPr lang="el-GR" sz="4400" dirty="0">
                <a:solidFill>
                  <a:schemeClr val="bg1"/>
                </a:solidFill>
              </a:rPr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A7A1992-C6AD-EC1E-666B-05333D19C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>
                <a:solidFill>
                  <a:schemeClr val="bg1"/>
                </a:solidFill>
              </a:rPr>
              <a:t>Καθώς στόχος μας είναι η δημιουργία ενός προγράμματος δεν έχουμε ανάγκη να μεγιστοποιήσουμε ή να ελαχιστοποιήσουμε το πρόβλημα σε σχέση με μια τιμή οπότε</a:t>
            </a:r>
          </a:p>
          <a:p>
            <a:pPr marL="0" indent="0" algn="ctr">
              <a:buNone/>
            </a:pPr>
            <a:endParaRPr lang="el-GR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l-GR" sz="2000" dirty="0">
                <a:solidFill>
                  <a:schemeClr val="bg1"/>
                </a:solidFill>
              </a:rPr>
              <a:t>Ζ=0</a:t>
            </a:r>
          </a:p>
          <a:p>
            <a:pPr marL="0" indent="0" algn="ctr">
              <a:buNone/>
            </a:pPr>
            <a:endParaRPr lang="el-GR" sz="2000" dirty="0">
              <a:solidFill>
                <a:schemeClr val="bg1"/>
              </a:solidFill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A733881-80E4-22AF-143F-B29195A27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2" y="3803904"/>
            <a:ext cx="3380892" cy="108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3342AE-EA64-700B-153E-74920D02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ΑΠΟΤΕΛΕΣΜΑΤΑ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CC6A4B2-0D6E-4EC2-CE04-7BBD5A44C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6602"/>
            <a:ext cx="3162849" cy="1930317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E5262EB0-1639-7370-8AEF-15A3B1C5C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385" y="1416685"/>
            <a:ext cx="3476004" cy="1950153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D6F63520-649F-41EB-B738-227F205C5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725" y="1416685"/>
            <a:ext cx="3491402" cy="1950153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FE1AE9C2-6AB3-1A0F-D54C-775C91DDF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9" y="3645595"/>
            <a:ext cx="3273146" cy="1930317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D2E12BCB-CA94-4337-D1AD-6081C7A50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3929" y="3650609"/>
            <a:ext cx="3572340" cy="1925303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A53998C7-D8B2-F0DD-90B3-47F531185D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2813" y="3645595"/>
            <a:ext cx="3736112" cy="204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9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E5943AE-8EC9-9FEF-CFA0-BB9166BF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B476780-E75E-1B69-810D-678435F9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55019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B384F9E-523E-9A0F-22A6-EF3536D5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>
                <a:solidFill>
                  <a:schemeClr val="bg1"/>
                </a:solidFill>
              </a:rPr>
              <a:t>ΧΡΟΝΟΣ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4" name="Θέση περιεχομένου 3" descr="Εικόνα που περιέχει κείμενο, γραμμή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9C423AC9-C56C-A979-67AB-37E1CDD19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919" y="1342984"/>
            <a:ext cx="6869249" cy="529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17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1A13081-D056-0F14-4626-B7648ED8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Ευχαριστώ για την προσοχή σας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36BC28C2-9E4B-9A4D-DF09-08FCE57E4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384" y="1452051"/>
            <a:ext cx="5471447" cy="5040824"/>
          </a:xfrm>
        </p:spPr>
      </p:pic>
    </p:spTree>
    <p:extLst>
      <p:ext uri="{BB962C8B-B14F-4D97-AF65-F5344CB8AC3E}">
        <p14:creationId xmlns:p14="http://schemas.microsoft.com/office/powerpoint/2010/main" val="25924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5B96F9D-A71F-D737-2A1B-64DC8F08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ΙΤΑΛΙΚΟ ΠΡΩΤΑΘΛΗΜΑ </a:t>
            </a:r>
            <a:r>
              <a:rPr lang="en-US" dirty="0">
                <a:solidFill>
                  <a:schemeClr val="bg1"/>
                </a:solidFill>
              </a:rPr>
              <a:t>SERIE A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FB18B14-9368-5931-5BBF-01F3CDF15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solidFill>
                  <a:schemeClr val="bg1"/>
                </a:solidFill>
              </a:rPr>
              <a:t>Αποτελείται από 20 ομάδες</a:t>
            </a:r>
          </a:p>
          <a:p>
            <a:r>
              <a:rPr lang="el-GR" dirty="0">
                <a:solidFill>
                  <a:schemeClr val="bg1"/>
                </a:solidFill>
              </a:rPr>
              <a:t>Έχει την μορφή ενός μη κατοπτρικού </a:t>
            </a:r>
            <a:r>
              <a:rPr lang="en-US" dirty="0">
                <a:solidFill>
                  <a:schemeClr val="bg1"/>
                </a:solidFill>
              </a:rPr>
              <a:t>Round Robin </a:t>
            </a:r>
            <a:r>
              <a:rPr lang="el-GR" dirty="0">
                <a:solidFill>
                  <a:schemeClr val="bg1"/>
                </a:solidFill>
              </a:rPr>
              <a:t>τουρνουά</a:t>
            </a:r>
          </a:p>
          <a:p>
            <a:r>
              <a:rPr lang="el-GR" dirty="0">
                <a:solidFill>
                  <a:schemeClr val="bg1"/>
                </a:solidFill>
              </a:rPr>
              <a:t>Ιδρύθηκε το 1930</a:t>
            </a:r>
          </a:p>
          <a:p>
            <a:r>
              <a:rPr lang="el-GR" dirty="0">
                <a:solidFill>
                  <a:schemeClr val="bg1"/>
                </a:solidFill>
              </a:rPr>
              <a:t>Η </a:t>
            </a:r>
            <a:r>
              <a:rPr lang="en-US" dirty="0">
                <a:solidFill>
                  <a:schemeClr val="bg1"/>
                </a:solidFill>
              </a:rPr>
              <a:t>Juventus </a:t>
            </a:r>
            <a:r>
              <a:rPr lang="el-GR" dirty="0">
                <a:solidFill>
                  <a:schemeClr val="bg1"/>
                </a:solidFill>
              </a:rPr>
              <a:t>είναι η ομάδα με τις περισσότερες κατακτήσεις (36)</a:t>
            </a:r>
          </a:p>
        </p:txBody>
      </p:sp>
    </p:spTree>
    <p:extLst>
      <p:ext uri="{BB962C8B-B14F-4D97-AF65-F5344CB8AC3E}">
        <p14:creationId xmlns:p14="http://schemas.microsoft.com/office/powerpoint/2010/main" val="391002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4E87EB5-A6F6-A743-0019-23AE0303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ΟΜΑΔΕΣ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2724823-1316-29F9-4BCE-7BC40BDA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  Atalanta		Bologna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Cagliari		Roma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Empoli</a:t>
            </a:r>
            <a:r>
              <a:rPr lang="en-US" dirty="0">
                <a:solidFill>
                  <a:schemeClr val="bg1"/>
                </a:solidFill>
              </a:rPr>
              <a:t>		Fiorentina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               Lazio	              	Hellas Verona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Internazionale</a:t>
            </a:r>
            <a:r>
              <a:rPr lang="en-US" dirty="0">
                <a:solidFill>
                  <a:schemeClr val="bg1"/>
                </a:solidFill>
              </a:rPr>
              <a:t>	AC Milan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Juventus		Napoli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Udinese		Torino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Genoa		Lecce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    Como		     Venezia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Monza		Parma</a:t>
            </a:r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1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BFC4BC9-6813-3833-553A-AD6559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Βιβλιοθήκη </a:t>
            </a:r>
            <a:r>
              <a:rPr lang="en-US" dirty="0">
                <a:solidFill>
                  <a:schemeClr val="bg1"/>
                </a:solidFill>
              </a:rPr>
              <a:t>pulp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67E22B5-B126-A824-04D4-15E30C92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>
                <a:solidFill>
                  <a:schemeClr val="bg1"/>
                </a:solidFill>
              </a:rPr>
              <a:t>Επιλέχθηκε η βιβλιοθήκη </a:t>
            </a:r>
            <a:r>
              <a:rPr lang="en-US" dirty="0">
                <a:solidFill>
                  <a:schemeClr val="bg1"/>
                </a:solidFill>
              </a:rPr>
              <a:t>pulp</a:t>
            </a:r>
            <a:r>
              <a:rPr lang="el-GR" dirty="0">
                <a:solidFill>
                  <a:schemeClr val="bg1"/>
                </a:solidFill>
              </a:rPr>
              <a:t> της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r>
              <a:rPr lang="el-GR" dirty="0">
                <a:solidFill>
                  <a:schemeClr val="bg1"/>
                </a:solidFill>
              </a:rPr>
              <a:t> ως </a:t>
            </a:r>
            <a:r>
              <a:rPr lang="en-US" dirty="0">
                <a:solidFill>
                  <a:schemeClr val="bg1"/>
                </a:solidFill>
              </a:rPr>
              <a:t>solver </a:t>
            </a:r>
            <a:r>
              <a:rPr lang="el-GR" dirty="0">
                <a:solidFill>
                  <a:schemeClr val="bg1"/>
                </a:solidFill>
              </a:rPr>
              <a:t>αυτού του γραμμικού προβλήματος.</a:t>
            </a:r>
          </a:p>
          <a:p>
            <a:pPr marL="0" indent="0">
              <a:buNone/>
            </a:pPr>
            <a:r>
              <a:rPr lang="el-GR" dirty="0">
                <a:solidFill>
                  <a:schemeClr val="bg1"/>
                </a:solidFill>
              </a:rPr>
              <a:t>Η </a:t>
            </a:r>
            <a:r>
              <a:rPr lang="en-US" dirty="0">
                <a:solidFill>
                  <a:schemeClr val="bg1"/>
                </a:solidFill>
              </a:rPr>
              <a:t>pulp </a:t>
            </a:r>
            <a:r>
              <a:rPr lang="el-GR" dirty="0">
                <a:solidFill>
                  <a:schemeClr val="bg1"/>
                </a:solidFill>
              </a:rPr>
              <a:t>αποτελεί μια εύχρηστη βιβλιοθήκη καθώς πάρα την απλή σύνταξη που έχει δεν παύει να είναι ισχυρή </a:t>
            </a:r>
          </a:p>
        </p:txBody>
      </p:sp>
      <p:pic>
        <p:nvPicPr>
          <p:cNvPr id="5" name="Εικόνα 4" descr="Εικόνα που περιέχει κίτρινο, λογότυπο, γραμματοσειρά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3DCBEA60-71ED-CFA2-61F1-5834E67B3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4001294"/>
            <a:ext cx="2857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5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22DC9A3-3071-3C24-7606-DBCBB79B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ΠΗΓΕΣ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5925C17-F73C-960F-678B-8F56E7E68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lnSpc>
                <a:spcPct val="107000"/>
              </a:lnSpc>
              <a:buNone/>
              <a:tabLst>
                <a:tab pos="5274310" algn="r"/>
              </a:tabLst>
            </a:pPr>
            <a:r>
              <a:rPr lang="el-GR" sz="2900" u="sng" kern="1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https://www.legaseriea.it/en/media/serie-a/2023-2024-serie-a-schedule-criteria-and-restriction</a:t>
            </a:r>
            <a:endParaRPr lang="el-GR" sz="2900" kern="100" dirty="0">
              <a:solidFill>
                <a:schemeClr val="bg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  <a:tabLst>
                <a:tab pos="5274310" algn="r"/>
              </a:tabLst>
            </a:pPr>
            <a:r>
              <a:rPr lang="el-GR" sz="2900" kern="1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l-GR" sz="2900" kern="100" dirty="0">
              <a:solidFill>
                <a:schemeClr val="bg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  <a:tabLst>
                <a:tab pos="5274310" algn="r"/>
              </a:tabLst>
            </a:pPr>
            <a:r>
              <a:rPr lang="en-US" sz="2900" u="sng" kern="100" dirty="0">
                <a:solidFill>
                  <a:srgbClr val="46788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https://www.legaseriea.it/en/media/serie-a/</a:t>
            </a:r>
            <a:r>
              <a:rPr lang="en-US" sz="2900" u="sng" kern="1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criteria-to-be-followed-for-the-draw-of-the-serie-a-2024-2025-calendar</a:t>
            </a:r>
            <a:endParaRPr lang="el-GR" sz="2900" u="sng" kern="1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  <a:tabLst>
                <a:tab pos="5274310" algn="r"/>
              </a:tabLst>
            </a:pPr>
            <a:r>
              <a:rPr lang="el-GR" sz="2900" dirty="0">
                <a:solidFill>
                  <a:schemeClr val="bg1"/>
                </a:solidFill>
              </a:rPr>
              <a:t>Τεκμηρίωση της βιβλιοθήκης </a:t>
            </a:r>
            <a:r>
              <a:rPr lang="el-GR" sz="2900" dirty="0" err="1">
                <a:solidFill>
                  <a:schemeClr val="bg1"/>
                </a:solidFill>
              </a:rPr>
              <a:t>pulp</a:t>
            </a:r>
            <a:r>
              <a:rPr lang="el-GR" sz="2900" dirty="0">
                <a:solidFill>
                  <a:schemeClr val="bg1"/>
                </a:solidFill>
              </a:rPr>
              <a:t> που χρησιμοποιήθηκε για την επίλυση του προβλήματος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  <a:tabLst>
                <a:tab pos="5274310" algn="r"/>
              </a:tabLst>
            </a:pPr>
            <a:r>
              <a:rPr lang="el-GR" sz="2900" dirty="0">
                <a:solidFill>
                  <a:schemeClr val="bg1"/>
                </a:solidFill>
              </a:rPr>
              <a:t>https://pypi.org/project/PuLP/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  <a:tabLst>
                <a:tab pos="5274310" algn="r"/>
              </a:tabLst>
            </a:pPr>
            <a:endParaRPr lang="el-GR" sz="2900" dirty="0">
              <a:solidFill>
                <a:schemeClr val="bg1"/>
              </a:solidFill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  <a:tabLst>
                <a:tab pos="5274310" algn="r"/>
              </a:tabLst>
            </a:pPr>
            <a:r>
              <a:rPr lang="el-GR" sz="2900" dirty="0">
                <a:solidFill>
                  <a:schemeClr val="bg1"/>
                </a:solidFill>
              </a:rPr>
              <a:t>Διδακτικές διαφάνειες της κα. Δασκαλάκη, κ. </a:t>
            </a:r>
            <a:r>
              <a:rPr lang="el-GR" sz="2900" dirty="0" err="1">
                <a:solidFill>
                  <a:schemeClr val="bg1"/>
                </a:solidFill>
              </a:rPr>
              <a:t>Βαλουξή</a:t>
            </a:r>
            <a:r>
              <a:rPr lang="el-GR" sz="2900" dirty="0">
                <a:solidFill>
                  <a:schemeClr val="bg1"/>
                </a:solidFill>
              </a:rPr>
              <a:t> και κ. </a:t>
            </a:r>
            <a:r>
              <a:rPr lang="el-GR" sz="2900" dirty="0" err="1">
                <a:solidFill>
                  <a:schemeClr val="bg1"/>
                </a:solidFill>
              </a:rPr>
              <a:t>Πέππα</a:t>
            </a:r>
            <a:endParaRPr lang="el-GR" sz="2900" dirty="0">
              <a:solidFill>
                <a:schemeClr val="bg1"/>
              </a:solidFill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  <a:tabLst>
                <a:tab pos="5274310" algn="r"/>
              </a:tabLst>
            </a:pPr>
            <a:r>
              <a:rPr lang="el-GR" sz="2900" dirty="0">
                <a:solidFill>
                  <a:schemeClr val="bg1"/>
                </a:solidFill>
              </a:rPr>
              <a:t>https://eclass.upatras.gr/courses/EE916/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  <a:tabLst>
                <a:tab pos="5274310" algn="r"/>
              </a:tabLst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5581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5C9C5FC-4A8D-AED9-BB28-5EC1361F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ΜΕΤΑΒΛΗΤΕΣ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19EFB2E-3B48-9B2B-9CA2-887DFFC1D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l-GR" dirty="0">
                    <a:solidFill>
                      <a:schemeClr val="bg1"/>
                    </a:solidFill>
                  </a:rPr>
                  <a:t>Χρειάστηκαν 2 μεταβλητές για να </a:t>
                </a:r>
                <a:r>
                  <a:rPr lang="el-GR" dirty="0" err="1">
                    <a:solidFill>
                      <a:schemeClr val="bg1"/>
                    </a:solidFill>
                  </a:rPr>
                  <a:t>μοντελοποιηθει</a:t>
                </a:r>
                <a:r>
                  <a:rPr lang="el-GR" dirty="0">
                    <a:solidFill>
                      <a:schemeClr val="bg1"/>
                    </a:solidFill>
                  </a:rPr>
                  <a:t> το </a:t>
                </a:r>
                <a:r>
                  <a:rPr lang="el-GR" dirty="0" err="1">
                    <a:solidFill>
                      <a:schemeClr val="bg1"/>
                    </a:solidFill>
                  </a:rPr>
                  <a:t>προβλήμα</a:t>
                </a:r>
                <a:r>
                  <a:rPr lang="el-GR" dirty="0">
                    <a:solidFill>
                      <a:schemeClr val="bg1"/>
                    </a:solidFill>
                  </a:rPr>
                  <a:t>.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l-GR" dirty="0">
                    <a:solidFill>
                      <a:schemeClr val="bg1"/>
                    </a:solidFill>
                  </a:rPr>
                  <a:t>Η πρώτη αφορά τα παιχνίδια μεταξύ δύο </a:t>
                </a:r>
                <a:r>
                  <a:rPr lang="el-GR" dirty="0" err="1">
                    <a:solidFill>
                      <a:schemeClr val="bg1"/>
                    </a:solidFill>
                  </a:rPr>
                  <a:t>ομαδών</a:t>
                </a:r>
                <a:r>
                  <a:rPr lang="el-GR" dirty="0">
                    <a:solidFill>
                      <a:schemeClr val="bg1"/>
                    </a:solidFill>
                  </a:rPr>
                  <a:t> και η δεύτερη το αν παίζει μια ομάδα εντός έδρας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l-GR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l-GR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l-GR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l-GR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 όταν η ομάδα </a:t>
                </a:r>
                <a:r>
                  <a:rPr lang="en-US" kern="100" dirty="0" err="1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παίζει εντός έδρας εναντίον της </a:t>
                </a:r>
                <a:r>
                  <a:rPr lang="en-US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l-GR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την αγωνιστική </a:t>
                </a:r>
                <a:r>
                  <a:rPr lang="en-US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l-G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l-GR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όταν η ομάδα </a:t>
                </a:r>
                <a:r>
                  <a:rPr lang="en-US" dirty="0" err="1">
                    <a:solidFill>
                      <a:schemeClr val="bg1"/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παίζει εντός έδρας την αγωνιστική </a:t>
                </a:r>
                <a:r>
                  <a:rPr lang="en-US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l-GR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l-G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19EFB2E-3B48-9B2B-9CA2-887DFFC1D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66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CD5AEB7-028A-C87B-32F3-E3687779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ΜΕΤΑΒΛΗΤΕΣ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63EFDDC-BBA3-1998-0391-545F30245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l-GR" dirty="0">
                    <a:solidFill>
                      <a:schemeClr val="bg1"/>
                    </a:solidFill>
                  </a:rPr>
                  <a:t>Η σχέση που τις συνδέει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l-GR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l-GR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, </a:t>
                </a:r>
                <a:r>
                  <a:rPr lang="en-US" kern="100" dirty="0" err="1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i≠j</a:t>
                </a:r>
                <a:endParaRPr lang="el-GR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r>
                  <a:rPr lang="en-US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l-GR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αριθμός ομάδων</a:t>
                </a:r>
                <a:endParaRPr lang="el-GR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l-G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63EFDDC-BBA3-1998-0391-545F30245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16815C9C-58A8-4997-FA4E-13023FB8F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355" y="3623838"/>
            <a:ext cx="9489290" cy="1065593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8AEB4C7D-B621-8DA2-B65A-004D19429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354" y="4742933"/>
            <a:ext cx="962144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116E994-09D9-C3B7-60E3-D3D9EA14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ΠΕΡΙΟΡΙΣΜΟΙ ΠΟΥ ΑΓΝΟΗΘΗΚΑΝ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0956826-6520-A73A-D864-76028E01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ΕΥΡΩΠΑΙΚΕΣ ΥΠΟΧΡΕΏΣΕΙΣ</a:t>
            </a:r>
          </a:p>
          <a:p>
            <a:pPr marL="0" indent="0">
              <a:buNone/>
            </a:pPr>
            <a:endParaRPr lang="el-G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l-GR" dirty="0">
                <a:solidFill>
                  <a:schemeClr val="bg1"/>
                </a:solidFill>
              </a:rPr>
              <a:t>Είναι αδύνατον να γνωρίζει κάποιος από πριν την πορεία τις κάθε ομάδας σε αυτές τις διοργανώσεις έτσι ώστε να διαμορφώσει το πρόγραμμα γύρω από αυτές</a:t>
            </a:r>
          </a:p>
        </p:txBody>
      </p:sp>
    </p:spTree>
    <p:extLst>
      <p:ext uri="{BB962C8B-B14F-4D97-AF65-F5344CB8AC3E}">
        <p14:creationId xmlns:p14="http://schemas.microsoft.com/office/powerpoint/2010/main" val="83751040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772</Words>
  <Application>Microsoft Office PowerPoint</Application>
  <PresentationFormat>Ευρεία οθόνη</PresentationFormat>
  <Paragraphs>97</Paragraphs>
  <Slides>21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Times New Roman</vt:lpstr>
      <vt:lpstr>Θέμα του Office</vt:lpstr>
      <vt:lpstr>ΠΡΟΓΡΑΜΜΑΤΙΣΜΟΣ ΙΤΑΛΙΚΟΥ ΠΡΩΤΑΘΛΗΜΑΤΟΣ ΠΟΔΟΣΦΑΙΡΟΥ</vt:lpstr>
      <vt:lpstr>Παρουσίαση του PowerPoint</vt:lpstr>
      <vt:lpstr>ΙΤΑΛΙΚΟ ΠΡΩΤΑΘΛΗΜΑ SERIE A</vt:lpstr>
      <vt:lpstr>ΟΜΑΔΕΣ</vt:lpstr>
      <vt:lpstr>Βιβλιοθήκη pulp</vt:lpstr>
      <vt:lpstr>ΠΗΓΕΣ</vt:lpstr>
      <vt:lpstr>ΜΕΤΑΒΛΗΤΕΣ</vt:lpstr>
      <vt:lpstr>ΜΕΤΑΒΛΗΤΕΣ</vt:lpstr>
      <vt:lpstr>ΠΕΡΙΟΡΙΣΜΟΙ ΠΟΥ ΑΓΝΟΗΘΗΚΑΝ</vt:lpstr>
      <vt:lpstr>ΠΕΡΙΟΡΙΣΜΟΙ</vt:lpstr>
      <vt:lpstr>ΠΕΡΙΟΡΙΣΜΟΙ</vt:lpstr>
      <vt:lpstr>ΠΕΡΙΟΡΙΣΜΟΙ</vt:lpstr>
      <vt:lpstr>ΠΕΡΙΟΡΙΣΜΟΙ</vt:lpstr>
      <vt:lpstr>ΠΕΡΙΟΡΙΣΜΟΙ</vt:lpstr>
      <vt:lpstr>ΠΕΡΙΟΡΙΣΜΟΙ</vt:lpstr>
      <vt:lpstr>ΠΕΡΙΟΡΙΣΜΟΙ</vt:lpstr>
      <vt:lpstr>ΠΕΡΙΟΡΙΣΜΟΙ</vt:lpstr>
      <vt:lpstr>ΑΝΤΙΚΕΙΜΕΝΙΚΗ ΤΙΜΗ </vt:lpstr>
      <vt:lpstr>ΑΠΟΤΕΛΕΣΜΑΤΑ</vt:lpstr>
      <vt:lpstr>ΧΡΟΝΟΣ</vt:lpstr>
      <vt:lpstr>Ευχαριστώ για την προσοχή σας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mariosgeorge24@gmail.com</dc:creator>
  <cp:lastModifiedBy>mariosgeorge24@gmail.com</cp:lastModifiedBy>
  <cp:revision>35</cp:revision>
  <dcterms:created xsi:type="dcterms:W3CDTF">2024-08-05T16:57:14Z</dcterms:created>
  <dcterms:modified xsi:type="dcterms:W3CDTF">2024-09-20T10:06:25Z</dcterms:modified>
</cp:coreProperties>
</file>