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D1DB65-4D01-44E4-9213-BB16721ED5A8}" v="361" dt="2022-06-17T09:16:00.1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25738D6-3F44-B39A-2184-F43DF2FEDA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9532" y="1695576"/>
            <a:ext cx="8652938" cy="2857191"/>
          </a:xfrm>
        </p:spPr>
        <p:txBody>
          <a:bodyPr anchor="ctr">
            <a:normAutofit/>
          </a:bodyPr>
          <a:lstStyle/>
          <a:p>
            <a:r>
              <a:rPr lang="en-GB" sz="8000" dirty="0">
                <a:latin typeface="Times New Roman"/>
                <a:cs typeface="Calibri Light"/>
              </a:rPr>
              <a:t>Depression Questionnaire</a:t>
            </a:r>
            <a:endParaRPr lang="en-GB" sz="8000" dirty="0">
              <a:latin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9532" y="4623127"/>
            <a:ext cx="8655200" cy="45720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dirty="0">
                <a:latin typeface="Times New Roman"/>
                <a:cs typeface="Calibri"/>
              </a:rPr>
              <a:t>A first step into diagnosing depression and seeking help</a:t>
            </a:r>
            <a:br>
              <a:rPr lang="en-GB" dirty="0">
                <a:latin typeface="Times New Roman"/>
                <a:cs typeface="Calibri"/>
              </a:rPr>
            </a:br>
            <a:endParaRPr lang="en-GB">
              <a:latin typeface="Times New Roman"/>
              <a:cs typeface="Times New Roman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B27B3A-9DF7-AB3A-2F96-C43598860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GB" sz="5400" dirty="0" err="1">
                <a:latin typeface="Times New Roman"/>
                <a:cs typeface="Calibri Light"/>
              </a:rPr>
              <a:t>Мотивация</a:t>
            </a:r>
            <a:endParaRPr lang="en-GB" sz="5400">
              <a:latin typeface="Times New Roman"/>
              <a:cs typeface="Times New Roman"/>
            </a:endParaRPr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E36C1-E45B-1753-A8BE-3D854FCA8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755" y="2672874"/>
            <a:ext cx="4243589" cy="332066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2000" dirty="0" err="1">
                <a:latin typeface="Times New Roman"/>
                <a:ea typeface="+mn-lt"/>
                <a:cs typeface="+mn-lt"/>
              </a:rPr>
              <a:t>Видях</a:t>
            </a:r>
            <a:r>
              <a:rPr lang="en-GB" sz="2000" dirty="0">
                <a:latin typeface="Times New Roman"/>
                <a:ea typeface="+mn-lt"/>
                <a:cs typeface="+mn-lt"/>
              </a:rPr>
              <a:t>, </a:t>
            </a:r>
            <a:r>
              <a:rPr lang="en-GB" sz="2000" dirty="0" err="1">
                <a:latin typeface="Times New Roman"/>
                <a:ea typeface="+mn-lt"/>
                <a:cs typeface="+mn-lt"/>
              </a:rPr>
              <a:t>че</a:t>
            </a:r>
            <a:r>
              <a:rPr lang="en-GB" sz="2000" dirty="0">
                <a:latin typeface="Times New Roman"/>
                <a:ea typeface="+mn-lt"/>
                <a:cs typeface="+mn-lt"/>
              </a:rPr>
              <a:t> </a:t>
            </a:r>
            <a:r>
              <a:rPr lang="en-GB" sz="2000" dirty="0" err="1">
                <a:latin typeface="Times New Roman"/>
                <a:ea typeface="+mn-lt"/>
                <a:cs typeface="+mn-lt"/>
              </a:rPr>
              <a:t>темата</a:t>
            </a:r>
            <a:r>
              <a:rPr lang="en-GB" sz="2000" dirty="0">
                <a:latin typeface="Times New Roman"/>
                <a:ea typeface="+mn-lt"/>
                <a:cs typeface="+mn-lt"/>
              </a:rPr>
              <a:t> </a:t>
            </a:r>
            <a:r>
              <a:rPr lang="en-GB" sz="2000" dirty="0" err="1">
                <a:latin typeface="Times New Roman"/>
                <a:ea typeface="+mn-lt"/>
                <a:cs typeface="+mn-lt"/>
              </a:rPr>
              <a:t>за</a:t>
            </a:r>
            <a:r>
              <a:rPr lang="en-GB" sz="2000" dirty="0">
                <a:latin typeface="Times New Roman"/>
                <a:ea typeface="+mn-lt"/>
                <a:cs typeface="+mn-lt"/>
              </a:rPr>
              <a:t> </a:t>
            </a:r>
            <a:r>
              <a:rPr lang="en-GB" sz="2000" dirty="0" err="1">
                <a:latin typeface="Times New Roman"/>
                <a:ea typeface="+mn-lt"/>
                <a:cs typeface="+mn-lt"/>
              </a:rPr>
              <a:t>засичане</a:t>
            </a:r>
            <a:r>
              <a:rPr lang="en-GB" sz="2000" dirty="0">
                <a:latin typeface="Times New Roman"/>
                <a:ea typeface="+mn-lt"/>
                <a:cs typeface="+mn-lt"/>
              </a:rPr>
              <a:t> </a:t>
            </a:r>
            <a:r>
              <a:rPr lang="en-GB" sz="2000" dirty="0" err="1">
                <a:latin typeface="Times New Roman"/>
                <a:ea typeface="+mn-lt"/>
                <a:cs typeface="+mn-lt"/>
              </a:rPr>
              <a:t>на</a:t>
            </a:r>
            <a:r>
              <a:rPr lang="en-GB" sz="2000" dirty="0">
                <a:latin typeface="Times New Roman"/>
                <a:ea typeface="+mn-lt"/>
                <a:cs typeface="+mn-lt"/>
              </a:rPr>
              <a:t> </a:t>
            </a:r>
            <a:r>
              <a:rPr lang="en-GB" sz="2000" dirty="0" err="1">
                <a:latin typeface="Times New Roman"/>
                <a:ea typeface="+mn-lt"/>
                <a:cs typeface="+mn-lt"/>
              </a:rPr>
              <a:t>Алцхаймер</a:t>
            </a:r>
            <a:r>
              <a:rPr lang="en-GB" sz="2000" dirty="0">
                <a:latin typeface="Times New Roman"/>
                <a:ea typeface="+mn-lt"/>
                <a:cs typeface="+mn-lt"/>
              </a:rPr>
              <a:t> и </a:t>
            </a:r>
            <a:r>
              <a:rPr lang="en-GB" sz="2000" dirty="0" err="1">
                <a:latin typeface="Times New Roman"/>
                <a:ea typeface="+mn-lt"/>
                <a:cs typeface="+mn-lt"/>
              </a:rPr>
              <a:t>деменция</a:t>
            </a:r>
            <a:r>
              <a:rPr lang="en-GB" sz="2000" dirty="0">
                <a:latin typeface="Times New Roman"/>
                <a:ea typeface="+mn-lt"/>
                <a:cs typeface="+mn-lt"/>
              </a:rPr>
              <a:t> </a:t>
            </a:r>
            <a:r>
              <a:rPr lang="en-GB" sz="2000" dirty="0" err="1">
                <a:latin typeface="Times New Roman"/>
                <a:ea typeface="+mn-lt"/>
                <a:cs typeface="+mn-lt"/>
              </a:rPr>
              <a:t>беше</a:t>
            </a:r>
            <a:r>
              <a:rPr lang="en-GB" sz="2000" dirty="0">
                <a:latin typeface="Times New Roman"/>
                <a:ea typeface="+mn-lt"/>
                <a:cs typeface="+mn-lt"/>
              </a:rPr>
              <a:t> </a:t>
            </a:r>
            <a:r>
              <a:rPr lang="en-GB" sz="2000" dirty="0" err="1">
                <a:latin typeface="Times New Roman"/>
                <a:ea typeface="+mn-lt"/>
                <a:cs typeface="+mn-lt"/>
              </a:rPr>
              <a:t>използвана</a:t>
            </a:r>
            <a:r>
              <a:rPr lang="en-GB" sz="2000" dirty="0">
                <a:latin typeface="Times New Roman"/>
                <a:ea typeface="+mn-lt"/>
                <a:cs typeface="+mn-lt"/>
              </a:rPr>
              <a:t>, </a:t>
            </a:r>
            <a:r>
              <a:rPr lang="en-GB" sz="2000" dirty="0" err="1">
                <a:latin typeface="Times New Roman"/>
                <a:ea typeface="+mn-lt"/>
                <a:cs typeface="+mn-lt"/>
              </a:rPr>
              <a:t>затова</a:t>
            </a:r>
            <a:r>
              <a:rPr lang="en-GB" sz="2000" dirty="0">
                <a:latin typeface="Times New Roman"/>
                <a:ea typeface="+mn-lt"/>
                <a:cs typeface="+mn-lt"/>
              </a:rPr>
              <a:t> </a:t>
            </a:r>
            <a:r>
              <a:rPr lang="en-GB" sz="2000" dirty="0" err="1">
                <a:latin typeface="Times New Roman"/>
                <a:ea typeface="+mn-lt"/>
                <a:cs typeface="+mn-lt"/>
              </a:rPr>
              <a:t>реших</a:t>
            </a:r>
            <a:r>
              <a:rPr lang="en-GB" sz="2000" dirty="0">
                <a:latin typeface="Times New Roman"/>
                <a:ea typeface="+mn-lt"/>
                <a:cs typeface="+mn-lt"/>
              </a:rPr>
              <a:t> </a:t>
            </a:r>
            <a:r>
              <a:rPr lang="en-GB" sz="2000" dirty="0" err="1">
                <a:latin typeface="Times New Roman"/>
                <a:ea typeface="+mn-lt"/>
                <a:cs typeface="+mn-lt"/>
              </a:rPr>
              <a:t>да</a:t>
            </a:r>
            <a:r>
              <a:rPr lang="en-GB" sz="2000" dirty="0">
                <a:latin typeface="Times New Roman"/>
                <a:ea typeface="+mn-lt"/>
                <a:cs typeface="+mn-lt"/>
              </a:rPr>
              <a:t> </a:t>
            </a:r>
            <a:r>
              <a:rPr lang="en-GB" sz="2000" dirty="0" err="1">
                <a:latin typeface="Times New Roman"/>
                <a:ea typeface="+mn-lt"/>
                <a:cs typeface="+mn-lt"/>
              </a:rPr>
              <a:t>направя</a:t>
            </a:r>
            <a:r>
              <a:rPr lang="en-GB" sz="2000" dirty="0">
                <a:latin typeface="Times New Roman"/>
                <a:ea typeface="+mn-lt"/>
                <a:cs typeface="+mn-lt"/>
              </a:rPr>
              <a:t> </a:t>
            </a:r>
            <a:r>
              <a:rPr lang="en-GB" sz="2000" dirty="0" err="1">
                <a:latin typeface="Times New Roman"/>
                <a:ea typeface="+mn-lt"/>
                <a:cs typeface="+mn-lt"/>
              </a:rPr>
              <a:t>нещо</a:t>
            </a:r>
            <a:r>
              <a:rPr lang="en-GB" sz="2000" dirty="0">
                <a:latin typeface="Times New Roman"/>
                <a:ea typeface="+mn-lt"/>
                <a:cs typeface="+mn-lt"/>
              </a:rPr>
              <a:t> </a:t>
            </a:r>
            <a:r>
              <a:rPr lang="en-GB" sz="2000" dirty="0" err="1">
                <a:latin typeface="Times New Roman"/>
                <a:ea typeface="+mn-lt"/>
                <a:cs typeface="+mn-lt"/>
              </a:rPr>
              <a:t>различно</a:t>
            </a:r>
            <a:r>
              <a:rPr lang="en-GB" sz="2000" dirty="0">
                <a:latin typeface="Times New Roman"/>
                <a:ea typeface="+mn-lt"/>
                <a:cs typeface="+mn-lt"/>
              </a:rPr>
              <a:t>. </a:t>
            </a:r>
            <a:r>
              <a:rPr lang="en-GB" sz="2000" dirty="0" err="1">
                <a:latin typeface="Times New Roman"/>
                <a:ea typeface="+mn-lt"/>
                <a:cs typeface="+mn-lt"/>
              </a:rPr>
              <a:t>Първото</a:t>
            </a:r>
            <a:r>
              <a:rPr lang="en-GB" sz="2000" dirty="0">
                <a:latin typeface="Times New Roman"/>
                <a:ea typeface="+mn-lt"/>
                <a:cs typeface="+mn-lt"/>
              </a:rPr>
              <a:t> </a:t>
            </a:r>
            <a:r>
              <a:rPr lang="en-GB" sz="2000" dirty="0" err="1">
                <a:latin typeface="Times New Roman"/>
                <a:ea typeface="+mn-lt"/>
                <a:cs typeface="+mn-lt"/>
              </a:rPr>
              <a:t>друго</a:t>
            </a:r>
            <a:r>
              <a:rPr lang="en-GB" sz="2000" dirty="0">
                <a:latin typeface="Times New Roman"/>
                <a:ea typeface="+mn-lt"/>
                <a:cs typeface="+mn-lt"/>
              </a:rPr>
              <a:t> </a:t>
            </a:r>
            <a:r>
              <a:rPr lang="en-GB" sz="2000" dirty="0" err="1">
                <a:latin typeface="Times New Roman"/>
                <a:ea typeface="+mn-lt"/>
                <a:cs typeface="+mn-lt"/>
              </a:rPr>
              <a:t>психично</a:t>
            </a:r>
            <a:r>
              <a:rPr lang="en-GB" sz="2000" dirty="0">
                <a:latin typeface="Times New Roman"/>
                <a:ea typeface="+mn-lt"/>
                <a:cs typeface="+mn-lt"/>
              </a:rPr>
              <a:t> </a:t>
            </a:r>
            <a:r>
              <a:rPr lang="en-GB" sz="2000" dirty="0" err="1">
                <a:latin typeface="Times New Roman"/>
                <a:ea typeface="+mn-lt"/>
                <a:cs typeface="+mn-lt"/>
              </a:rPr>
              <a:t>заболяване</a:t>
            </a:r>
            <a:r>
              <a:rPr lang="en-GB" sz="2000" dirty="0">
                <a:latin typeface="Times New Roman"/>
                <a:ea typeface="+mn-lt"/>
                <a:cs typeface="+mn-lt"/>
              </a:rPr>
              <a:t>, </a:t>
            </a:r>
            <a:r>
              <a:rPr lang="en-GB" sz="2000" dirty="0" err="1">
                <a:latin typeface="Times New Roman"/>
                <a:ea typeface="+mn-lt"/>
                <a:cs typeface="+mn-lt"/>
              </a:rPr>
              <a:t>за</a:t>
            </a:r>
            <a:r>
              <a:rPr lang="en-GB" sz="2000" dirty="0">
                <a:latin typeface="Times New Roman"/>
                <a:ea typeface="+mn-lt"/>
                <a:cs typeface="+mn-lt"/>
              </a:rPr>
              <a:t> </a:t>
            </a:r>
            <a:r>
              <a:rPr lang="en-GB" sz="2000" dirty="0" err="1">
                <a:latin typeface="Times New Roman"/>
                <a:ea typeface="+mn-lt"/>
                <a:cs typeface="+mn-lt"/>
              </a:rPr>
              <a:t>което</a:t>
            </a:r>
            <a:r>
              <a:rPr lang="en-GB" sz="2000" dirty="0">
                <a:latin typeface="Times New Roman"/>
                <a:ea typeface="+mn-lt"/>
                <a:cs typeface="+mn-lt"/>
              </a:rPr>
              <a:t> </a:t>
            </a:r>
            <a:r>
              <a:rPr lang="en-GB" sz="2000" dirty="0" err="1">
                <a:latin typeface="Times New Roman"/>
                <a:ea typeface="+mn-lt"/>
                <a:cs typeface="+mn-lt"/>
              </a:rPr>
              <a:t>ми</a:t>
            </a:r>
            <a:r>
              <a:rPr lang="en-GB" sz="2000" dirty="0">
                <a:latin typeface="Times New Roman"/>
                <a:ea typeface="+mn-lt"/>
                <a:cs typeface="+mn-lt"/>
              </a:rPr>
              <a:t> </a:t>
            </a:r>
            <a:r>
              <a:rPr lang="en-GB" sz="2000" dirty="0" err="1">
                <a:latin typeface="Times New Roman"/>
                <a:ea typeface="+mn-lt"/>
                <a:cs typeface="+mn-lt"/>
              </a:rPr>
              <a:t>хрумна</a:t>
            </a:r>
            <a:r>
              <a:rPr lang="en-GB" sz="2000" dirty="0">
                <a:latin typeface="Times New Roman"/>
                <a:ea typeface="+mn-lt"/>
                <a:cs typeface="+mn-lt"/>
              </a:rPr>
              <a:t> </a:t>
            </a:r>
            <a:r>
              <a:rPr lang="en-GB" sz="2000" dirty="0" err="1">
                <a:latin typeface="Times New Roman"/>
                <a:ea typeface="+mn-lt"/>
                <a:cs typeface="+mn-lt"/>
              </a:rPr>
              <a:t>беше</a:t>
            </a:r>
            <a:r>
              <a:rPr lang="en-GB" sz="2000" dirty="0">
                <a:latin typeface="Times New Roman"/>
                <a:ea typeface="+mn-lt"/>
                <a:cs typeface="+mn-lt"/>
              </a:rPr>
              <a:t> </a:t>
            </a:r>
            <a:r>
              <a:rPr lang="en-GB" sz="2000" dirty="0" err="1">
                <a:latin typeface="Times New Roman"/>
                <a:ea typeface="+mn-lt"/>
                <a:cs typeface="+mn-lt"/>
              </a:rPr>
              <a:t>депресията</a:t>
            </a:r>
            <a:r>
              <a:rPr lang="en-GB" sz="2000" dirty="0">
                <a:latin typeface="Times New Roman"/>
                <a:ea typeface="+mn-lt"/>
                <a:cs typeface="+mn-lt"/>
              </a:rPr>
              <a:t> и </a:t>
            </a:r>
            <a:r>
              <a:rPr lang="en-GB" sz="2000" dirty="0" err="1">
                <a:latin typeface="Times New Roman"/>
                <a:ea typeface="+mn-lt"/>
                <a:cs typeface="+mn-lt"/>
              </a:rPr>
              <a:t>следователно</a:t>
            </a:r>
            <a:r>
              <a:rPr lang="en-GB" sz="2000" dirty="0">
                <a:latin typeface="Times New Roman"/>
                <a:ea typeface="+mn-lt"/>
                <a:cs typeface="+mn-lt"/>
              </a:rPr>
              <a:t> </a:t>
            </a:r>
            <a:r>
              <a:rPr lang="en-GB" sz="2000" dirty="0" err="1">
                <a:latin typeface="Times New Roman"/>
                <a:ea typeface="+mn-lt"/>
                <a:cs typeface="+mn-lt"/>
              </a:rPr>
              <a:t>реших</a:t>
            </a:r>
            <a:r>
              <a:rPr lang="en-GB" sz="2000" dirty="0">
                <a:latin typeface="Times New Roman"/>
                <a:ea typeface="+mn-lt"/>
                <a:cs typeface="+mn-lt"/>
              </a:rPr>
              <a:t> </a:t>
            </a:r>
            <a:r>
              <a:rPr lang="en-GB" sz="2000" dirty="0" err="1">
                <a:latin typeface="Times New Roman"/>
                <a:ea typeface="+mn-lt"/>
                <a:cs typeface="+mn-lt"/>
              </a:rPr>
              <a:t>да</a:t>
            </a:r>
            <a:r>
              <a:rPr lang="en-GB" sz="2000" dirty="0">
                <a:latin typeface="Times New Roman"/>
                <a:ea typeface="+mn-lt"/>
                <a:cs typeface="+mn-lt"/>
              </a:rPr>
              <a:t> </a:t>
            </a:r>
            <a:r>
              <a:rPr lang="en-GB" sz="2000" dirty="0" err="1">
                <a:latin typeface="Times New Roman"/>
                <a:ea typeface="+mn-lt"/>
                <a:cs typeface="+mn-lt"/>
              </a:rPr>
              <a:t>направя</a:t>
            </a:r>
            <a:r>
              <a:rPr lang="en-GB" sz="2000" dirty="0">
                <a:latin typeface="Times New Roman"/>
                <a:ea typeface="+mn-lt"/>
                <a:cs typeface="+mn-lt"/>
              </a:rPr>
              <a:t> </a:t>
            </a:r>
            <a:r>
              <a:rPr lang="en-GB" sz="2000" dirty="0" err="1">
                <a:latin typeface="Times New Roman"/>
                <a:ea typeface="+mn-lt"/>
                <a:cs typeface="+mn-lt"/>
              </a:rPr>
              <a:t>приложение</a:t>
            </a:r>
            <a:r>
              <a:rPr lang="en-GB" sz="2000" dirty="0">
                <a:latin typeface="Times New Roman"/>
                <a:ea typeface="+mn-lt"/>
                <a:cs typeface="+mn-lt"/>
              </a:rPr>
              <a:t>, </a:t>
            </a:r>
            <a:r>
              <a:rPr lang="en-GB" sz="2000" dirty="0" err="1">
                <a:latin typeface="Times New Roman"/>
                <a:ea typeface="+mn-lt"/>
                <a:cs typeface="+mn-lt"/>
              </a:rPr>
              <a:t>което</a:t>
            </a:r>
            <a:r>
              <a:rPr lang="en-GB" sz="2000" dirty="0">
                <a:latin typeface="Times New Roman"/>
                <a:ea typeface="+mn-lt"/>
                <a:cs typeface="+mn-lt"/>
              </a:rPr>
              <a:t> </a:t>
            </a:r>
            <a:r>
              <a:rPr lang="en-GB" sz="2000" dirty="0" err="1">
                <a:latin typeface="Times New Roman"/>
                <a:ea typeface="+mn-lt"/>
                <a:cs typeface="+mn-lt"/>
              </a:rPr>
              <a:t>спомага</a:t>
            </a:r>
            <a:r>
              <a:rPr lang="en-GB" sz="2000" dirty="0">
                <a:latin typeface="Times New Roman"/>
                <a:ea typeface="+mn-lt"/>
                <a:cs typeface="+mn-lt"/>
              </a:rPr>
              <a:t> </a:t>
            </a:r>
            <a:r>
              <a:rPr lang="en-GB" sz="2000" dirty="0" err="1">
                <a:latin typeface="Times New Roman"/>
                <a:ea typeface="+mn-lt"/>
                <a:cs typeface="+mn-lt"/>
              </a:rPr>
              <a:t>за</a:t>
            </a:r>
            <a:r>
              <a:rPr lang="en-GB" sz="2000" dirty="0">
                <a:latin typeface="Times New Roman"/>
                <a:ea typeface="+mn-lt"/>
                <a:cs typeface="+mn-lt"/>
              </a:rPr>
              <a:t> </a:t>
            </a:r>
            <a:r>
              <a:rPr lang="en-GB" sz="2000" dirty="0" err="1">
                <a:latin typeface="Times New Roman"/>
                <a:ea typeface="+mn-lt"/>
                <a:cs typeface="+mn-lt"/>
              </a:rPr>
              <a:t>засичането</a:t>
            </a:r>
            <a:r>
              <a:rPr lang="en-GB" sz="2000" dirty="0">
                <a:latin typeface="Times New Roman"/>
                <a:ea typeface="+mn-lt"/>
                <a:cs typeface="+mn-lt"/>
              </a:rPr>
              <a:t> и. </a:t>
            </a:r>
            <a:r>
              <a:rPr lang="en-GB" sz="2000" dirty="0" err="1">
                <a:latin typeface="Times New Roman"/>
                <a:ea typeface="+mn-lt"/>
                <a:cs typeface="+mn-lt"/>
              </a:rPr>
              <a:t>Макар</a:t>
            </a:r>
            <a:r>
              <a:rPr lang="en-GB" sz="2000" dirty="0">
                <a:latin typeface="Times New Roman"/>
                <a:ea typeface="+mn-lt"/>
                <a:cs typeface="+mn-lt"/>
              </a:rPr>
              <a:t> и </a:t>
            </a:r>
            <a:r>
              <a:rPr lang="en-GB" sz="2000" dirty="0" err="1">
                <a:latin typeface="Times New Roman"/>
                <a:ea typeface="+mn-lt"/>
                <a:cs typeface="+mn-lt"/>
              </a:rPr>
              <a:t>то</a:t>
            </a:r>
            <a:r>
              <a:rPr lang="en-GB" sz="2000" dirty="0">
                <a:latin typeface="Times New Roman"/>
                <a:ea typeface="+mn-lt"/>
                <a:cs typeface="+mn-lt"/>
              </a:rPr>
              <a:t> </a:t>
            </a:r>
            <a:r>
              <a:rPr lang="en-GB" sz="2000" dirty="0" err="1">
                <a:latin typeface="Times New Roman"/>
                <a:ea typeface="+mn-lt"/>
                <a:cs typeface="+mn-lt"/>
              </a:rPr>
              <a:t>никога</a:t>
            </a:r>
            <a:r>
              <a:rPr lang="en-GB" sz="2000" dirty="0">
                <a:latin typeface="Times New Roman"/>
                <a:ea typeface="+mn-lt"/>
                <a:cs typeface="+mn-lt"/>
              </a:rPr>
              <a:t> </a:t>
            </a:r>
            <a:r>
              <a:rPr lang="en-GB" sz="2000" dirty="0" err="1">
                <a:latin typeface="Times New Roman"/>
                <a:ea typeface="+mn-lt"/>
                <a:cs typeface="+mn-lt"/>
              </a:rPr>
              <a:t>да</a:t>
            </a:r>
            <a:r>
              <a:rPr lang="en-GB" sz="2000" dirty="0">
                <a:latin typeface="Times New Roman"/>
                <a:ea typeface="+mn-lt"/>
                <a:cs typeface="+mn-lt"/>
              </a:rPr>
              <a:t> </a:t>
            </a:r>
            <a:r>
              <a:rPr lang="en-GB" sz="2000" dirty="0" err="1">
                <a:latin typeface="Times New Roman"/>
                <a:ea typeface="+mn-lt"/>
                <a:cs typeface="+mn-lt"/>
              </a:rPr>
              <a:t>не</a:t>
            </a:r>
            <a:r>
              <a:rPr lang="en-GB" sz="2000" dirty="0">
                <a:latin typeface="Times New Roman"/>
                <a:ea typeface="+mn-lt"/>
                <a:cs typeface="+mn-lt"/>
              </a:rPr>
              <a:t> </a:t>
            </a:r>
            <a:r>
              <a:rPr lang="en-GB" sz="2000" dirty="0" err="1">
                <a:latin typeface="Times New Roman"/>
                <a:ea typeface="+mn-lt"/>
                <a:cs typeface="+mn-lt"/>
              </a:rPr>
              <a:t>види</a:t>
            </a:r>
            <a:r>
              <a:rPr lang="en-GB" sz="2000" dirty="0">
                <a:latin typeface="Times New Roman"/>
                <a:ea typeface="+mn-lt"/>
                <a:cs typeface="+mn-lt"/>
              </a:rPr>
              <a:t> </a:t>
            </a:r>
            <a:r>
              <a:rPr lang="en-GB" sz="2000" dirty="0" err="1">
                <a:latin typeface="Times New Roman"/>
                <a:ea typeface="+mn-lt"/>
                <a:cs typeface="+mn-lt"/>
              </a:rPr>
              <a:t>бял</a:t>
            </a:r>
            <a:r>
              <a:rPr lang="en-GB" sz="2000" dirty="0">
                <a:latin typeface="Times New Roman"/>
                <a:ea typeface="+mn-lt"/>
                <a:cs typeface="+mn-lt"/>
              </a:rPr>
              <a:t> </a:t>
            </a:r>
            <a:r>
              <a:rPr lang="en-GB" sz="2000" dirty="0" err="1">
                <a:latin typeface="Times New Roman"/>
                <a:ea typeface="+mn-lt"/>
                <a:cs typeface="+mn-lt"/>
              </a:rPr>
              <a:t>ден</a:t>
            </a:r>
            <a:r>
              <a:rPr lang="en-GB" sz="2000" dirty="0">
                <a:latin typeface="Times New Roman"/>
                <a:ea typeface="+mn-lt"/>
                <a:cs typeface="+mn-lt"/>
              </a:rPr>
              <a:t> </a:t>
            </a:r>
            <a:r>
              <a:rPr lang="en-GB" sz="2000" dirty="0" err="1">
                <a:latin typeface="Times New Roman"/>
                <a:ea typeface="+mn-lt"/>
                <a:cs typeface="+mn-lt"/>
              </a:rPr>
              <a:t>смятам</a:t>
            </a:r>
            <a:r>
              <a:rPr lang="en-GB" sz="2000" dirty="0">
                <a:latin typeface="Times New Roman"/>
                <a:ea typeface="+mn-lt"/>
                <a:cs typeface="+mn-lt"/>
              </a:rPr>
              <a:t> </a:t>
            </a:r>
            <a:r>
              <a:rPr lang="en-GB" sz="2000" dirty="0" err="1">
                <a:latin typeface="Times New Roman"/>
                <a:ea typeface="+mn-lt"/>
                <a:cs typeface="+mn-lt"/>
              </a:rPr>
              <a:t>че</a:t>
            </a:r>
            <a:r>
              <a:rPr lang="en-GB" sz="2000" dirty="0">
                <a:latin typeface="Times New Roman"/>
                <a:ea typeface="+mn-lt"/>
                <a:cs typeface="+mn-lt"/>
              </a:rPr>
              <a:t> </a:t>
            </a:r>
            <a:r>
              <a:rPr lang="en-GB" sz="2000" dirty="0" err="1">
                <a:latin typeface="Times New Roman"/>
                <a:ea typeface="+mn-lt"/>
                <a:cs typeface="+mn-lt"/>
              </a:rPr>
              <a:t>се</a:t>
            </a:r>
            <a:r>
              <a:rPr lang="en-GB" sz="2000" dirty="0">
                <a:latin typeface="Times New Roman"/>
                <a:ea typeface="+mn-lt"/>
                <a:cs typeface="+mn-lt"/>
              </a:rPr>
              <a:t> </a:t>
            </a:r>
            <a:r>
              <a:rPr lang="en-GB" sz="2000" dirty="0" err="1">
                <a:latin typeface="Times New Roman"/>
                <a:ea typeface="+mn-lt"/>
                <a:cs typeface="+mn-lt"/>
              </a:rPr>
              <a:t>справя</a:t>
            </a:r>
            <a:r>
              <a:rPr lang="en-GB" sz="2000" dirty="0">
                <a:latin typeface="Times New Roman"/>
                <a:ea typeface="+mn-lt"/>
                <a:cs typeface="+mn-lt"/>
              </a:rPr>
              <a:t> </a:t>
            </a:r>
            <a:r>
              <a:rPr lang="en-GB" sz="2000" dirty="0" err="1">
                <a:latin typeface="Times New Roman"/>
                <a:ea typeface="+mn-lt"/>
                <a:cs typeface="+mn-lt"/>
              </a:rPr>
              <a:t>адекватно</a:t>
            </a:r>
            <a:r>
              <a:rPr lang="en-GB" sz="2000" dirty="0">
                <a:latin typeface="Times New Roman"/>
                <a:ea typeface="+mn-lt"/>
                <a:cs typeface="+mn-lt"/>
              </a:rPr>
              <a:t> </a:t>
            </a:r>
            <a:r>
              <a:rPr lang="en-GB" sz="2000" dirty="0" err="1">
                <a:latin typeface="Times New Roman"/>
                <a:ea typeface="+mn-lt"/>
                <a:cs typeface="+mn-lt"/>
              </a:rPr>
              <a:t>със</a:t>
            </a:r>
            <a:r>
              <a:rPr lang="en-GB" sz="2000" dirty="0">
                <a:latin typeface="Times New Roman"/>
                <a:ea typeface="+mn-lt"/>
                <a:cs typeface="+mn-lt"/>
              </a:rPr>
              <a:t> </a:t>
            </a:r>
            <a:r>
              <a:rPr lang="en-GB" sz="2000" dirty="0" err="1">
                <a:latin typeface="Times New Roman"/>
                <a:ea typeface="+mn-lt"/>
                <a:cs typeface="+mn-lt"/>
              </a:rPr>
              <a:t>заданието</a:t>
            </a:r>
            <a:r>
              <a:rPr lang="en-GB" sz="2000" dirty="0">
                <a:latin typeface="Times New Roman"/>
                <a:ea typeface="+mn-lt"/>
                <a:cs typeface="+mn-lt"/>
              </a:rPr>
              <a:t> </a:t>
            </a:r>
            <a:r>
              <a:rPr lang="en-GB" sz="2000" dirty="0" err="1">
                <a:latin typeface="Times New Roman"/>
                <a:ea typeface="+mn-lt"/>
                <a:cs typeface="+mn-lt"/>
              </a:rPr>
              <a:t>си</a:t>
            </a:r>
            <a:r>
              <a:rPr lang="en-GB" sz="2000" dirty="0">
                <a:latin typeface="Times New Roman"/>
                <a:ea typeface="+mn-lt"/>
                <a:cs typeface="+mn-lt"/>
              </a:rPr>
              <a:t>.</a:t>
            </a:r>
            <a:endParaRPr lang="en-GB" sz="2000" dirty="0">
              <a:latin typeface="Times New Roman"/>
              <a:cs typeface="Calibri"/>
            </a:endParaRPr>
          </a:p>
          <a:p>
            <a:endParaRPr lang="en-GB" sz="1900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72CDF9A-DAA6-062B-675C-3A3CEA50BA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47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29218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8" descr="Background pattern&#10;&#10;Description automatically generated">
            <a:extLst>
              <a:ext uri="{FF2B5EF4-FFF2-40B4-BE49-F238E27FC236}">
                <a16:creationId xmlns:a16="http://schemas.microsoft.com/office/drawing/2014/main" id="{4C768EAC-DB81-B39D-96BC-BD7BFA8E94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A00F72-7FBC-1BA2-86C0-60B5258B8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err="1">
                <a:solidFill>
                  <a:srgbClr val="FFFFFF"/>
                </a:solidFill>
                <a:latin typeface="Times New Roman"/>
                <a:cs typeface="Calibri Light"/>
              </a:rPr>
              <a:t>Използвани</a:t>
            </a:r>
            <a:r>
              <a:rPr lang="en-GB" dirty="0">
                <a:solidFill>
                  <a:srgbClr val="FFFFFF"/>
                </a:solidFill>
                <a:latin typeface="Times New Roman"/>
                <a:cs typeface="Calibri Light"/>
              </a:rPr>
              <a:t> </a:t>
            </a:r>
            <a:r>
              <a:rPr lang="en-GB" err="1">
                <a:solidFill>
                  <a:srgbClr val="FFFFFF"/>
                </a:solidFill>
                <a:latin typeface="Times New Roman"/>
                <a:cs typeface="Calibri Light"/>
              </a:rPr>
              <a:t>технологии</a:t>
            </a:r>
            <a:endParaRPr lang="en-GB" err="1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3F7D1D-C6B6-122F-8391-84F6F5298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4800" err="1">
                <a:solidFill>
                  <a:srgbClr val="FFFFFF"/>
                </a:solidFill>
                <a:latin typeface="Times New Roman"/>
                <a:cs typeface="Calibri"/>
              </a:rPr>
              <a:t>Tkinter</a:t>
            </a:r>
            <a:endParaRPr lang="en-GB" sz="4800">
              <a:solidFill>
                <a:srgbClr val="FFFFFF"/>
              </a:solidFill>
              <a:latin typeface="Times New Roman"/>
              <a:cs typeface="Calibri"/>
            </a:endParaRPr>
          </a:p>
          <a:p>
            <a:r>
              <a:rPr lang="en-GB" sz="4800" dirty="0" err="1">
                <a:solidFill>
                  <a:srgbClr val="FFFFFF"/>
                </a:solidFill>
                <a:latin typeface="Times New Roman"/>
                <a:cs typeface="Calibri"/>
              </a:rPr>
              <a:t>Numpy</a:t>
            </a:r>
            <a:endParaRPr lang="en-GB" sz="4800" dirty="0">
              <a:solidFill>
                <a:srgbClr val="FFFFFF"/>
              </a:solidFill>
              <a:latin typeface="Times New Roman"/>
              <a:cs typeface="Calibri"/>
            </a:endParaRPr>
          </a:p>
          <a:p>
            <a:r>
              <a:rPr lang="en-GB" sz="4800" dirty="0">
                <a:solidFill>
                  <a:srgbClr val="FFFFFF"/>
                </a:solidFill>
                <a:latin typeface="Times New Roman"/>
                <a:cs typeface="Calibri"/>
              </a:rPr>
              <a:t>Seaborn</a:t>
            </a:r>
          </a:p>
          <a:p>
            <a:r>
              <a:rPr lang="en-GB" sz="4800" err="1">
                <a:solidFill>
                  <a:srgbClr val="FFFFFF"/>
                </a:solidFill>
                <a:latin typeface="Times New Roman"/>
                <a:cs typeface="Calibri"/>
              </a:rPr>
              <a:t>Sklearn</a:t>
            </a:r>
            <a:endParaRPr lang="en-GB" sz="4800">
              <a:solidFill>
                <a:srgbClr val="FFFFFF"/>
              </a:solidFill>
              <a:latin typeface="Times New Roman"/>
              <a:cs typeface="Calibri"/>
            </a:endParaRPr>
          </a:p>
          <a:p>
            <a:endParaRPr lang="en-GB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45578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E1460118-2173-9F3D-CAA6-D3773C8B70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66BBB8-70DA-1F71-9504-9B2184E71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GB" sz="4000" dirty="0" err="1">
                <a:solidFill>
                  <a:srgbClr val="FFFFFF"/>
                </a:solidFill>
                <a:latin typeface="Times New Roman"/>
                <a:cs typeface="Calibri Light"/>
              </a:rPr>
              <a:t>Етапи</a:t>
            </a:r>
            <a:r>
              <a:rPr lang="en-GB" sz="4000" dirty="0">
                <a:solidFill>
                  <a:srgbClr val="FFFFFF"/>
                </a:solidFill>
                <a:latin typeface="Times New Roman"/>
                <a:cs typeface="Calibri Light"/>
              </a:rPr>
              <a:t> </a:t>
            </a:r>
            <a:r>
              <a:rPr lang="en-GB" sz="4000" dirty="0" err="1">
                <a:solidFill>
                  <a:srgbClr val="FFFFFF"/>
                </a:solidFill>
                <a:latin typeface="Times New Roman"/>
                <a:cs typeface="Calibri Light"/>
              </a:rPr>
              <a:t>на</a:t>
            </a:r>
            <a:r>
              <a:rPr lang="en-GB" sz="4000" dirty="0">
                <a:solidFill>
                  <a:srgbClr val="FFFFFF"/>
                </a:solidFill>
                <a:latin typeface="Times New Roman"/>
                <a:cs typeface="Calibri Light"/>
              </a:rPr>
              <a:t> </a:t>
            </a:r>
            <a:r>
              <a:rPr lang="en-GB" sz="4000" dirty="0" err="1">
                <a:solidFill>
                  <a:srgbClr val="FFFFFF"/>
                </a:solidFill>
                <a:latin typeface="Times New Roman"/>
                <a:cs typeface="Calibri Light"/>
              </a:rPr>
              <a:t>разработка</a:t>
            </a:r>
            <a:endParaRPr lang="en-GB" sz="4000">
              <a:solidFill>
                <a:srgbClr val="FFFFFF"/>
              </a:solidFill>
              <a:latin typeface="Times New Roman"/>
              <a:cs typeface="Calibri Light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E22A7-DACE-1059-AAEA-967622A65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>
                <a:solidFill>
                  <a:srgbClr val="FFFFFF"/>
                </a:solidFill>
                <a:latin typeface="Times New Roman"/>
                <a:cs typeface="Calibri"/>
              </a:rPr>
              <a:t>- Обработка </a:t>
            </a:r>
            <a:r>
              <a:rPr lang="en-GB" dirty="0" err="1">
                <a:solidFill>
                  <a:srgbClr val="FFFFFF"/>
                </a:solidFill>
                <a:latin typeface="Times New Roman"/>
                <a:cs typeface="Calibri"/>
              </a:rPr>
              <a:t>на</a:t>
            </a:r>
            <a:r>
              <a:rPr lang="en-GB" dirty="0">
                <a:solidFill>
                  <a:srgbClr val="FFFFFF"/>
                </a:solidFill>
                <a:latin typeface="Times New Roman"/>
                <a:cs typeface="Calibri"/>
              </a:rPr>
              <a:t> </a:t>
            </a:r>
            <a:r>
              <a:rPr lang="en-GB" dirty="0" err="1">
                <a:solidFill>
                  <a:srgbClr val="FFFFFF"/>
                </a:solidFill>
                <a:latin typeface="Times New Roman"/>
                <a:cs typeface="Calibri"/>
              </a:rPr>
              <a:t>датасета</a:t>
            </a:r>
            <a:endParaRPr lang="en-GB" dirty="0">
              <a:solidFill>
                <a:srgbClr val="FFFFFF"/>
              </a:solidFill>
              <a:latin typeface="Times New Roman"/>
              <a:cs typeface="Calibri"/>
            </a:endParaRPr>
          </a:p>
          <a:p>
            <a:r>
              <a:rPr lang="en-GB" dirty="0">
                <a:solidFill>
                  <a:srgbClr val="FFFFFF"/>
                </a:solidFill>
                <a:latin typeface="Times New Roman"/>
                <a:cs typeface="Calibri"/>
              </a:rPr>
              <a:t>- </a:t>
            </a:r>
            <a:r>
              <a:rPr lang="en-GB" err="1">
                <a:solidFill>
                  <a:srgbClr val="FFFFFF"/>
                </a:solidFill>
                <a:latin typeface="Times New Roman"/>
                <a:cs typeface="Calibri"/>
              </a:rPr>
              <a:t>Премахване</a:t>
            </a:r>
            <a:r>
              <a:rPr lang="en-GB" dirty="0">
                <a:solidFill>
                  <a:srgbClr val="FFFFFF"/>
                </a:solidFill>
                <a:latin typeface="Times New Roman"/>
                <a:cs typeface="Calibri"/>
              </a:rPr>
              <a:t> </a:t>
            </a:r>
            <a:r>
              <a:rPr lang="en-GB" err="1">
                <a:solidFill>
                  <a:srgbClr val="FFFFFF"/>
                </a:solidFill>
                <a:latin typeface="Times New Roman"/>
                <a:cs typeface="Calibri"/>
              </a:rPr>
              <a:t>на</a:t>
            </a:r>
            <a:r>
              <a:rPr lang="en-GB" dirty="0">
                <a:solidFill>
                  <a:srgbClr val="FFFFFF"/>
                </a:solidFill>
                <a:latin typeface="Times New Roman"/>
                <a:cs typeface="Calibri"/>
              </a:rPr>
              <a:t> </a:t>
            </a:r>
            <a:r>
              <a:rPr lang="en-GB" err="1">
                <a:solidFill>
                  <a:srgbClr val="FFFFFF"/>
                </a:solidFill>
                <a:latin typeface="Times New Roman"/>
                <a:cs typeface="Calibri"/>
              </a:rPr>
              <a:t>ненужните</a:t>
            </a:r>
            <a:r>
              <a:rPr lang="en-GB" dirty="0">
                <a:solidFill>
                  <a:srgbClr val="FFFFFF"/>
                </a:solidFill>
                <a:latin typeface="Times New Roman"/>
                <a:cs typeface="Calibri"/>
              </a:rPr>
              <a:t> </a:t>
            </a:r>
            <a:r>
              <a:rPr lang="en-GB" err="1">
                <a:solidFill>
                  <a:srgbClr val="FFFFFF"/>
                </a:solidFill>
                <a:latin typeface="Times New Roman"/>
                <a:cs typeface="Calibri"/>
              </a:rPr>
              <a:t>колони</a:t>
            </a:r>
            <a:endParaRPr lang="en-GB">
              <a:solidFill>
                <a:srgbClr val="FFFFFF"/>
              </a:solidFill>
              <a:latin typeface="Times New Roman"/>
              <a:cs typeface="Calibri"/>
            </a:endParaRPr>
          </a:p>
          <a:p>
            <a:r>
              <a:rPr lang="en-GB" dirty="0">
                <a:solidFill>
                  <a:srgbClr val="FFFFFF"/>
                </a:solidFill>
                <a:latin typeface="Times New Roman"/>
                <a:cs typeface="Calibri"/>
              </a:rPr>
              <a:t>- </a:t>
            </a:r>
            <a:r>
              <a:rPr lang="en-GB" err="1">
                <a:solidFill>
                  <a:srgbClr val="FFFFFF"/>
                </a:solidFill>
                <a:latin typeface="Times New Roman"/>
                <a:cs typeface="Calibri"/>
              </a:rPr>
              <a:t>Трениране</a:t>
            </a:r>
            <a:r>
              <a:rPr lang="en-GB" dirty="0">
                <a:solidFill>
                  <a:srgbClr val="FFFFFF"/>
                </a:solidFill>
                <a:latin typeface="Times New Roman"/>
                <a:cs typeface="Calibri"/>
              </a:rPr>
              <a:t> </a:t>
            </a:r>
            <a:r>
              <a:rPr lang="en-GB" err="1">
                <a:solidFill>
                  <a:srgbClr val="FFFFFF"/>
                </a:solidFill>
                <a:latin typeface="Times New Roman"/>
                <a:cs typeface="Calibri"/>
              </a:rPr>
              <a:t>на</a:t>
            </a:r>
            <a:r>
              <a:rPr lang="en-GB" dirty="0">
                <a:solidFill>
                  <a:srgbClr val="FFFFFF"/>
                </a:solidFill>
                <a:latin typeface="Times New Roman"/>
                <a:cs typeface="Calibri"/>
              </a:rPr>
              <a:t> </a:t>
            </a:r>
            <a:r>
              <a:rPr lang="en-GB" err="1">
                <a:solidFill>
                  <a:srgbClr val="FFFFFF"/>
                </a:solidFill>
                <a:latin typeface="Times New Roman"/>
                <a:cs typeface="Calibri"/>
              </a:rPr>
              <a:t>модела</a:t>
            </a:r>
            <a:endParaRPr lang="en-GB">
              <a:solidFill>
                <a:srgbClr val="FFFFFF"/>
              </a:solidFill>
              <a:latin typeface="Times New Roman"/>
              <a:cs typeface="Calibri"/>
            </a:endParaRPr>
          </a:p>
          <a:p>
            <a:r>
              <a:rPr lang="en-GB" dirty="0">
                <a:solidFill>
                  <a:srgbClr val="FFFFFF"/>
                </a:solidFill>
                <a:latin typeface="Times New Roman"/>
                <a:cs typeface="Calibri"/>
              </a:rPr>
              <a:t>- </a:t>
            </a:r>
            <a:r>
              <a:rPr lang="en-GB" err="1">
                <a:solidFill>
                  <a:srgbClr val="FFFFFF"/>
                </a:solidFill>
                <a:latin typeface="Times New Roman"/>
                <a:cs typeface="Calibri"/>
              </a:rPr>
              <a:t>Създаване</a:t>
            </a:r>
            <a:r>
              <a:rPr lang="en-GB" dirty="0">
                <a:solidFill>
                  <a:srgbClr val="FFFFFF"/>
                </a:solidFill>
                <a:latin typeface="Times New Roman"/>
                <a:cs typeface="Calibri"/>
              </a:rPr>
              <a:t> </a:t>
            </a:r>
            <a:r>
              <a:rPr lang="en-GB" err="1">
                <a:solidFill>
                  <a:srgbClr val="FFFFFF"/>
                </a:solidFill>
                <a:latin typeface="Times New Roman"/>
                <a:cs typeface="Calibri"/>
              </a:rPr>
              <a:t>на</a:t>
            </a:r>
            <a:r>
              <a:rPr lang="en-GB" dirty="0">
                <a:solidFill>
                  <a:srgbClr val="FFFFFF"/>
                </a:solidFill>
                <a:latin typeface="Times New Roman"/>
                <a:cs typeface="Calibri"/>
              </a:rPr>
              <a:t> </a:t>
            </a:r>
            <a:r>
              <a:rPr lang="en-GB" err="1">
                <a:solidFill>
                  <a:srgbClr val="FFFFFF"/>
                </a:solidFill>
                <a:latin typeface="Times New Roman"/>
                <a:cs typeface="Calibri"/>
              </a:rPr>
              <a:t>интерфейса</a:t>
            </a:r>
            <a:endParaRPr lang="en-GB">
              <a:solidFill>
                <a:srgbClr val="FFFFFF"/>
              </a:solidFill>
              <a:latin typeface="Times New Roman"/>
              <a:cs typeface="Calibri"/>
            </a:endParaRPr>
          </a:p>
          <a:p>
            <a:endParaRPr lang="en-GB" sz="2000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99558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table, indoor, wooden, scale&#10;&#10;Description automatically generated">
            <a:extLst>
              <a:ext uri="{FF2B5EF4-FFF2-40B4-BE49-F238E27FC236}">
                <a16:creationId xmlns:a16="http://schemas.microsoft.com/office/drawing/2014/main" id="{00954851-560C-E554-7C0E-EE9BD76B41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703" b="1242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5AEF31-B227-94FD-AC74-41EF6D1FB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 err="1">
                <a:solidFill>
                  <a:srgbClr val="FFFFFF"/>
                </a:solidFill>
                <a:latin typeface="Times New Roman"/>
                <a:cs typeface="Calibri Light"/>
              </a:rPr>
              <a:t>Предимства</a:t>
            </a:r>
            <a:r>
              <a:rPr lang="en-GB" dirty="0">
                <a:solidFill>
                  <a:srgbClr val="FFFFFF"/>
                </a:solidFill>
                <a:latin typeface="Times New Roman"/>
                <a:cs typeface="Calibri Light"/>
              </a:rPr>
              <a:t> и </a:t>
            </a:r>
            <a:r>
              <a:rPr lang="en-GB" dirty="0" err="1">
                <a:solidFill>
                  <a:srgbClr val="FFFFFF"/>
                </a:solidFill>
                <a:latin typeface="Times New Roman"/>
                <a:cs typeface="Calibri Light"/>
              </a:rPr>
              <a:t>недостатъци</a:t>
            </a:r>
            <a:endParaRPr lang="en-GB" dirty="0" err="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F0424-5183-113D-7A97-F6257A3A6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solidFill>
                  <a:srgbClr val="FFFFFF"/>
                </a:solidFill>
                <a:latin typeface="Times New Roman"/>
                <a:cs typeface="Calibri"/>
              </a:rPr>
              <a:t>- </a:t>
            </a:r>
            <a:r>
              <a:rPr lang="en-GB" dirty="0" err="1">
                <a:solidFill>
                  <a:srgbClr val="FFFFFF"/>
                </a:solidFill>
                <a:latin typeface="Times New Roman"/>
                <a:cs typeface="Calibri"/>
              </a:rPr>
              <a:t>Предсказва</a:t>
            </a:r>
            <a:r>
              <a:rPr lang="en-GB" dirty="0">
                <a:solidFill>
                  <a:srgbClr val="FFFFFF"/>
                </a:solidFill>
                <a:latin typeface="Times New Roman"/>
                <a:cs typeface="Calibri"/>
              </a:rPr>
              <a:t> </a:t>
            </a:r>
            <a:r>
              <a:rPr lang="en-GB" dirty="0" err="1">
                <a:solidFill>
                  <a:srgbClr val="FFFFFF"/>
                </a:solidFill>
                <a:latin typeface="Times New Roman"/>
                <a:cs typeface="Calibri"/>
              </a:rPr>
              <a:t>със</a:t>
            </a:r>
            <a:r>
              <a:rPr lang="en-GB" dirty="0">
                <a:solidFill>
                  <a:srgbClr val="FFFFFF"/>
                </a:solidFill>
                <a:latin typeface="Times New Roman"/>
                <a:cs typeface="Calibri"/>
              </a:rPr>
              <a:t> </a:t>
            </a:r>
            <a:r>
              <a:rPr lang="en-GB" dirty="0" err="1">
                <a:solidFill>
                  <a:srgbClr val="FFFFFF"/>
                </a:solidFill>
                <a:latin typeface="Times New Roman"/>
                <a:cs typeface="Calibri"/>
              </a:rPr>
              <a:t>добра</a:t>
            </a:r>
            <a:r>
              <a:rPr lang="en-GB" dirty="0">
                <a:solidFill>
                  <a:srgbClr val="FFFFFF"/>
                </a:solidFill>
                <a:latin typeface="Times New Roman"/>
                <a:cs typeface="Calibri"/>
              </a:rPr>
              <a:t> </a:t>
            </a:r>
            <a:r>
              <a:rPr lang="en-GB" dirty="0" err="1">
                <a:solidFill>
                  <a:srgbClr val="FFFFFF"/>
                </a:solidFill>
                <a:latin typeface="Times New Roman"/>
                <a:cs typeface="Calibri"/>
              </a:rPr>
              <a:t>точност</a:t>
            </a:r>
            <a:endParaRPr lang="en-GB" dirty="0">
              <a:solidFill>
                <a:srgbClr val="FFFFFF"/>
              </a:solidFill>
              <a:latin typeface="Times New Roman"/>
              <a:cs typeface="Calibri"/>
            </a:endParaRPr>
          </a:p>
          <a:p>
            <a:r>
              <a:rPr lang="en-GB" dirty="0">
                <a:solidFill>
                  <a:srgbClr val="FFFFFF"/>
                </a:solidFill>
                <a:latin typeface="Times New Roman"/>
                <a:cs typeface="Calibri"/>
              </a:rPr>
              <a:t>- </a:t>
            </a:r>
            <a:r>
              <a:rPr lang="en-GB" dirty="0" err="1">
                <a:solidFill>
                  <a:srgbClr val="FFFFFF"/>
                </a:solidFill>
                <a:latin typeface="Times New Roman"/>
                <a:cs typeface="Calibri"/>
              </a:rPr>
              <a:t>малко</a:t>
            </a:r>
            <a:r>
              <a:rPr lang="en-GB" dirty="0">
                <a:solidFill>
                  <a:srgbClr val="FFFFFF"/>
                </a:solidFill>
                <a:latin typeface="Times New Roman"/>
                <a:cs typeface="Calibri"/>
              </a:rPr>
              <a:t> FP-</a:t>
            </a:r>
            <a:r>
              <a:rPr lang="en-GB" dirty="0" err="1">
                <a:solidFill>
                  <a:srgbClr val="FFFFFF"/>
                </a:solidFill>
                <a:latin typeface="Times New Roman"/>
                <a:cs typeface="Calibri"/>
              </a:rPr>
              <a:t>та</a:t>
            </a:r>
            <a:r>
              <a:rPr lang="en-GB" dirty="0">
                <a:solidFill>
                  <a:srgbClr val="FFFFFF"/>
                </a:solidFill>
                <a:latin typeface="Times New Roman"/>
                <a:cs typeface="Calibri"/>
              </a:rPr>
              <a:t>, </a:t>
            </a:r>
            <a:r>
              <a:rPr lang="en-GB" dirty="0" err="1">
                <a:solidFill>
                  <a:srgbClr val="FFFFFF"/>
                </a:solidFill>
                <a:latin typeface="Times New Roman"/>
                <a:cs typeface="Calibri"/>
              </a:rPr>
              <a:t>които</a:t>
            </a:r>
            <a:r>
              <a:rPr lang="en-GB" dirty="0">
                <a:solidFill>
                  <a:srgbClr val="FFFFFF"/>
                </a:solidFill>
                <a:latin typeface="Times New Roman"/>
                <a:cs typeface="Calibri"/>
              </a:rPr>
              <a:t> </a:t>
            </a:r>
            <a:r>
              <a:rPr lang="en-GB" dirty="0" err="1">
                <a:solidFill>
                  <a:srgbClr val="FFFFFF"/>
                </a:solidFill>
                <a:latin typeface="Times New Roman"/>
                <a:cs typeface="Calibri"/>
              </a:rPr>
              <a:t>са</a:t>
            </a:r>
            <a:r>
              <a:rPr lang="en-GB" dirty="0">
                <a:solidFill>
                  <a:srgbClr val="FFFFFF"/>
                </a:solidFill>
                <a:latin typeface="Times New Roman"/>
                <a:cs typeface="Calibri"/>
              </a:rPr>
              <a:t> </a:t>
            </a:r>
            <a:r>
              <a:rPr lang="en-GB" dirty="0" err="1">
                <a:solidFill>
                  <a:srgbClr val="FFFFFF"/>
                </a:solidFill>
                <a:latin typeface="Times New Roman"/>
                <a:cs typeface="Calibri"/>
              </a:rPr>
              <a:t>най-големия</a:t>
            </a:r>
            <a:r>
              <a:rPr lang="en-GB" dirty="0">
                <a:solidFill>
                  <a:srgbClr val="FFFFFF"/>
                </a:solidFill>
                <a:latin typeface="Times New Roman"/>
                <a:cs typeface="Calibri"/>
              </a:rPr>
              <a:t> </a:t>
            </a:r>
            <a:r>
              <a:rPr lang="en-GB" dirty="0" err="1">
                <a:solidFill>
                  <a:srgbClr val="FFFFFF"/>
                </a:solidFill>
                <a:latin typeface="Times New Roman"/>
                <a:cs typeface="Calibri"/>
              </a:rPr>
              <a:t>проблем</a:t>
            </a:r>
            <a:r>
              <a:rPr lang="en-GB" dirty="0">
                <a:solidFill>
                  <a:srgbClr val="FFFFFF"/>
                </a:solidFill>
                <a:latin typeface="Times New Roman"/>
                <a:cs typeface="Calibri"/>
              </a:rPr>
              <a:t> </a:t>
            </a:r>
          </a:p>
          <a:p>
            <a:endParaRPr lang="en-GB" dirty="0">
              <a:solidFill>
                <a:srgbClr val="FFFFFF"/>
              </a:solidFill>
              <a:latin typeface="Times New Roman"/>
              <a:cs typeface="Calibri"/>
            </a:endParaRPr>
          </a:p>
          <a:p>
            <a:endParaRPr lang="en-GB" dirty="0">
              <a:solidFill>
                <a:srgbClr val="FFFFFF"/>
              </a:solidFill>
              <a:latin typeface="Times New Roman"/>
              <a:cs typeface="Calibri"/>
            </a:endParaRPr>
          </a:p>
          <a:p>
            <a:endParaRPr lang="en-GB" dirty="0">
              <a:solidFill>
                <a:srgbClr val="FFFFFF"/>
              </a:solidFill>
              <a:latin typeface="Times New Roman"/>
              <a:cs typeface="Calibri"/>
            </a:endParaRPr>
          </a:p>
          <a:p>
            <a:endParaRPr lang="en-GB" dirty="0">
              <a:solidFill>
                <a:srgbClr val="FFFFFF"/>
              </a:solidFill>
              <a:latin typeface="Times New Roman"/>
              <a:cs typeface="Calibri"/>
            </a:endParaRPr>
          </a:p>
          <a:p>
            <a:r>
              <a:rPr lang="en-GB" dirty="0">
                <a:solidFill>
                  <a:srgbClr val="FFFFFF"/>
                </a:solidFill>
                <a:latin typeface="Times New Roman"/>
                <a:cs typeface="Calibri"/>
              </a:rPr>
              <a:t>- </a:t>
            </a:r>
            <a:r>
              <a:rPr lang="en-GB" err="1">
                <a:solidFill>
                  <a:srgbClr val="FFFFFF"/>
                </a:solidFill>
                <a:latin typeface="Times New Roman"/>
                <a:cs typeface="Calibri"/>
              </a:rPr>
              <a:t>Незадоволителен</a:t>
            </a:r>
            <a:r>
              <a:rPr lang="en-GB" dirty="0">
                <a:solidFill>
                  <a:srgbClr val="FFFFFF"/>
                </a:solidFill>
                <a:latin typeface="Times New Roman"/>
                <a:cs typeface="Calibri"/>
              </a:rPr>
              <a:t> </a:t>
            </a:r>
            <a:r>
              <a:rPr lang="en-GB" err="1">
                <a:solidFill>
                  <a:srgbClr val="FFFFFF"/>
                </a:solidFill>
                <a:latin typeface="Times New Roman"/>
                <a:cs typeface="Calibri"/>
              </a:rPr>
              <a:t>размер</a:t>
            </a:r>
            <a:r>
              <a:rPr lang="en-GB" dirty="0">
                <a:solidFill>
                  <a:srgbClr val="FFFFFF"/>
                </a:solidFill>
                <a:latin typeface="Times New Roman"/>
                <a:cs typeface="Calibri"/>
              </a:rPr>
              <a:t> </a:t>
            </a:r>
            <a:r>
              <a:rPr lang="en-GB" err="1">
                <a:solidFill>
                  <a:srgbClr val="FFFFFF"/>
                </a:solidFill>
                <a:latin typeface="Times New Roman"/>
                <a:cs typeface="Calibri"/>
              </a:rPr>
              <a:t>на</a:t>
            </a:r>
            <a:r>
              <a:rPr lang="en-GB" dirty="0">
                <a:solidFill>
                  <a:srgbClr val="FFFFFF"/>
                </a:solidFill>
                <a:latin typeface="Times New Roman"/>
                <a:cs typeface="Calibri"/>
              </a:rPr>
              <a:t> </a:t>
            </a:r>
            <a:r>
              <a:rPr lang="en-GB" err="1">
                <a:solidFill>
                  <a:srgbClr val="FFFFFF"/>
                </a:solidFill>
                <a:latin typeface="Times New Roman"/>
                <a:cs typeface="Calibri"/>
              </a:rPr>
              <a:t>датасета</a:t>
            </a:r>
            <a:endParaRPr lang="en-GB">
              <a:solidFill>
                <a:srgbClr val="FFFFFF"/>
              </a:solidFill>
              <a:latin typeface="Times New Roman"/>
              <a:cs typeface="Calibri"/>
            </a:endParaRPr>
          </a:p>
          <a:p>
            <a:r>
              <a:rPr lang="en-GB" dirty="0">
                <a:solidFill>
                  <a:srgbClr val="FFFFFF"/>
                </a:solidFill>
                <a:latin typeface="Times New Roman"/>
                <a:cs typeface="Calibri"/>
              </a:rPr>
              <a:t>- </a:t>
            </a:r>
            <a:r>
              <a:rPr lang="en-GB" err="1">
                <a:solidFill>
                  <a:srgbClr val="FFFFFF"/>
                </a:solidFill>
                <a:latin typeface="Times New Roman"/>
                <a:cs typeface="Calibri"/>
              </a:rPr>
              <a:t>Moже</a:t>
            </a:r>
            <a:r>
              <a:rPr lang="en-GB" dirty="0">
                <a:solidFill>
                  <a:srgbClr val="FFFFFF"/>
                </a:solidFill>
                <a:latin typeface="Times New Roman"/>
                <a:cs typeface="Calibri"/>
              </a:rPr>
              <a:t> </a:t>
            </a:r>
            <a:r>
              <a:rPr lang="en-GB" err="1">
                <a:solidFill>
                  <a:srgbClr val="FFFFFF"/>
                </a:solidFill>
                <a:latin typeface="Times New Roman"/>
                <a:cs typeface="Calibri"/>
              </a:rPr>
              <a:t>да</a:t>
            </a:r>
            <a:r>
              <a:rPr lang="en-GB" dirty="0">
                <a:solidFill>
                  <a:srgbClr val="FFFFFF"/>
                </a:solidFill>
                <a:latin typeface="Times New Roman"/>
                <a:cs typeface="Calibri"/>
              </a:rPr>
              <a:t> </a:t>
            </a:r>
            <a:r>
              <a:rPr lang="en-GB" err="1">
                <a:solidFill>
                  <a:srgbClr val="FFFFFF"/>
                </a:solidFill>
                <a:latin typeface="Times New Roman"/>
                <a:cs typeface="Calibri"/>
              </a:rPr>
              <a:t>се</a:t>
            </a:r>
            <a:r>
              <a:rPr lang="en-GB" dirty="0">
                <a:solidFill>
                  <a:srgbClr val="FFFFFF"/>
                </a:solidFill>
                <a:latin typeface="Times New Roman"/>
                <a:cs typeface="Calibri"/>
              </a:rPr>
              <a:t> </a:t>
            </a:r>
            <a:r>
              <a:rPr lang="en-GB" err="1">
                <a:solidFill>
                  <a:srgbClr val="FFFFFF"/>
                </a:solidFill>
                <a:latin typeface="Times New Roman"/>
                <a:cs typeface="Calibri"/>
              </a:rPr>
              <a:t>добави</a:t>
            </a:r>
            <a:r>
              <a:rPr lang="en-GB" dirty="0">
                <a:solidFill>
                  <a:srgbClr val="FFFFFF"/>
                </a:solidFill>
                <a:latin typeface="Times New Roman"/>
                <a:cs typeface="Calibri"/>
              </a:rPr>
              <a:t> </a:t>
            </a:r>
            <a:r>
              <a:rPr lang="en-GB" err="1">
                <a:solidFill>
                  <a:srgbClr val="FFFFFF"/>
                </a:solidFill>
                <a:latin typeface="Times New Roman"/>
                <a:cs typeface="Calibri"/>
              </a:rPr>
              <a:t>повече</a:t>
            </a:r>
            <a:r>
              <a:rPr lang="en-GB" dirty="0">
                <a:solidFill>
                  <a:srgbClr val="FFFFFF"/>
                </a:solidFill>
                <a:latin typeface="Times New Roman"/>
                <a:cs typeface="Calibri"/>
              </a:rPr>
              <a:t> </a:t>
            </a:r>
            <a:r>
              <a:rPr lang="en-GB" err="1">
                <a:solidFill>
                  <a:srgbClr val="FFFFFF"/>
                </a:solidFill>
                <a:latin typeface="Times New Roman"/>
                <a:cs typeface="Calibri"/>
              </a:rPr>
              <a:t>функционалност</a:t>
            </a:r>
            <a:r>
              <a:rPr lang="en-GB" dirty="0">
                <a:solidFill>
                  <a:srgbClr val="FFFFFF"/>
                </a:solidFill>
                <a:latin typeface="Times New Roman"/>
                <a:cs typeface="Calibri"/>
              </a:rPr>
              <a:t> </a:t>
            </a:r>
            <a:r>
              <a:rPr lang="en-GB" err="1">
                <a:solidFill>
                  <a:srgbClr val="FFFFFF"/>
                </a:solidFill>
                <a:latin typeface="Times New Roman"/>
                <a:cs typeface="Calibri"/>
              </a:rPr>
              <a:t>за</a:t>
            </a:r>
            <a:r>
              <a:rPr lang="en-GB" dirty="0">
                <a:solidFill>
                  <a:srgbClr val="FFFFFF"/>
                </a:solidFill>
                <a:latin typeface="Times New Roman"/>
                <a:cs typeface="Calibri"/>
              </a:rPr>
              <a:t> </a:t>
            </a:r>
            <a:r>
              <a:rPr lang="en-GB" err="1">
                <a:solidFill>
                  <a:srgbClr val="FFFFFF"/>
                </a:solidFill>
                <a:latin typeface="Times New Roman"/>
                <a:cs typeface="Calibri"/>
              </a:rPr>
              <a:t>достъпност</a:t>
            </a:r>
            <a:endParaRPr lang="en-GB">
              <a:solidFill>
                <a:srgbClr val="FFFFFF"/>
              </a:solidFill>
              <a:latin typeface="Times New Roman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40137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13C822C-9FBB-ADCC-F448-F31192E9C2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300" y="1901031"/>
            <a:ext cx="4972050" cy="4029075"/>
          </a:xfr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C4AADF12-4959-04DF-3F8F-FAD893675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75" y="713487"/>
            <a:ext cx="3790950" cy="1382902"/>
          </a:xfrm>
          <a:prstGeom prst="rect">
            <a:avLst/>
          </a:prstGeom>
        </p:spPr>
      </p:pic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B3E60D51-D5BF-A180-C8BA-2DF1AB4658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9875" y="716647"/>
            <a:ext cx="3790950" cy="1376580"/>
          </a:xfrm>
          <a:prstGeom prst="rect">
            <a:avLst/>
          </a:prstGeom>
        </p:spPr>
      </p:pic>
      <p:pic>
        <p:nvPicPr>
          <p:cNvPr id="8" name="Picture 8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39D78832-4D50-A2F0-C547-DA4EC32E9E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9875" y="2144773"/>
            <a:ext cx="4562475" cy="377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757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DF1F7DAC-515D-7584-012C-4D16B26EBF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50000"/>
          </a:blip>
          <a:srcRect t="2482" r="-1" b="12910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ABA773-25CF-2C13-4A90-01BC5A9BB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dirty="0" err="1">
                <a:solidFill>
                  <a:srgbClr val="FFFFFF"/>
                </a:solidFill>
                <a:latin typeface="Times New Roman"/>
                <a:cs typeface="Times New Roman"/>
              </a:rPr>
              <a:t>Благодаря</a:t>
            </a:r>
            <a:r>
              <a:rPr lang="en-US" sz="6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6600" dirty="0" err="1">
                <a:solidFill>
                  <a:srgbClr val="FFFFFF"/>
                </a:solidFill>
                <a:latin typeface="Times New Roman"/>
                <a:cs typeface="Times New Roman"/>
              </a:rPr>
              <a:t>за</a:t>
            </a:r>
            <a:r>
              <a:rPr lang="en-US" sz="6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6600" dirty="0" err="1">
                <a:solidFill>
                  <a:srgbClr val="FFFFFF"/>
                </a:solidFill>
                <a:latin typeface="Times New Roman"/>
                <a:cs typeface="Times New Roman"/>
              </a:rPr>
              <a:t>вниманието</a:t>
            </a:r>
            <a:endParaRPr lang="en-US" sz="660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050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Depression Questionnaire</vt:lpstr>
      <vt:lpstr>Мотивация</vt:lpstr>
      <vt:lpstr>Използвани технологии</vt:lpstr>
      <vt:lpstr>Етапи на разработка</vt:lpstr>
      <vt:lpstr>Предимства и недостатъци</vt:lpstr>
      <vt:lpstr>PowerPoint Presentation</vt:lpstr>
      <vt:lpstr>Благодаря за вниманието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93</cp:revision>
  <dcterms:created xsi:type="dcterms:W3CDTF">2022-06-17T06:06:48Z</dcterms:created>
  <dcterms:modified xsi:type="dcterms:W3CDTF">2022-06-17T09:16:13Z</dcterms:modified>
</cp:coreProperties>
</file>