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5"/>
  </p:notesMasterIdLst>
  <p:handoutMasterIdLst>
    <p:handoutMasterId r:id="rId26"/>
  </p:handoutMasterIdLst>
  <p:sldIdLst>
    <p:sldId id="437" r:id="rId2"/>
    <p:sldId id="461" r:id="rId3"/>
    <p:sldId id="439" r:id="rId4"/>
    <p:sldId id="440" r:id="rId5"/>
    <p:sldId id="441" r:id="rId6"/>
    <p:sldId id="442" r:id="rId7"/>
    <p:sldId id="443" r:id="rId8"/>
    <p:sldId id="447" r:id="rId9"/>
    <p:sldId id="451" r:id="rId10"/>
    <p:sldId id="452" r:id="rId11"/>
    <p:sldId id="453" r:id="rId12"/>
    <p:sldId id="454" r:id="rId13"/>
    <p:sldId id="455" r:id="rId14"/>
    <p:sldId id="456" r:id="rId15"/>
    <p:sldId id="457" r:id="rId16"/>
    <p:sldId id="458" r:id="rId17"/>
    <p:sldId id="459" r:id="rId18"/>
    <p:sldId id="462" r:id="rId19"/>
    <p:sldId id="464" r:id="rId20"/>
    <p:sldId id="465" r:id="rId21"/>
    <p:sldId id="413" r:id="rId22"/>
    <p:sldId id="265" r:id="rId23"/>
    <p:sldId id="43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6619" autoAdjust="0"/>
  </p:normalViewPr>
  <p:slideViewPr>
    <p:cSldViewPr snapToGrid="0" showGuides="1">
      <p:cViewPr varScale="1">
        <p:scale>
          <a:sx n="130" d="100"/>
          <a:sy n="130" d="100"/>
        </p:scale>
        <p:origin x="204" y="132"/>
      </p:cViewPr>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5011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4"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8"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1887480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Copyright information"/>
          <p:cNvSpPr txBox="1"/>
          <p:nvPr/>
        </p:nvSpPr>
        <p:spPr bwMode="black">
          <a:xfrm>
            <a:off x="503999" y="1620000"/>
            <a:ext cx="11185200" cy="332398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1100" kern="1200" baseline="0" dirty="0">
                <a:solidFill>
                  <a:schemeClr val="tx1"/>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3" name="Headline Copyright english"/>
          <p:cNvSpPr txBox="1"/>
          <p:nvPr userDrawn="1"/>
        </p:nvSpPr>
        <p:spPr>
          <a:xfrm>
            <a:off x="504001" y="719834"/>
            <a:ext cx="8740726"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2018 SAP SE or an SAP affiliate company. All rights reserved.</a:t>
            </a:r>
            <a:endParaRPr lang="de-DE" sz="2400" kern="0" dirty="0" err="1">
              <a:ea typeface="Arial Unicode MS" pitchFamily="34" charset="-128"/>
              <a:cs typeface="Arial Unicode MS" pitchFamily="34" charset="-128"/>
            </a:endParaRPr>
          </a:p>
        </p:txBody>
      </p:sp>
      <p:grpSp>
        <p:nvGrpSpPr>
          <p:cNvPr id="10" name="Group 9"/>
          <p:cNvGrpSpPr/>
          <p:nvPr userDrawn="1"/>
        </p:nvGrpSpPr>
        <p:grpSpPr>
          <a:xfrm>
            <a:off x="0" y="0"/>
            <a:ext cx="12195175" cy="251942"/>
            <a:chOff x="0" y="0"/>
            <a:chExt cx="12195175" cy="251942"/>
          </a:xfrm>
        </p:grpSpPr>
        <p:sp>
          <p:nvSpPr>
            <p:cNvPr id="11"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10682127" y="0"/>
              <a:ext cx="1513048" cy="251942"/>
              <a:chOff x="10682127" y="0"/>
              <a:chExt cx="1513048" cy="252000"/>
            </a:xfrm>
          </p:grpSpPr>
          <p:sp>
            <p:nvSpPr>
              <p:cNvPr id="13"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4" name="Copyright information"/>
          <p:cNvSpPr txBox="1"/>
          <p:nvPr userDrawn="1"/>
        </p:nvSpPr>
        <p:spPr bwMode="black">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10" name="Headline Copyright german"/>
          <p:cNvSpPr txBox="1"/>
          <p:nvPr userDrawn="1"/>
        </p:nvSpPr>
        <p:spPr>
          <a:xfrm>
            <a:off x="504001" y="719834"/>
            <a:ext cx="1079609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a:t>
            </a:r>
            <a:r>
              <a:rPr lang="de-DE" sz="2400" b="0" noProof="0" dirty="0"/>
              <a:t>2018 SAP SE oder ein SAP-Konzernunternehmen. Alle Rechte vorbehalten.</a:t>
            </a:r>
            <a:endParaRPr lang="de-DE" sz="2400" kern="0" dirty="0" err="1">
              <a:ea typeface="Arial Unicode MS" pitchFamily="34" charset="-128"/>
              <a:cs typeface="Arial Unicode MS" pitchFamily="34" charset="-128"/>
            </a:endParaRPr>
          </a:p>
        </p:txBody>
      </p:sp>
      <p:grpSp>
        <p:nvGrpSpPr>
          <p:cNvPr id="11" name="Group 10"/>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Secondary Motion Band"/>
            <p:cNvGrpSpPr/>
            <p:nvPr userDrawn="1"/>
          </p:nvGrpSpPr>
          <p:grpSpPr>
            <a:xfrm>
              <a:off x="10682127" y="0"/>
              <a:ext cx="1513048" cy="251942"/>
              <a:chOff x="10682127" y="0"/>
              <a:chExt cx="1513048" cy="252000"/>
            </a:xfrm>
          </p:grpSpPr>
          <p:sp>
            <p:nvSpPr>
              <p:cNvPr id="14"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418" y="1825625"/>
            <a:ext cx="518294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808" y="1825625"/>
            <a:ext cx="518294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4D28C2-0B12-452B-B670-B1D266119183}"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1C874-A0CB-46F7-9628-0A9B3324EAAC}" type="slidenum">
              <a:rPr lang="en-US" smtClean="0"/>
              <a:t>‹#›</a:t>
            </a:fld>
            <a:endParaRPr lang="en-US"/>
          </a:p>
        </p:txBody>
      </p:sp>
    </p:spTree>
    <p:extLst>
      <p:ext uri="{BB962C8B-B14F-4D97-AF65-F5344CB8AC3E}">
        <p14:creationId xmlns:p14="http://schemas.microsoft.com/office/powerpoint/2010/main" val="178710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1"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 id="2147483778" r:id="rId28"/>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cs.stanford.edu/people/danqi/papers/emnlp2015.pdf" TargetMode="External"/><Relationship Id="rId2" Type="http://schemas.openxmlformats.org/officeDocument/2006/relationships/hyperlink" Target="https://arxiv.org/pdf/1604.06361v1.pdf" TargetMode="External"/><Relationship Id="rId1" Type="http://schemas.openxmlformats.org/officeDocument/2006/relationships/slideLayout" Target="../slideLayouts/slideLayout9.xml"/><Relationship Id="rId4" Type="http://schemas.openxmlformats.org/officeDocument/2006/relationships/hyperlink" Target="http://aclweb.org/anthology/N13-100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itle Image" descr="Example of an image for ttitle slide" title="Title image"/>
          <p:cNvPicPr>
            <a:picLocks noGrp="1" noChangeAspect="1"/>
          </p:cNvPicPr>
          <p:nvPr>
            <p:ph type="pic" sz="quarter" idx="12"/>
          </p:nvPr>
        </p:nvPicPr>
        <p:blipFill rotWithShape="1">
          <a:blip r:embed="rId3"/>
          <a:srcRect l="2652" t="3259" b="37045"/>
          <a:stretch/>
        </p:blipFill>
        <p:spPr/>
      </p:pic>
      <p:sp>
        <p:nvSpPr>
          <p:cNvPr id="35" name="Speaker"/>
          <p:cNvSpPr>
            <a:spLocks noGrp="1"/>
          </p:cNvSpPr>
          <p:nvPr>
            <p:ph type="subTitle" idx="1"/>
          </p:nvPr>
        </p:nvSpPr>
        <p:spPr/>
        <p:txBody>
          <a:bodyPr/>
          <a:lstStyle/>
          <a:p>
            <a:r>
              <a:rPr lang="en-US" dirty="0"/>
              <a:t>Stoyan Dimitrov, SAP</a:t>
            </a:r>
          </a:p>
        </p:txBody>
      </p:sp>
      <p:sp>
        <p:nvSpPr>
          <p:cNvPr id="8" name="Presentation Title"/>
          <p:cNvSpPr>
            <a:spLocks noGrp="1"/>
          </p:cNvSpPr>
          <p:nvPr>
            <p:ph type="title"/>
          </p:nvPr>
        </p:nvSpPr>
        <p:spPr bwMode="invGray"/>
        <p:txBody>
          <a:bodyPr/>
          <a:lstStyle/>
          <a:p>
            <a:r>
              <a:rPr lang="de-DE" dirty="0" err="1"/>
              <a:t>Unsupevised</a:t>
            </a:r>
            <a:r>
              <a:rPr lang="de-DE" dirty="0"/>
              <a:t> </a:t>
            </a:r>
            <a:r>
              <a:rPr lang="de-DE" dirty="0" err="1"/>
              <a:t>relation</a:t>
            </a:r>
            <a:r>
              <a:rPr lang="de-DE" dirty="0"/>
              <a:t> </a:t>
            </a:r>
            <a:r>
              <a:rPr lang="de-DE" dirty="0" err="1"/>
              <a:t>extraction</a:t>
            </a:r>
            <a:r>
              <a:rPr lang="de-DE" dirty="0"/>
              <a:t> </a:t>
            </a:r>
            <a:r>
              <a:rPr lang="de-DE" dirty="0" err="1"/>
              <a:t>with</a:t>
            </a:r>
            <a:r>
              <a:rPr lang="de-DE" dirty="0"/>
              <a:t> </a:t>
            </a:r>
            <a:r>
              <a:rPr lang="de-DE" dirty="0" err="1"/>
              <a:t>Row-less</a:t>
            </a:r>
            <a:r>
              <a:rPr lang="de-DE" dirty="0"/>
              <a:t> Universal Schema </a:t>
            </a:r>
            <a:endParaRPr lang="de-DE" dirty="0">
              <a:solidFill>
                <a:schemeClr val="accent1"/>
              </a:solidFill>
            </a:endParaRPr>
          </a:p>
        </p:txBody>
      </p:sp>
      <p:grpSp>
        <p:nvGrpSpPr>
          <p:cNvPr id="3" name="Hero Motion Band" descr="Graphic element" title="Hero Motion Band"/>
          <p:cNvGrpSpPr/>
          <p:nvPr/>
        </p:nvGrpSpPr>
        <p:grpSpPr>
          <a:xfrm>
            <a:off x="9171173" y="0"/>
            <a:ext cx="3024002" cy="3430006"/>
            <a:chOff x="9171173" y="0"/>
            <a:chExt cx="3024002" cy="3430006"/>
          </a:xfrm>
        </p:grpSpPr>
        <p:sp>
          <p:nvSpPr>
            <p:cNvPr id="18" name="Rectangle 17"/>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1542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The difference between a basic model and its CONV-augmented variant is in the parameterization of textual mentions</a:t>
            </a:r>
          </a:p>
          <a:p>
            <a:pPr marL="285750" indent="-285750" algn="l">
              <a:buFont typeface="Arial" panose="020B0604020202020204" pitchFamily="34" charset="0"/>
              <a:buChar char="•"/>
            </a:pPr>
            <a:r>
              <a:rPr lang="en-US" sz="1800" dirty="0"/>
              <a:t>The basic models learn distinct latent feature vectors of dimensionality K for all textual relation types, </a:t>
            </a:r>
            <a:r>
              <a:rPr lang="en-US" sz="1800" b="1" dirty="0"/>
              <a:t>whereas the CONV models derive the K-dimensional latent feature vectors for textual relation types </a:t>
            </a:r>
            <a:r>
              <a:rPr lang="en-US" sz="1800" dirty="0"/>
              <a:t>as the activation at the top layer of the convolutional network</a:t>
            </a:r>
          </a:p>
        </p:txBody>
      </p:sp>
      <p:sp>
        <p:nvSpPr>
          <p:cNvPr id="2" name="Title 1"/>
          <p:cNvSpPr>
            <a:spLocks noGrp="1"/>
          </p:cNvSpPr>
          <p:nvPr>
            <p:ph type="title"/>
          </p:nvPr>
        </p:nvSpPr>
        <p:spPr/>
        <p:txBody>
          <a:bodyPr/>
          <a:lstStyle/>
          <a:p>
            <a:r>
              <a:rPr lang="en-US" dirty="0"/>
              <a:t>Compositional Representations of Textual Relations</a:t>
            </a:r>
          </a:p>
        </p:txBody>
      </p:sp>
    </p:spTree>
    <p:extLst>
      <p:ext uri="{BB962C8B-B14F-4D97-AF65-F5344CB8AC3E}">
        <p14:creationId xmlns:p14="http://schemas.microsoft.com/office/powerpoint/2010/main" val="161319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285750" indent="-285750" algn="l">
              <a:buFont typeface="Arial" panose="020B0604020202020204" pitchFamily="34" charset="0"/>
              <a:buChar char="•"/>
            </a:pPr>
            <a:r>
              <a:rPr lang="en-US" sz="1800" dirty="0"/>
              <a:t>the task is to predict the subject or object entity for given held-out triples, e.g. to rank all entities with respect to their likelihood of filling the respective position in the triple</a:t>
            </a:r>
          </a:p>
          <a:p>
            <a:pPr marL="285750" indent="-285750" algn="l">
              <a:buFont typeface="Arial" panose="020B0604020202020204" pitchFamily="34" charset="0"/>
              <a:buChar char="•"/>
            </a:pPr>
            <a:r>
              <a:rPr lang="en-US" sz="1800" dirty="0"/>
              <a:t>approximation to the negative loglikelihood of the correct entity filler</a:t>
            </a:r>
          </a:p>
          <a:p>
            <a:pPr marL="285750" indent="-285750" algn="l">
              <a:buFont typeface="Arial" panose="020B0604020202020204" pitchFamily="34" charset="0"/>
              <a:buChar char="•"/>
            </a:pPr>
            <a:endParaRPr lang="de-DE" sz="1800" dirty="0"/>
          </a:p>
          <a:p>
            <a:pPr marL="285750" indent="-285750" algn="l">
              <a:buFont typeface="Arial" panose="020B0604020202020204" pitchFamily="34" charset="0"/>
              <a:buChar char="•"/>
            </a:pPr>
            <a:endParaRPr lang="de-DE" sz="1800" dirty="0"/>
          </a:p>
          <a:p>
            <a:pPr marL="285750" indent="-285750" algn="l">
              <a:buFont typeface="Arial" panose="020B0604020202020204" pitchFamily="34" charset="0"/>
              <a:buChar char="•"/>
            </a:pPr>
            <a:r>
              <a:rPr lang="de-DE" sz="1800" dirty="0"/>
              <a:t>The negative </a:t>
            </a:r>
            <a:r>
              <a:rPr lang="de-DE" sz="1800" dirty="0" err="1"/>
              <a:t>examples</a:t>
            </a:r>
            <a:r>
              <a:rPr lang="de-DE" sz="1800" dirty="0"/>
              <a:t> </a:t>
            </a:r>
            <a:r>
              <a:rPr lang="de-DE" sz="1800" dirty="0" err="1"/>
              <a:t>are</a:t>
            </a:r>
            <a:r>
              <a:rPr lang="de-DE" sz="1800" dirty="0"/>
              <a:t> </a:t>
            </a:r>
            <a:r>
              <a:rPr lang="de-DE" sz="1800" dirty="0" err="1"/>
              <a:t>sampled</a:t>
            </a:r>
            <a:r>
              <a:rPr lang="de-DE" sz="1800" dirty="0"/>
              <a:t> </a:t>
            </a:r>
            <a:r>
              <a:rPr lang="de-DE" sz="1800" dirty="0" err="1"/>
              <a:t>from</a:t>
            </a:r>
            <a:r>
              <a:rPr lang="de-DE" sz="1800" dirty="0"/>
              <a:t> </a:t>
            </a:r>
            <a:r>
              <a:rPr lang="de-DE" sz="1800" dirty="0" err="1"/>
              <a:t>the</a:t>
            </a:r>
            <a:r>
              <a:rPr lang="de-DE" sz="1800" dirty="0"/>
              <a:t> </a:t>
            </a:r>
            <a:r>
              <a:rPr lang="de-DE" sz="1800" dirty="0" err="1"/>
              <a:t>set</a:t>
            </a:r>
            <a:r>
              <a:rPr lang="de-DE" sz="1800" dirty="0"/>
              <a:t> </a:t>
            </a:r>
            <a:r>
              <a:rPr lang="de-DE" sz="1800" dirty="0" err="1"/>
              <a:t>of</a:t>
            </a:r>
            <a:r>
              <a:rPr lang="de-DE" sz="1800" dirty="0"/>
              <a:t> </a:t>
            </a:r>
            <a:r>
              <a:rPr lang="de-DE" sz="1800" dirty="0" err="1"/>
              <a:t>triples</a:t>
            </a:r>
            <a:r>
              <a:rPr lang="de-DE" sz="1800" dirty="0"/>
              <a:t> </a:t>
            </a:r>
            <a:r>
              <a:rPr lang="de-DE" sz="1800" dirty="0" err="1"/>
              <a:t>that</a:t>
            </a:r>
            <a:r>
              <a:rPr lang="de-DE" sz="1800" dirty="0"/>
              <a:t> do not </a:t>
            </a:r>
            <a:r>
              <a:rPr lang="de-DE" sz="1800" dirty="0" err="1"/>
              <a:t>appear</a:t>
            </a:r>
            <a:r>
              <a:rPr lang="de-DE" sz="1800" dirty="0"/>
              <a:t> in </a:t>
            </a:r>
            <a:r>
              <a:rPr lang="de-DE" sz="1800" dirty="0" err="1"/>
              <a:t>the</a:t>
            </a:r>
            <a:r>
              <a:rPr lang="de-DE" sz="1800" dirty="0"/>
              <a:t> </a:t>
            </a:r>
            <a:r>
              <a:rPr lang="de-DE" sz="1800" dirty="0" err="1"/>
              <a:t>training</a:t>
            </a:r>
            <a:r>
              <a:rPr lang="de-DE" sz="1800" dirty="0"/>
              <a:t> </a:t>
            </a:r>
            <a:r>
              <a:rPr lang="de-DE" sz="1800" dirty="0" err="1"/>
              <a:t>set</a:t>
            </a:r>
            <a:endParaRPr lang="en-US" sz="1800" dirty="0"/>
          </a:p>
        </p:txBody>
      </p:sp>
      <p:sp>
        <p:nvSpPr>
          <p:cNvPr id="2" name="Title 1"/>
          <p:cNvSpPr>
            <a:spLocks noGrp="1"/>
          </p:cNvSpPr>
          <p:nvPr>
            <p:ph type="title"/>
          </p:nvPr>
        </p:nvSpPr>
        <p:spPr/>
        <p:txBody>
          <a:bodyPr/>
          <a:lstStyle/>
          <a:p>
            <a:r>
              <a:rPr lang="de-DE" dirty="0"/>
              <a:t>Training </a:t>
            </a:r>
            <a:r>
              <a:rPr lang="de-DE" dirty="0" err="1"/>
              <a:t>loss</a:t>
            </a:r>
            <a:r>
              <a:rPr lang="de-DE" dirty="0"/>
              <a:t> </a:t>
            </a:r>
            <a:r>
              <a:rPr lang="de-DE" dirty="0" err="1"/>
              <a:t>function</a:t>
            </a:r>
            <a:endParaRPr lang="en-US" dirty="0"/>
          </a:p>
        </p:txBody>
      </p:sp>
      <p:pic>
        <p:nvPicPr>
          <p:cNvPr id="5" name="Picture 4"/>
          <p:cNvPicPr>
            <a:picLocks noChangeAspect="1"/>
          </p:cNvPicPr>
          <p:nvPr/>
        </p:nvPicPr>
        <p:blipFill>
          <a:blip r:embed="rId2"/>
          <a:stretch>
            <a:fillRect/>
          </a:stretch>
        </p:blipFill>
        <p:spPr>
          <a:xfrm>
            <a:off x="1157903" y="2701131"/>
            <a:ext cx="4760873" cy="1068229"/>
          </a:xfrm>
          <a:prstGeom prst="rect">
            <a:avLst/>
          </a:prstGeom>
        </p:spPr>
      </p:pic>
    </p:spTree>
    <p:extLst>
      <p:ext uri="{BB962C8B-B14F-4D97-AF65-F5344CB8AC3E}">
        <p14:creationId xmlns:p14="http://schemas.microsoft.com/office/powerpoint/2010/main" val="353402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type="body" sz="quarter" idx="10"/>
              </p:nvPr>
            </p:nvSpPr>
            <p:spPr/>
            <p:txBody>
              <a:bodyPr/>
              <a:lstStyle/>
              <a:p>
                <a:pPr algn="l"/>
                <a:endParaRPr lang="de-DE" dirty="0"/>
              </a:p>
              <a:p>
                <a:pPr algn="l"/>
                <a:endParaRPr lang="de-DE" sz="1800" dirty="0"/>
              </a:p>
              <a:p>
                <a:pPr algn="l"/>
                <a:endParaRPr lang="de-DE" sz="1800" dirty="0"/>
              </a:p>
              <a:p>
                <a:pPr algn="l"/>
                <a:endParaRPr lang="de-DE" sz="1800" dirty="0"/>
              </a:p>
              <a:p>
                <a:pPr algn="l"/>
                <a:endParaRPr lang="de-DE" sz="1800" dirty="0"/>
              </a:p>
              <a:p>
                <a:pPr algn="l"/>
                <a:r>
                  <a:rPr lang="de-DE" sz="1800" dirty="0" err="1"/>
                  <a:t>For</a:t>
                </a:r>
                <a:r>
                  <a:rPr lang="de-DE" sz="1800" dirty="0"/>
                  <a:t> </a:t>
                </a:r>
                <a:r>
                  <a:rPr lang="de-DE" sz="1800" dirty="0" err="1"/>
                  <a:t>both</a:t>
                </a:r>
                <a:r>
                  <a:rPr lang="de-DE" sz="1800" dirty="0"/>
                  <a:t> KB </a:t>
                </a:r>
                <a:r>
                  <a:rPr lang="de-DE" sz="1800" dirty="0" err="1"/>
                  <a:t>and</a:t>
                </a:r>
                <a:r>
                  <a:rPr lang="de-DE" sz="1800" dirty="0"/>
                  <a:t> </a:t>
                </a:r>
                <a:r>
                  <a:rPr lang="de-DE" sz="1800" dirty="0" err="1"/>
                  <a:t>textual</a:t>
                </a:r>
                <a:r>
                  <a:rPr lang="de-DE" sz="1800" dirty="0"/>
                  <a:t> </a:t>
                </a:r>
                <a:r>
                  <a:rPr lang="de-DE" sz="1800" dirty="0" err="1"/>
                  <a:t>relations</a:t>
                </a:r>
                <a:r>
                  <a:rPr lang="de-DE" sz="1800" dirty="0"/>
                  <a:t> </a:t>
                </a:r>
                <a:r>
                  <a:rPr lang="de-DE" sz="1800" dirty="0" err="1"/>
                  <a:t>with</a:t>
                </a:r>
                <a:r>
                  <a:rPr lang="de-DE" sz="1800" dirty="0"/>
                  <a:t> </a:t>
                </a:r>
                <a:r>
                  <a:rPr lang="de-DE" sz="1800" dirty="0" err="1"/>
                  <a:t>scaling</a:t>
                </a:r>
                <a:r>
                  <a:rPr lang="de-DE" sz="1800" dirty="0"/>
                  <a:t> </a:t>
                </a:r>
                <a:r>
                  <a:rPr lang="de-DE" sz="1800" dirty="0" err="1"/>
                  <a:t>factor</a:t>
                </a:r>
                <a:r>
                  <a:rPr lang="de-DE" sz="1800" dirty="0"/>
                  <a:t> </a:t>
                </a:r>
                <a14:m>
                  <m:oMath xmlns:m="http://schemas.openxmlformats.org/officeDocument/2006/math">
                    <m:r>
                      <a:rPr lang="de-DE" sz="1800" i="1" smtClean="0">
                        <a:latin typeface="Cambria Math" panose="02040503050406030204" pitchFamily="18" charset="0"/>
                        <a:ea typeface="Cambria Math" panose="02040503050406030204" pitchFamily="18" charset="0"/>
                      </a:rPr>
                      <m:t>𝜏</m:t>
                    </m:r>
                  </m:oMath>
                </a14:m>
                <a:r>
                  <a:rPr lang="en-US" sz="1800" dirty="0"/>
                  <a:t> for the textual relations: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0"/>
              </p:nvPr>
            </p:nvSpPr>
            <p:spPr>
              <a:blipFill>
                <a:blip r:embed="rId2"/>
                <a:stretch>
                  <a:fillRect l="-1308"/>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de-DE" dirty="0"/>
              <a:t>Training </a:t>
            </a:r>
            <a:r>
              <a:rPr lang="de-DE" dirty="0" err="1"/>
              <a:t>loss</a:t>
            </a:r>
            <a:r>
              <a:rPr lang="de-DE" dirty="0"/>
              <a:t> </a:t>
            </a:r>
            <a:r>
              <a:rPr lang="de-DE" dirty="0" err="1"/>
              <a:t>function</a:t>
            </a:r>
            <a:r>
              <a:rPr lang="de-DE" dirty="0"/>
              <a:t> </a:t>
            </a:r>
            <a:endParaRPr lang="en-US" dirty="0"/>
          </a:p>
        </p:txBody>
      </p:sp>
      <p:pic>
        <p:nvPicPr>
          <p:cNvPr id="5" name="Picture 4"/>
          <p:cNvPicPr>
            <a:picLocks noChangeAspect="1"/>
          </p:cNvPicPr>
          <p:nvPr/>
        </p:nvPicPr>
        <p:blipFill>
          <a:blip r:embed="rId3"/>
          <a:stretch>
            <a:fillRect/>
          </a:stretch>
        </p:blipFill>
        <p:spPr>
          <a:xfrm>
            <a:off x="984308" y="1854388"/>
            <a:ext cx="4734893" cy="1690075"/>
          </a:xfrm>
          <a:prstGeom prst="rect">
            <a:avLst/>
          </a:prstGeom>
        </p:spPr>
      </p:pic>
      <p:pic>
        <p:nvPicPr>
          <p:cNvPr id="7" name="Picture 6"/>
          <p:cNvPicPr>
            <a:picLocks noChangeAspect="1"/>
          </p:cNvPicPr>
          <p:nvPr/>
        </p:nvPicPr>
        <p:blipFill>
          <a:blip r:embed="rId4"/>
          <a:stretch>
            <a:fillRect/>
          </a:stretch>
        </p:blipFill>
        <p:spPr>
          <a:xfrm>
            <a:off x="839786" y="4781858"/>
            <a:ext cx="5023936" cy="656111"/>
          </a:xfrm>
          <a:prstGeom prst="rect">
            <a:avLst/>
          </a:prstGeom>
        </p:spPr>
      </p:pic>
    </p:spTree>
    <p:extLst>
      <p:ext uri="{BB962C8B-B14F-4D97-AF65-F5344CB8AC3E}">
        <p14:creationId xmlns:p14="http://schemas.microsoft.com/office/powerpoint/2010/main" val="115374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Experimental </a:t>
            </a:r>
            <a:r>
              <a:rPr lang="de-DE" dirty="0" err="1"/>
              <a:t>results</a:t>
            </a:r>
            <a:endParaRPr lang="en-US" dirty="0"/>
          </a:p>
        </p:txBody>
      </p:sp>
      <p:pic>
        <p:nvPicPr>
          <p:cNvPr id="4" name="Content Placeholder 3"/>
          <p:cNvPicPr>
            <a:picLocks noGrp="1" noChangeAspect="1"/>
          </p:cNvPicPr>
          <p:nvPr>
            <p:ph idx="1"/>
          </p:nvPr>
        </p:nvPicPr>
        <p:blipFill>
          <a:blip r:embed="rId2"/>
          <a:stretch>
            <a:fillRect/>
          </a:stretch>
        </p:blipFill>
        <p:spPr>
          <a:xfrm>
            <a:off x="862220" y="1049665"/>
            <a:ext cx="7829293" cy="5283628"/>
          </a:xfrm>
          <a:prstGeom prst="rect">
            <a:avLst/>
          </a:prstGeom>
        </p:spPr>
      </p:pic>
    </p:spTree>
    <p:extLst>
      <p:ext uri="{BB962C8B-B14F-4D97-AF65-F5344CB8AC3E}">
        <p14:creationId xmlns:p14="http://schemas.microsoft.com/office/powerpoint/2010/main" val="376121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a:p>
        </p:txBody>
      </p:sp>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Rather than representing each entity pair with an explicit dense vector, encode entity pairs as aggregate functions over their relation types</a:t>
            </a:r>
          </a:p>
          <a:p>
            <a:pPr marL="342900" indent="-342900">
              <a:buFont typeface="Arial" panose="020B0604020202020204" pitchFamily="34" charset="0"/>
              <a:buChar char="•"/>
            </a:pPr>
            <a:r>
              <a:rPr lang="en-US" dirty="0"/>
              <a:t>The column-less universal schema model generalizes to all possible input textual relations and the row-less model generalizes to all entities and entity pairs, whether seen at train time or not</a:t>
            </a:r>
          </a:p>
          <a:p>
            <a:pPr marL="342900" indent="-342900">
              <a:buFont typeface="Arial" panose="020B0604020202020204" pitchFamily="34" charset="0"/>
              <a:buChar char="•"/>
            </a:pPr>
            <a:r>
              <a:rPr lang="en-US" dirty="0"/>
              <a:t>The parse path between the two entities in the sentence is encoded </a:t>
            </a:r>
            <a:r>
              <a:rPr lang="en-US" b="1" dirty="0"/>
              <a:t>with an LSTM model </a:t>
            </a:r>
            <a:r>
              <a:rPr lang="en-US" dirty="0"/>
              <a:t>(avoiding errors from dependency parsing)</a:t>
            </a:r>
            <a:endParaRPr lang="en-US" b="1" dirty="0"/>
          </a:p>
          <a:p>
            <a:endParaRPr lang="en-US" dirty="0"/>
          </a:p>
        </p:txBody>
      </p:sp>
      <p:sp>
        <p:nvSpPr>
          <p:cNvPr id="2" name="Title 1"/>
          <p:cNvSpPr>
            <a:spLocks noGrp="1"/>
          </p:cNvSpPr>
          <p:nvPr>
            <p:ph type="title"/>
          </p:nvPr>
        </p:nvSpPr>
        <p:spPr/>
        <p:txBody>
          <a:bodyPr/>
          <a:lstStyle/>
          <a:p>
            <a:r>
              <a:rPr lang="de-DE" dirty="0" err="1"/>
              <a:t>Row-less</a:t>
            </a:r>
            <a:r>
              <a:rPr lang="de-DE" dirty="0"/>
              <a:t> universal </a:t>
            </a:r>
            <a:r>
              <a:rPr lang="de-DE" dirty="0" err="1"/>
              <a:t>schema</a:t>
            </a:r>
            <a:r>
              <a:rPr lang="de-DE" dirty="0"/>
              <a:t> (</a:t>
            </a:r>
            <a:r>
              <a:rPr lang="de-DE" dirty="0" err="1"/>
              <a:t>Verga</a:t>
            </a:r>
            <a:r>
              <a:rPr lang="de-DE" dirty="0"/>
              <a:t> et al.)</a:t>
            </a:r>
            <a:endParaRPr lang="en-US" dirty="0"/>
          </a:p>
        </p:txBody>
      </p:sp>
      <p:pic>
        <p:nvPicPr>
          <p:cNvPr id="4" name="Picture 3"/>
          <p:cNvPicPr>
            <a:picLocks noChangeAspect="1"/>
          </p:cNvPicPr>
          <p:nvPr/>
        </p:nvPicPr>
        <p:blipFill>
          <a:blip r:embed="rId2"/>
          <a:stretch>
            <a:fillRect/>
          </a:stretch>
        </p:blipFill>
        <p:spPr>
          <a:xfrm>
            <a:off x="6097239" y="961585"/>
            <a:ext cx="5705120" cy="5440403"/>
          </a:xfrm>
          <a:prstGeom prst="rect">
            <a:avLst/>
          </a:prstGeom>
        </p:spPr>
      </p:pic>
    </p:spTree>
    <p:extLst>
      <p:ext uri="{BB962C8B-B14F-4D97-AF65-F5344CB8AC3E}">
        <p14:creationId xmlns:p14="http://schemas.microsoft.com/office/powerpoint/2010/main" val="58498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lgn="l"/>
            <a:r>
              <a:rPr lang="de-DE" sz="1800" b="1" dirty="0" err="1"/>
              <a:t>Centroid</a:t>
            </a:r>
            <a:r>
              <a:rPr lang="de-DE" sz="1800" b="1" dirty="0"/>
              <a:t> </a:t>
            </a:r>
            <a:r>
              <a:rPr lang="de-DE" sz="1800" b="1" dirty="0" err="1"/>
              <a:t>representations</a:t>
            </a:r>
            <a:r>
              <a:rPr lang="de-DE" sz="1800" b="1" dirty="0"/>
              <a:t>: </a:t>
            </a:r>
            <a:endParaRPr lang="en-US" sz="1800" b="1" dirty="0"/>
          </a:p>
          <a:p>
            <a:pPr lvl="1"/>
            <a:r>
              <a:rPr lang="en-US" b="1" dirty="0"/>
              <a:t>Mean Pool </a:t>
            </a:r>
            <a:r>
              <a:rPr lang="en-US" dirty="0"/>
              <a:t>creates a single centroid for the entity pair by averaging all of its relation vectors</a:t>
            </a:r>
            <a:endParaRPr lang="en-US" b="1" dirty="0"/>
          </a:p>
          <a:p>
            <a:pPr lvl="1"/>
            <a:r>
              <a:rPr lang="en-US" b="1" dirty="0"/>
              <a:t>Max Pool </a:t>
            </a:r>
            <a:r>
              <a:rPr lang="en-US" dirty="0"/>
              <a:t>also creates a single centroid for the entity pair by taking a </a:t>
            </a:r>
            <a:r>
              <a:rPr lang="en-US" dirty="0" err="1"/>
              <a:t>dimensionwise</a:t>
            </a:r>
            <a:r>
              <a:rPr lang="en-US" dirty="0"/>
              <a:t> max over the observed relation type vectors</a:t>
            </a:r>
          </a:p>
          <a:p>
            <a:pPr algn="l"/>
            <a:r>
              <a:rPr lang="de-DE" sz="1800" b="1" dirty="0"/>
              <a:t>Query-</a:t>
            </a:r>
            <a:r>
              <a:rPr lang="de-DE" sz="1800" b="1" dirty="0" err="1"/>
              <a:t>specific</a:t>
            </a:r>
            <a:r>
              <a:rPr lang="de-DE" sz="1800" b="1" dirty="0"/>
              <a:t> </a:t>
            </a:r>
            <a:r>
              <a:rPr lang="de-DE" sz="1800" b="1" dirty="0" err="1"/>
              <a:t>representations</a:t>
            </a:r>
            <a:r>
              <a:rPr lang="de-DE" sz="1800" b="1" dirty="0"/>
              <a:t> </a:t>
            </a:r>
            <a:r>
              <a:rPr lang="de-DE" sz="1800" dirty="0"/>
              <a:t>(</a:t>
            </a:r>
            <a:r>
              <a:rPr lang="en-US" sz="1800" dirty="0"/>
              <a:t>produce separate representations for an entity pair dependent on the query</a:t>
            </a:r>
            <a:r>
              <a:rPr lang="de-DE" sz="1800" dirty="0"/>
              <a:t>)</a:t>
            </a:r>
            <a:r>
              <a:rPr lang="de-DE" sz="1800" b="1" dirty="0"/>
              <a:t>: </a:t>
            </a:r>
            <a:endParaRPr lang="en-US" sz="1800" b="1" dirty="0"/>
          </a:p>
          <a:p>
            <a:pPr lvl="1"/>
            <a:r>
              <a:rPr lang="en-US" b="1" dirty="0"/>
              <a:t>Max Relation </a:t>
            </a:r>
            <a:r>
              <a:rPr lang="en-US" dirty="0"/>
              <a:t>represents the entity pair as its most similar relation to the query vector of interest</a:t>
            </a:r>
          </a:p>
          <a:p>
            <a:pPr lvl="1"/>
            <a:r>
              <a:rPr lang="de-DE" b="1" dirty="0"/>
              <a:t>Attention </a:t>
            </a:r>
            <a:r>
              <a:rPr lang="de-DE" dirty="0" err="1"/>
              <a:t>gives</a:t>
            </a:r>
            <a:r>
              <a:rPr lang="de-DE" dirty="0"/>
              <a:t> </a:t>
            </a:r>
            <a:r>
              <a:rPr lang="en-US" dirty="0"/>
              <a:t>weighted sum over a set of output representations for each relation type resulting in a query-specific vector representation of the entity pair</a:t>
            </a:r>
            <a:endParaRPr lang="en-US" b="1" dirty="0"/>
          </a:p>
        </p:txBody>
      </p:sp>
      <p:sp>
        <p:nvSpPr>
          <p:cNvPr id="2" name="Title 1"/>
          <p:cNvSpPr>
            <a:spLocks noGrp="1"/>
          </p:cNvSpPr>
          <p:nvPr>
            <p:ph type="title"/>
          </p:nvPr>
        </p:nvSpPr>
        <p:spPr/>
        <p:txBody>
          <a:bodyPr/>
          <a:lstStyle/>
          <a:p>
            <a:r>
              <a:rPr lang="de-DE" dirty="0"/>
              <a:t>Aggregation </a:t>
            </a:r>
            <a:r>
              <a:rPr lang="de-DE" dirty="0" err="1"/>
              <a:t>function</a:t>
            </a:r>
            <a:endParaRPr lang="en-US" dirty="0"/>
          </a:p>
        </p:txBody>
      </p:sp>
    </p:spTree>
    <p:extLst>
      <p:ext uri="{BB962C8B-B14F-4D97-AF65-F5344CB8AC3E}">
        <p14:creationId xmlns:p14="http://schemas.microsoft.com/office/powerpoint/2010/main" val="176859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de-DE" dirty="0" err="1"/>
              <a:t>Makes</a:t>
            </a:r>
            <a:r>
              <a:rPr lang="de-DE" dirty="0"/>
              <a:t> </a:t>
            </a:r>
            <a:r>
              <a:rPr lang="de-DE" dirty="0" err="1"/>
              <a:t>sence</a:t>
            </a:r>
            <a:r>
              <a:rPr lang="de-DE" dirty="0"/>
              <a:t> </a:t>
            </a:r>
            <a:r>
              <a:rPr lang="de-DE" dirty="0" err="1"/>
              <a:t>for</a:t>
            </a:r>
            <a:r>
              <a:rPr lang="de-DE" dirty="0"/>
              <a:t> </a:t>
            </a:r>
            <a:r>
              <a:rPr lang="de-DE" dirty="0" err="1"/>
              <a:t>entity</a:t>
            </a:r>
            <a:r>
              <a:rPr lang="de-DE" dirty="0"/>
              <a:t> pair </a:t>
            </a:r>
            <a:r>
              <a:rPr lang="de-DE" dirty="0" err="1"/>
              <a:t>with</a:t>
            </a:r>
            <a:r>
              <a:rPr lang="de-DE" dirty="0"/>
              <a:t> </a:t>
            </a:r>
            <a:r>
              <a:rPr lang="de-DE" dirty="0" err="1"/>
              <a:t>more</a:t>
            </a:r>
            <a:r>
              <a:rPr lang="de-DE" dirty="0"/>
              <a:t> </a:t>
            </a:r>
            <a:r>
              <a:rPr lang="de-DE" dirty="0" err="1"/>
              <a:t>than</a:t>
            </a:r>
            <a:r>
              <a:rPr lang="de-DE" dirty="0"/>
              <a:t> </a:t>
            </a:r>
            <a:r>
              <a:rPr lang="de-DE" dirty="0" err="1"/>
              <a:t>one</a:t>
            </a:r>
            <a:r>
              <a:rPr lang="de-DE" dirty="0"/>
              <a:t> </a:t>
            </a:r>
            <a:r>
              <a:rPr lang="de-DE" dirty="0" err="1"/>
              <a:t>relation</a:t>
            </a:r>
            <a:r>
              <a:rPr lang="de-DE" dirty="0"/>
              <a:t> </a:t>
            </a:r>
            <a:endParaRPr lang="en-US" dirty="0"/>
          </a:p>
          <a:p>
            <a:endParaRPr lang="en-US" dirty="0"/>
          </a:p>
        </p:txBody>
      </p:sp>
      <p:sp>
        <p:nvSpPr>
          <p:cNvPr id="2" name="Title 1"/>
          <p:cNvSpPr>
            <a:spLocks noGrp="1"/>
          </p:cNvSpPr>
          <p:nvPr>
            <p:ph type="title"/>
          </p:nvPr>
        </p:nvSpPr>
        <p:spPr/>
        <p:txBody>
          <a:bodyPr/>
          <a:lstStyle/>
          <a:p>
            <a:r>
              <a:rPr lang="de-DE" dirty="0"/>
              <a:t>Aggregation </a:t>
            </a:r>
            <a:r>
              <a:rPr lang="de-DE" dirty="0" err="1"/>
              <a:t>function</a:t>
            </a:r>
            <a:r>
              <a:rPr lang="de-DE" dirty="0"/>
              <a:t>: Attention</a:t>
            </a:r>
            <a:endParaRPr lang="en-US" dirty="0"/>
          </a:p>
        </p:txBody>
      </p:sp>
      <p:pic>
        <p:nvPicPr>
          <p:cNvPr id="9" name="Content Placeholder 6"/>
          <p:cNvPicPr>
            <a:picLocks noChangeAspect="1"/>
          </p:cNvPicPr>
          <p:nvPr/>
        </p:nvPicPr>
        <p:blipFill>
          <a:blip r:embed="rId2"/>
          <a:stretch>
            <a:fillRect/>
          </a:stretch>
        </p:blipFill>
        <p:spPr>
          <a:xfrm>
            <a:off x="503999" y="2089585"/>
            <a:ext cx="8961448" cy="4021649"/>
          </a:xfrm>
          <a:prstGeom prst="rect">
            <a:avLst/>
          </a:prstGeom>
        </p:spPr>
      </p:pic>
    </p:spTree>
    <p:extLst>
      <p:ext uri="{BB962C8B-B14F-4D97-AF65-F5344CB8AC3E}">
        <p14:creationId xmlns:p14="http://schemas.microsoft.com/office/powerpoint/2010/main" val="412255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Paper </a:t>
            </a:r>
            <a:r>
              <a:rPr lang="de-DE" dirty="0" err="1"/>
              <a:t>Results</a:t>
            </a:r>
            <a:endParaRPr lang="en-US" dirty="0"/>
          </a:p>
        </p:txBody>
      </p:sp>
      <p:sp>
        <p:nvSpPr>
          <p:cNvPr id="3" name="Content Placeholder 2"/>
          <p:cNvSpPr>
            <a:spLocks noGrp="1"/>
          </p:cNvSpPr>
          <p:nvPr>
            <p:ph sz="half" idx="1"/>
          </p:nvPr>
        </p:nvSpPr>
        <p:spPr>
          <a:xfrm>
            <a:off x="638451" y="1825625"/>
            <a:ext cx="5181600" cy="4351338"/>
          </a:xfrm>
        </p:spPr>
        <p:txBody>
          <a:bodyPr/>
          <a:lstStyle/>
          <a:p>
            <a:r>
              <a:rPr lang="de-DE" dirty="0"/>
              <a:t>On </a:t>
            </a:r>
            <a:r>
              <a:rPr lang="de-DE" dirty="0" err="1"/>
              <a:t>enitity</a:t>
            </a:r>
            <a:r>
              <a:rPr lang="de-DE" dirty="0"/>
              <a:t> </a:t>
            </a:r>
            <a:r>
              <a:rPr lang="de-DE" dirty="0" err="1"/>
              <a:t>pairs</a:t>
            </a:r>
            <a:r>
              <a:rPr lang="de-DE" dirty="0"/>
              <a:t> </a:t>
            </a:r>
            <a:r>
              <a:rPr lang="de-DE" dirty="0" err="1"/>
              <a:t>from</a:t>
            </a:r>
            <a:r>
              <a:rPr lang="de-DE" dirty="0"/>
              <a:t> </a:t>
            </a:r>
            <a:r>
              <a:rPr lang="de-DE" dirty="0" err="1"/>
              <a:t>the</a:t>
            </a:r>
            <a:r>
              <a:rPr lang="de-DE" dirty="0"/>
              <a:t> KB </a:t>
            </a:r>
            <a:r>
              <a:rPr lang="de-DE" dirty="0" err="1"/>
              <a:t>used</a:t>
            </a:r>
            <a:r>
              <a:rPr lang="de-DE" dirty="0"/>
              <a:t> </a:t>
            </a:r>
            <a:r>
              <a:rPr lang="de-DE" dirty="0" err="1"/>
              <a:t>during</a:t>
            </a:r>
            <a:r>
              <a:rPr lang="de-DE" dirty="0"/>
              <a:t> </a:t>
            </a:r>
            <a:r>
              <a:rPr lang="de-DE" dirty="0" err="1"/>
              <a:t>training</a:t>
            </a:r>
            <a:r>
              <a:rPr lang="de-DE" dirty="0"/>
              <a:t>:</a:t>
            </a:r>
          </a:p>
          <a:p>
            <a:pPr marL="457200" lvl="1" indent="0">
              <a:buNone/>
            </a:pPr>
            <a:endParaRPr lang="de-DE" dirty="0"/>
          </a:p>
          <a:p>
            <a:r>
              <a:rPr lang="en-US" i="1" dirty="0"/>
              <a:t>Models with the suffix “-LSTM” are column-less</a:t>
            </a:r>
            <a:endParaRPr lang="de-DE" i="1" dirty="0"/>
          </a:p>
          <a:p>
            <a:endParaRPr lang="de-DE" dirty="0"/>
          </a:p>
          <a:p>
            <a:r>
              <a:rPr lang="de-DE" dirty="0"/>
              <a:t>On </a:t>
            </a:r>
            <a:r>
              <a:rPr lang="de-DE" dirty="0" err="1"/>
              <a:t>unseen</a:t>
            </a:r>
            <a:r>
              <a:rPr lang="de-DE" dirty="0"/>
              <a:t> </a:t>
            </a:r>
            <a:r>
              <a:rPr lang="de-DE" dirty="0" err="1"/>
              <a:t>entity</a:t>
            </a:r>
            <a:r>
              <a:rPr lang="de-DE" dirty="0"/>
              <a:t> </a:t>
            </a:r>
            <a:r>
              <a:rPr lang="de-DE" dirty="0" err="1"/>
              <a:t>pairs</a:t>
            </a:r>
            <a:r>
              <a:rPr lang="de-DE" dirty="0"/>
              <a:t> </a:t>
            </a:r>
            <a:r>
              <a:rPr lang="de-DE" dirty="0" err="1"/>
              <a:t>during</a:t>
            </a:r>
            <a:r>
              <a:rPr lang="de-DE" dirty="0"/>
              <a:t> </a:t>
            </a:r>
            <a:r>
              <a:rPr lang="de-DE" dirty="0" err="1"/>
              <a:t>training</a:t>
            </a:r>
            <a:r>
              <a:rPr lang="de-DE" dirty="0"/>
              <a:t>: </a:t>
            </a:r>
            <a:endParaRPr lang="en-US" dirty="0"/>
          </a:p>
        </p:txBody>
      </p:sp>
      <p:sp>
        <p:nvSpPr>
          <p:cNvPr id="6" name="Content Placeholder 5"/>
          <p:cNvSpPr>
            <a:spLocks noGrp="1"/>
          </p:cNvSpPr>
          <p:nvPr>
            <p:ph sz="half" idx="2"/>
          </p:nvPr>
        </p:nvSpPr>
        <p:spPr/>
        <p:txBody>
          <a:bodyPr/>
          <a:lstStyle/>
          <a:p>
            <a:endParaRPr lang="en-US" dirty="0"/>
          </a:p>
        </p:txBody>
      </p:sp>
      <p:pic>
        <p:nvPicPr>
          <p:cNvPr id="7" name="Picture 6"/>
          <p:cNvPicPr>
            <a:picLocks noChangeAspect="1"/>
          </p:cNvPicPr>
          <p:nvPr/>
        </p:nvPicPr>
        <p:blipFill>
          <a:blip r:embed="rId2"/>
          <a:stretch>
            <a:fillRect/>
          </a:stretch>
        </p:blipFill>
        <p:spPr>
          <a:xfrm>
            <a:off x="6173808" y="1670941"/>
            <a:ext cx="4838700" cy="2085975"/>
          </a:xfrm>
          <a:prstGeom prst="rect">
            <a:avLst/>
          </a:prstGeom>
        </p:spPr>
      </p:pic>
      <p:pic>
        <p:nvPicPr>
          <p:cNvPr id="8" name="Picture 7"/>
          <p:cNvPicPr>
            <a:picLocks noChangeAspect="1"/>
          </p:cNvPicPr>
          <p:nvPr/>
        </p:nvPicPr>
        <p:blipFill>
          <a:blip r:embed="rId3"/>
          <a:stretch>
            <a:fillRect/>
          </a:stretch>
        </p:blipFill>
        <p:spPr>
          <a:xfrm>
            <a:off x="6173808" y="4386263"/>
            <a:ext cx="3943350" cy="1790700"/>
          </a:xfrm>
          <a:prstGeom prst="rect">
            <a:avLst/>
          </a:prstGeom>
        </p:spPr>
      </p:pic>
    </p:spTree>
    <p:extLst>
      <p:ext uri="{BB962C8B-B14F-4D97-AF65-F5344CB8AC3E}">
        <p14:creationId xmlns:p14="http://schemas.microsoft.com/office/powerpoint/2010/main" val="77420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pPr marL="342900" indent="-342900">
              <a:buFont typeface="Arial" panose="020B0604020202020204" pitchFamily="34" charset="0"/>
              <a:buChar char="•"/>
            </a:pPr>
            <a:r>
              <a:rPr lang="de-DE" dirty="0" err="1"/>
              <a:t>Required</a:t>
            </a:r>
            <a:r>
              <a:rPr lang="de-DE" dirty="0"/>
              <a:t> </a:t>
            </a:r>
            <a:r>
              <a:rPr lang="de-DE" dirty="0" err="1"/>
              <a:t>is</a:t>
            </a:r>
            <a:r>
              <a:rPr lang="de-DE" dirty="0"/>
              <a:t> a </a:t>
            </a:r>
            <a:r>
              <a:rPr lang="de-DE" dirty="0" err="1"/>
              <a:t>set</a:t>
            </a:r>
            <a:r>
              <a:rPr lang="de-DE" dirty="0"/>
              <a:t> </a:t>
            </a:r>
            <a:r>
              <a:rPr lang="de-DE" dirty="0" err="1"/>
              <a:t>of</a:t>
            </a:r>
            <a:r>
              <a:rPr lang="de-DE" dirty="0"/>
              <a:t> </a:t>
            </a:r>
            <a:r>
              <a:rPr lang="de-DE" dirty="0" err="1"/>
              <a:t>triples</a:t>
            </a:r>
            <a:r>
              <a:rPr lang="de-DE" dirty="0"/>
              <a:t> </a:t>
            </a:r>
            <a:r>
              <a:rPr lang="de-DE" dirty="0" err="1"/>
              <a:t>extracted</a:t>
            </a:r>
            <a:r>
              <a:rPr lang="de-DE" dirty="0"/>
              <a:t> </a:t>
            </a:r>
            <a:r>
              <a:rPr lang="de-DE" dirty="0" err="1"/>
              <a:t>from</a:t>
            </a:r>
            <a:r>
              <a:rPr lang="de-DE" dirty="0"/>
              <a:t> a </a:t>
            </a:r>
            <a:r>
              <a:rPr lang="de-DE" dirty="0" err="1"/>
              <a:t>specific</a:t>
            </a:r>
            <a:r>
              <a:rPr lang="de-DE" dirty="0"/>
              <a:t> </a:t>
            </a:r>
            <a:r>
              <a:rPr lang="de-DE" dirty="0" err="1"/>
              <a:t>text</a:t>
            </a:r>
            <a:r>
              <a:rPr lang="de-DE" dirty="0"/>
              <a:t> </a:t>
            </a:r>
            <a:r>
              <a:rPr lang="de-DE" dirty="0" err="1"/>
              <a:t>for</a:t>
            </a:r>
            <a:r>
              <a:rPr lang="de-DE" dirty="0"/>
              <a:t> </a:t>
            </a:r>
            <a:r>
              <a:rPr lang="de-DE" dirty="0" err="1"/>
              <a:t>evaluation</a:t>
            </a:r>
            <a:r>
              <a:rPr lang="de-DE" dirty="0"/>
              <a:t> on </a:t>
            </a:r>
            <a:r>
              <a:rPr lang="de-DE" dirty="0" err="1"/>
              <a:t>the</a:t>
            </a:r>
            <a:r>
              <a:rPr lang="de-DE" dirty="0"/>
              <a:t> </a:t>
            </a:r>
            <a:r>
              <a:rPr lang="de-DE" dirty="0" err="1"/>
              <a:t>performance</a:t>
            </a:r>
            <a:r>
              <a:rPr lang="de-DE" dirty="0"/>
              <a:t> on </a:t>
            </a:r>
            <a:r>
              <a:rPr lang="de-DE" dirty="0" err="1"/>
              <a:t>this</a:t>
            </a:r>
            <a:r>
              <a:rPr lang="de-DE" dirty="0"/>
              <a:t> </a:t>
            </a:r>
            <a:r>
              <a:rPr lang="de-DE" dirty="0" err="1"/>
              <a:t>text</a:t>
            </a:r>
            <a:endParaRPr lang="en-US" b="1"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de-DE" b="1" dirty="0"/>
              <a:t>The </a:t>
            </a:r>
            <a:r>
              <a:rPr lang="de-DE" b="1" dirty="0" err="1"/>
              <a:t>ability</a:t>
            </a:r>
            <a:r>
              <a:rPr lang="de-DE" b="1" dirty="0"/>
              <a:t> </a:t>
            </a:r>
            <a:r>
              <a:rPr lang="de-DE" b="1" dirty="0" err="1"/>
              <a:t>to</a:t>
            </a:r>
            <a:r>
              <a:rPr lang="de-DE" b="1" dirty="0"/>
              <a:t> </a:t>
            </a:r>
            <a:r>
              <a:rPr lang="de-DE" b="1" dirty="0" err="1"/>
              <a:t>annotate</a:t>
            </a:r>
            <a:r>
              <a:rPr lang="de-DE" b="1" dirty="0"/>
              <a:t> </a:t>
            </a:r>
            <a:r>
              <a:rPr lang="de-DE" b="1" dirty="0" err="1"/>
              <a:t>the</a:t>
            </a:r>
            <a:r>
              <a:rPr lang="de-DE" b="1" dirty="0"/>
              <a:t> </a:t>
            </a:r>
            <a:r>
              <a:rPr lang="de-DE" b="1" dirty="0" err="1"/>
              <a:t>text</a:t>
            </a:r>
            <a:r>
              <a:rPr lang="de-DE" b="1" dirty="0"/>
              <a:t> </a:t>
            </a:r>
            <a:r>
              <a:rPr lang="de-DE" b="1" dirty="0" err="1"/>
              <a:t>between</a:t>
            </a:r>
            <a:r>
              <a:rPr lang="de-DE" b="1" dirty="0"/>
              <a:t> </a:t>
            </a:r>
            <a:r>
              <a:rPr lang="de-DE" b="1" dirty="0" err="1"/>
              <a:t>two</a:t>
            </a:r>
            <a:r>
              <a:rPr lang="de-DE" b="1" dirty="0"/>
              <a:t> </a:t>
            </a:r>
            <a:r>
              <a:rPr lang="de-DE" b="1" dirty="0" err="1"/>
              <a:t>entities</a:t>
            </a:r>
            <a:r>
              <a:rPr lang="de-DE" b="1" dirty="0"/>
              <a:t> </a:t>
            </a:r>
            <a:r>
              <a:rPr lang="de-DE" b="1" dirty="0" err="1"/>
              <a:t>as</a:t>
            </a:r>
            <a:r>
              <a:rPr lang="de-DE" b="1" dirty="0"/>
              <a:t> a </a:t>
            </a:r>
            <a:r>
              <a:rPr lang="de-DE" b="1" dirty="0" err="1"/>
              <a:t>relation</a:t>
            </a:r>
            <a:r>
              <a:rPr lang="de-DE" b="1" dirty="0"/>
              <a:t> was </a:t>
            </a:r>
            <a:r>
              <a:rPr lang="de-DE" b="1" dirty="0" err="1"/>
              <a:t>tested</a:t>
            </a:r>
            <a:r>
              <a:rPr lang="de-DE" b="1" dirty="0"/>
              <a:t>, </a:t>
            </a:r>
            <a:r>
              <a:rPr lang="de-DE" b="1" dirty="0" err="1"/>
              <a:t>given</a:t>
            </a:r>
            <a:r>
              <a:rPr lang="de-DE" b="1" dirty="0"/>
              <a:t> a </a:t>
            </a:r>
            <a:r>
              <a:rPr lang="de-DE" b="1" dirty="0" err="1"/>
              <a:t>predifined</a:t>
            </a:r>
            <a:r>
              <a:rPr lang="de-DE" b="1" dirty="0"/>
              <a:t> </a:t>
            </a:r>
            <a:r>
              <a:rPr lang="de-DE" b="1" dirty="0" err="1"/>
              <a:t>set</a:t>
            </a:r>
            <a:r>
              <a:rPr lang="de-DE" b="1" dirty="0"/>
              <a:t> </a:t>
            </a:r>
            <a:r>
              <a:rPr lang="de-DE" b="1" dirty="0" err="1"/>
              <a:t>of</a:t>
            </a:r>
            <a:r>
              <a:rPr lang="de-DE" b="1" dirty="0"/>
              <a:t> </a:t>
            </a:r>
            <a:r>
              <a:rPr lang="de-DE" b="1" dirty="0" err="1"/>
              <a:t>entites</a:t>
            </a:r>
            <a:r>
              <a:rPr lang="de-DE" b="1" dirty="0"/>
              <a:t> </a:t>
            </a:r>
            <a:r>
              <a:rPr lang="de-DE" b="1" dirty="0" err="1"/>
              <a:t>and</a:t>
            </a:r>
            <a:r>
              <a:rPr lang="de-DE" b="1" dirty="0"/>
              <a:t> </a:t>
            </a:r>
            <a:r>
              <a:rPr lang="de-DE" b="1" dirty="0" err="1"/>
              <a:t>relations</a:t>
            </a:r>
            <a:r>
              <a:rPr lang="de-DE" b="1" dirty="0"/>
              <a:t> </a:t>
            </a:r>
            <a:r>
              <a:rPr lang="de-DE" b="1" dirty="0" err="1"/>
              <a:t>from</a:t>
            </a:r>
            <a:r>
              <a:rPr lang="de-DE" b="1" dirty="0"/>
              <a:t> FIBO</a:t>
            </a:r>
            <a:endParaRPr lang="en-US" b="1" dirty="0"/>
          </a:p>
        </p:txBody>
      </p:sp>
      <p:sp>
        <p:nvSpPr>
          <p:cNvPr id="3"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dirty="0"/>
              <a:t>A detailed research about a end-to-end system, given the requirements is done</a:t>
            </a:r>
          </a:p>
          <a:p>
            <a:pPr marL="342900" indent="-342900">
              <a:buFont typeface="Arial" panose="020B0604020202020204" pitchFamily="34" charset="0"/>
              <a:buChar char="•"/>
            </a:pPr>
            <a:r>
              <a:rPr lang="en-US" dirty="0"/>
              <a:t>The end-to-end system is defined</a:t>
            </a:r>
          </a:p>
        </p:txBody>
      </p:sp>
      <p:sp>
        <p:nvSpPr>
          <p:cNvPr id="2" name="Title 1"/>
          <p:cNvSpPr>
            <a:spLocks noGrp="1"/>
          </p:cNvSpPr>
          <p:nvPr>
            <p:ph type="title"/>
          </p:nvPr>
        </p:nvSpPr>
        <p:spPr/>
        <p:txBody>
          <a:bodyPr/>
          <a:lstStyle/>
          <a:p>
            <a:r>
              <a:rPr lang="de-DE" dirty="0"/>
              <a:t>… </a:t>
            </a:r>
            <a:r>
              <a:rPr lang="de-DE" dirty="0" err="1"/>
              <a:t>for</a:t>
            </a:r>
            <a:r>
              <a:rPr lang="de-DE" dirty="0"/>
              <a:t> </a:t>
            </a:r>
            <a:r>
              <a:rPr lang="de-DE" dirty="0" err="1"/>
              <a:t>now</a:t>
            </a:r>
            <a:r>
              <a:rPr lang="de-DE" dirty="0"/>
              <a:t>…</a:t>
            </a:r>
            <a:endParaRPr lang="en-US" dirty="0"/>
          </a:p>
        </p:txBody>
      </p:sp>
      <p:sp>
        <p:nvSpPr>
          <p:cNvPr id="5" name="Slide Number Placeholder 4"/>
          <p:cNvSpPr>
            <a:spLocks noGrp="1"/>
          </p:cNvSpPr>
          <p:nvPr>
            <p:ph type="sldNum" sz="quarter" idx="4294967295"/>
          </p:nvPr>
        </p:nvSpPr>
        <p:spPr/>
        <p:txBody>
          <a:bodyPr/>
          <a:lstStyle/>
          <a:p>
            <a:fld id="{A751C874-A0CB-46F7-9628-0A9B3324EAAC}" type="slidenum">
              <a:rPr lang="en-US" smtClean="0"/>
              <a:t>18</a:t>
            </a:fld>
            <a:endParaRPr lang="en-US"/>
          </a:p>
        </p:txBody>
      </p:sp>
    </p:spTree>
    <p:extLst>
      <p:ext uri="{BB962C8B-B14F-4D97-AF65-F5344CB8AC3E}">
        <p14:creationId xmlns:p14="http://schemas.microsoft.com/office/powerpoint/2010/main" val="4091849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583" y="1507573"/>
            <a:ext cx="11186477" cy="4716000"/>
          </a:xfrm>
        </p:spPr>
        <p:txBody>
          <a:bodyPr>
            <a:normAutofit/>
          </a:bodyPr>
          <a:lstStyle/>
          <a:p>
            <a:r>
              <a:rPr lang="en-US" sz="1200" i="1" dirty="0"/>
              <a:t>In particular, in Table 3, series which have the new euro area </a:t>
            </a:r>
            <a:r>
              <a:rPr lang="en-US" sz="1200" b="1" i="1" dirty="0"/>
              <a:t>country</a:t>
            </a:r>
            <a:r>
              <a:rPr lang="en-US" sz="1200" i="1" dirty="0"/>
              <a:t> as a geographical counterparty become mandatory, while, in Table 4, series originally denominated in the national </a:t>
            </a:r>
            <a:r>
              <a:rPr lang="en-US" sz="1200" b="1" dirty="0"/>
              <a:t>currency</a:t>
            </a:r>
            <a:r>
              <a:rPr lang="en-US" sz="1200" dirty="0"/>
              <a:t> of the new euro area country cease to be reported.</a:t>
            </a:r>
            <a:endParaRPr lang="bg-BG" sz="1200" dirty="0"/>
          </a:p>
          <a:p>
            <a:r>
              <a:rPr lang="en-US" sz="1200" dirty="0"/>
              <a:t>currency	</a:t>
            </a:r>
            <a:r>
              <a:rPr lang="en-US" sz="1200" dirty="0" err="1"/>
              <a:t>rel:hasCurrency</a:t>
            </a:r>
            <a:r>
              <a:rPr lang="en-US" sz="1200" dirty="0"/>
              <a:t>	country	doc	29	30	12	13	0.0113497842</a:t>
            </a:r>
          </a:p>
          <a:p>
            <a:r>
              <a:rPr lang="en-US" sz="1200" dirty="0"/>
              <a:t>currency	</a:t>
            </a:r>
            <a:r>
              <a:rPr lang="en-US" sz="1200" dirty="0" err="1"/>
              <a:t>rel:hasStatus</a:t>
            </a:r>
            <a:r>
              <a:rPr lang="en-US" sz="1200" dirty="0"/>
              <a:t>	country	doc	29	30	12	13	1</a:t>
            </a:r>
          </a:p>
          <a:p>
            <a:r>
              <a:rPr lang="en-US" sz="1200" dirty="0"/>
              <a:t>currency	</a:t>
            </a:r>
            <a:r>
              <a:rPr lang="en-US" sz="1200" dirty="0" err="1"/>
              <a:t>rel:payer</a:t>
            </a:r>
            <a:r>
              <a:rPr lang="en-US" sz="1200" dirty="0"/>
              <a:t>	country	doc	29	30	12	13	1</a:t>
            </a:r>
          </a:p>
          <a:p>
            <a:r>
              <a:rPr lang="en-US" sz="1200" dirty="0"/>
              <a:t>currency	</a:t>
            </a:r>
            <a:r>
              <a:rPr lang="en-US" sz="1200" dirty="0" err="1"/>
              <a:t>rel:isOwedTo</a:t>
            </a:r>
            <a:r>
              <a:rPr lang="en-US" sz="1200" dirty="0"/>
              <a:t>	country	doc	29	30	12	13	0.0001240382</a:t>
            </a:r>
          </a:p>
          <a:p>
            <a:r>
              <a:rPr lang="en-US" sz="1200" dirty="0"/>
              <a:t>currency	</a:t>
            </a:r>
            <a:r>
              <a:rPr lang="en-US" sz="1200" dirty="0" err="1"/>
              <a:t>rel:hasInvestor</a:t>
            </a:r>
            <a:r>
              <a:rPr lang="en-US" sz="1200" dirty="0"/>
              <a:t>	country	doc	29	30	12	13	0</a:t>
            </a:r>
          </a:p>
          <a:p>
            <a:r>
              <a:rPr lang="en-US" sz="1200" dirty="0"/>
              <a:t>currency	</a:t>
            </a:r>
            <a:r>
              <a:rPr lang="en-US" sz="1200" dirty="0" err="1"/>
              <a:t>rel:isBasedOn</a:t>
            </a:r>
            <a:r>
              <a:rPr lang="en-US" sz="1200" dirty="0"/>
              <a:t>	country	doc	29	30	12	13	0.025119424</a:t>
            </a:r>
          </a:p>
          <a:p>
            <a:r>
              <a:rPr lang="en-US" sz="1200" dirty="0"/>
              <a:t>country	</a:t>
            </a:r>
            <a:r>
              <a:rPr lang="en-US" sz="1200" dirty="0" err="1"/>
              <a:t>rel:has</a:t>
            </a:r>
            <a:r>
              <a:rPr lang="en-US" sz="1200" dirty="0"/>
              <a:t>	currency	doc	12	13	29	30	0.0225324613</a:t>
            </a:r>
            <a:endParaRPr lang="bg-BG" sz="1200" dirty="0"/>
          </a:p>
          <a:p>
            <a:r>
              <a:rPr lang="de-DE" b="1" dirty="0" err="1"/>
              <a:t>Trying</a:t>
            </a:r>
            <a:r>
              <a:rPr lang="de-DE" b="1" dirty="0"/>
              <a:t> out different </a:t>
            </a:r>
            <a:r>
              <a:rPr lang="de-DE" b="1" dirty="0" err="1"/>
              <a:t>settings</a:t>
            </a:r>
            <a:r>
              <a:rPr lang="de-DE" b="1" dirty="0"/>
              <a:t> (</a:t>
            </a:r>
            <a:r>
              <a:rPr lang="de-DE" b="1" dirty="0" err="1"/>
              <a:t>lookup</a:t>
            </a:r>
            <a:r>
              <a:rPr lang="de-DE" b="1" dirty="0"/>
              <a:t> </a:t>
            </a:r>
            <a:r>
              <a:rPr lang="de-DE" b="1" dirty="0" err="1"/>
              <a:t>table</a:t>
            </a:r>
            <a:r>
              <a:rPr lang="de-DE" b="1" dirty="0"/>
              <a:t>, LSTM Encoder, CNN Encoder, …) </a:t>
            </a:r>
            <a:r>
              <a:rPr lang="de-DE" b="1" dirty="0" err="1"/>
              <a:t>as</a:t>
            </a:r>
            <a:r>
              <a:rPr lang="de-DE" b="1" dirty="0"/>
              <a:t> </a:t>
            </a:r>
            <a:r>
              <a:rPr lang="de-DE" b="1" dirty="0" err="1"/>
              <a:t>well</a:t>
            </a:r>
            <a:r>
              <a:rPr lang="de-DE" b="1" dirty="0"/>
              <a:t> </a:t>
            </a:r>
            <a:r>
              <a:rPr lang="de-DE" b="1" dirty="0" err="1"/>
              <a:t>as</a:t>
            </a:r>
            <a:r>
              <a:rPr lang="de-DE" b="1" dirty="0"/>
              <a:t> </a:t>
            </a:r>
            <a:r>
              <a:rPr lang="de-DE" b="1" dirty="0" err="1"/>
              <a:t>exploiting</a:t>
            </a:r>
            <a:r>
              <a:rPr lang="de-DE" b="1" dirty="0"/>
              <a:t> </a:t>
            </a:r>
            <a:r>
              <a:rPr lang="de-DE" b="1" dirty="0" err="1"/>
              <a:t>entity</a:t>
            </a:r>
            <a:r>
              <a:rPr lang="de-DE" b="1" dirty="0"/>
              <a:t> </a:t>
            </a:r>
            <a:r>
              <a:rPr lang="de-DE" b="1" dirty="0" err="1"/>
              <a:t>definitions</a:t>
            </a:r>
            <a:r>
              <a:rPr lang="de-DE" b="1" dirty="0"/>
              <a:t> </a:t>
            </a:r>
            <a:r>
              <a:rPr lang="de-DE" b="1" dirty="0" err="1"/>
              <a:t>might</a:t>
            </a:r>
            <a:r>
              <a:rPr lang="de-DE" b="1" dirty="0"/>
              <a:t> </a:t>
            </a:r>
            <a:r>
              <a:rPr lang="de-DE" b="1" dirty="0" err="1"/>
              <a:t>improve</a:t>
            </a:r>
            <a:r>
              <a:rPr lang="de-DE" b="1" dirty="0"/>
              <a:t> </a:t>
            </a:r>
            <a:r>
              <a:rPr lang="de-DE" b="1" dirty="0" err="1"/>
              <a:t>the</a:t>
            </a:r>
            <a:r>
              <a:rPr lang="de-DE" b="1" dirty="0"/>
              <a:t> </a:t>
            </a:r>
            <a:r>
              <a:rPr lang="de-DE" b="1" dirty="0" err="1"/>
              <a:t>results</a:t>
            </a:r>
            <a:r>
              <a:rPr lang="de-DE" b="1" dirty="0"/>
              <a:t>. Also, </a:t>
            </a:r>
            <a:r>
              <a:rPr lang="de-DE" b="1" dirty="0" err="1"/>
              <a:t>more</a:t>
            </a:r>
            <a:r>
              <a:rPr lang="de-DE" b="1" dirty="0"/>
              <a:t> </a:t>
            </a:r>
            <a:r>
              <a:rPr lang="de-DE" b="1" dirty="0" err="1"/>
              <a:t>textual</a:t>
            </a:r>
            <a:r>
              <a:rPr lang="de-DE" b="1" dirty="0"/>
              <a:t> </a:t>
            </a:r>
            <a:r>
              <a:rPr lang="de-DE" b="1" dirty="0" err="1"/>
              <a:t>data</a:t>
            </a:r>
            <a:r>
              <a:rPr lang="de-DE" b="1" dirty="0"/>
              <a:t> </a:t>
            </a:r>
            <a:r>
              <a:rPr lang="de-DE" b="1" dirty="0" err="1"/>
              <a:t>to</a:t>
            </a:r>
            <a:r>
              <a:rPr lang="de-DE" b="1" dirty="0"/>
              <a:t> </a:t>
            </a:r>
            <a:r>
              <a:rPr lang="de-DE" b="1" dirty="0" err="1"/>
              <a:t>feed</a:t>
            </a:r>
            <a:r>
              <a:rPr lang="de-DE" b="1" dirty="0"/>
              <a:t> </a:t>
            </a:r>
            <a:r>
              <a:rPr lang="de-DE" b="1" dirty="0" err="1"/>
              <a:t>the</a:t>
            </a:r>
            <a:r>
              <a:rPr lang="de-DE" b="1" dirty="0"/>
              <a:t> </a:t>
            </a:r>
            <a:r>
              <a:rPr lang="de-DE" b="1" dirty="0" err="1"/>
              <a:t>encoder</a:t>
            </a:r>
            <a:r>
              <a:rPr lang="de-DE" b="1" dirty="0"/>
              <a:t> </a:t>
            </a:r>
            <a:r>
              <a:rPr lang="de-DE" b="1" dirty="0" err="1"/>
              <a:t>with</a:t>
            </a:r>
            <a:r>
              <a:rPr lang="de-DE" b="1" dirty="0"/>
              <a:t>.</a:t>
            </a:r>
          </a:p>
        </p:txBody>
      </p:sp>
      <p:sp>
        <p:nvSpPr>
          <p:cNvPr id="3" name="Title 2"/>
          <p:cNvSpPr>
            <a:spLocks noGrp="1"/>
          </p:cNvSpPr>
          <p:nvPr>
            <p:ph type="title"/>
          </p:nvPr>
        </p:nvSpPr>
        <p:spPr/>
        <p:txBody>
          <a:bodyPr/>
          <a:lstStyle/>
          <a:p>
            <a:r>
              <a:rPr lang="en-US" dirty="0"/>
              <a:t>Results</a:t>
            </a:r>
            <a:r>
              <a:rPr lang="bg-BG" dirty="0"/>
              <a:t> </a:t>
            </a:r>
            <a:r>
              <a:rPr lang="de-DE" dirty="0" err="1"/>
              <a:t>with</a:t>
            </a:r>
            <a:r>
              <a:rPr lang="de-DE" dirty="0"/>
              <a:t> </a:t>
            </a:r>
            <a:r>
              <a:rPr lang="de-DE" dirty="0" err="1"/>
              <a:t>sentence</a:t>
            </a:r>
            <a:r>
              <a:rPr lang="de-DE" dirty="0"/>
              <a:t> </a:t>
            </a:r>
            <a:r>
              <a:rPr lang="de-DE" dirty="0" err="1"/>
              <a:t>scoring</a:t>
            </a:r>
            <a:endParaRPr lang="en-US" dirty="0"/>
          </a:p>
        </p:txBody>
      </p:sp>
      <p:sp>
        <p:nvSpPr>
          <p:cNvPr id="4" name="Rectangle 1"/>
          <p:cNvSpPr>
            <a:spLocks noChangeArrowheads="1"/>
          </p:cNvSpPr>
          <p:nvPr/>
        </p:nvSpPr>
        <p:spPr bwMode="auto">
          <a:xfrm>
            <a:off x="0" y="0"/>
            <a:ext cx="1219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panose="020B0604020202020204" pitchFamily="34" charset="-128"/>
              </a:rPr>
              <a:t>currency rel:hasCurrency country doc 29 30 12 13 0.0113497842 currency rel:hasStatus country doc 29 30 12 13 1 currency rel:payer country doc 29 30 12 13 1 currency rel:isOwedTo country doc 29 30 12 13 0.0001240382 currency rel:hasInvestor country doc 29 30 12 13 0 currency rel:isBasedOn country doc 29 30 12 13 0.025119424 country rel:has currency doc 12 13 29 30 0.0225324613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9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342900" indent="-342900">
              <a:buFont typeface="Arial" panose="020B0604020202020204" pitchFamily="34" charset="0"/>
              <a:buChar char="•"/>
            </a:pPr>
            <a:r>
              <a:rPr lang="en-US" sz="1800" dirty="0"/>
              <a:t>Vast amount of regulatory texts contain important knowledge for the banking data model</a:t>
            </a:r>
          </a:p>
          <a:p>
            <a:pPr marL="342900" indent="-342900">
              <a:buFont typeface="Arial" panose="020B0604020202020204" pitchFamily="34" charset="0"/>
              <a:buChar char="•"/>
            </a:pPr>
            <a:r>
              <a:rPr lang="en-US" sz="1800" dirty="0"/>
              <a:t>´Knowledge´ means triples of </a:t>
            </a:r>
            <a:r>
              <a:rPr lang="en-US" sz="1800" i="1" dirty="0"/>
              <a:t>&lt;subject, predicate, object&gt; </a:t>
            </a:r>
            <a:r>
              <a:rPr lang="en-US" sz="1800" dirty="0"/>
              <a:t>relations between relevant concepts </a:t>
            </a:r>
          </a:p>
          <a:p>
            <a:pPr marL="342900" indent="-342900">
              <a:buFont typeface="Arial" panose="020B0604020202020204" pitchFamily="34" charset="0"/>
              <a:buChar char="•"/>
            </a:pPr>
            <a:r>
              <a:rPr lang="en-US" sz="1800" dirty="0"/>
              <a:t>We have a lot of triples in FSDM (and will get a lot more through matching with other knowledge bases)</a:t>
            </a:r>
          </a:p>
          <a:p>
            <a:pPr marL="342900" indent="-342900">
              <a:buFont typeface="Arial" panose="020B0604020202020204" pitchFamily="34" charset="0"/>
              <a:buChar char="•"/>
            </a:pPr>
            <a:r>
              <a:rPr lang="en-US" sz="1800" b="1" dirty="0"/>
              <a:t>We want to capture new concepts and their relations from text</a:t>
            </a:r>
          </a:p>
          <a:p>
            <a:pPr marL="342900" indent="-342900">
              <a:buFont typeface="Arial" panose="020B0604020202020204" pitchFamily="34" charset="0"/>
              <a:buChar char="•"/>
            </a:pPr>
            <a:endParaRPr lang="en-US" sz="1800" b="1" dirty="0"/>
          </a:p>
          <a:p>
            <a:pPr marL="342900" indent="-342900">
              <a:buFont typeface="Arial" panose="020B0604020202020204" pitchFamily="34" charset="0"/>
              <a:buChar char="•"/>
            </a:pPr>
            <a:r>
              <a:rPr lang="en-US" sz="1800" dirty="0"/>
              <a:t>Evaluation: compare the performance with manual annotation </a:t>
            </a:r>
          </a:p>
          <a:p>
            <a:endParaRPr lang="en-US" sz="1800" dirty="0"/>
          </a:p>
          <a:p>
            <a:endParaRPr lang="en-US" sz="1800" dirty="0"/>
          </a:p>
        </p:txBody>
      </p:sp>
      <p:sp>
        <p:nvSpPr>
          <p:cNvPr id="3" name="Title 2"/>
          <p:cNvSpPr>
            <a:spLocks noGrp="1"/>
          </p:cNvSpPr>
          <p:nvPr>
            <p:ph type="title"/>
          </p:nvPr>
        </p:nvSpPr>
        <p:spPr/>
        <p:txBody>
          <a:bodyPr/>
          <a:lstStyle/>
          <a:p>
            <a:r>
              <a:rPr lang="de-DE" dirty="0"/>
              <a:t>Goal: Knowledge </a:t>
            </a:r>
            <a:r>
              <a:rPr lang="de-DE" dirty="0" err="1"/>
              <a:t>extraction</a:t>
            </a:r>
            <a:r>
              <a:rPr lang="de-DE" dirty="0"/>
              <a:t> </a:t>
            </a:r>
            <a:r>
              <a:rPr lang="de-DE" dirty="0" err="1"/>
              <a:t>from</a:t>
            </a:r>
            <a:r>
              <a:rPr lang="de-DE" dirty="0"/>
              <a:t> </a:t>
            </a:r>
            <a:r>
              <a:rPr lang="de-DE" dirty="0" err="1"/>
              <a:t>regulatory</a:t>
            </a:r>
            <a:r>
              <a:rPr lang="de-DE" dirty="0"/>
              <a:t> </a:t>
            </a:r>
            <a:r>
              <a:rPr lang="de-DE" dirty="0" err="1"/>
              <a:t>texts</a:t>
            </a:r>
            <a:r>
              <a:rPr lang="de-DE" dirty="0"/>
              <a:t> </a:t>
            </a:r>
            <a:endParaRPr lang="en-US" dirty="0"/>
          </a:p>
        </p:txBody>
      </p:sp>
    </p:spTree>
    <p:extLst>
      <p:ext uri="{BB962C8B-B14F-4D97-AF65-F5344CB8AC3E}">
        <p14:creationId xmlns:p14="http://schemas.microsoft.com/office/powerpoint/2010/main" val="573861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dirty="0"/>
              <a:t>Row-less Universal Schema</a:t>
            </a:r>
            <a:r>
              <a:rPr lang="en-US" dirty="0"/>
              <a:t>, </a:t>
            </a:r>
            <a:r>
              <a:rPr lang="en-US" dirty="0" err="1"/>
              <a:t>Verga</a:t>
            </a:r>
            <a:r>
              <a:rPr lang="en-US" dirty="0"/>
              <a:t> et al. 2016, </a:t>
            </a:r>
            <a:r>
              <a:rPr lang="en-US" dirty="0">
                <a:hlinkClick r:id="rId2"/>
              </a:rPr>
              <a:t>https://arxiv.org/pdf/1604.06361v1.pdf</a:t>
            </a:r>
            <a:endParaRPr lang="en-US" dirty="0"/>
          </a:p>
          <a:p>
            <a:r>
              <a:rPr lang="en-US" i="1" dirty="0"/>
              <a:t>Representing Text for Joint Embedding of Text and Knowledge Bases, </a:t>
            </a:r>
            <a:r>
              <a:rPr lang="en-US" dirty="0" err="1"/>
              <a:t>Toutanova</a:t>
            </a:r>
            <a:r>
              <a:rPr lang="en-US" dirty="0"/>
              <a:t> et al. 2015, </a:t>
            </a:r>
            <a:r>
              <a:rPr lang="en-US" dirty="0">
                <a:hlinkClick r:id="rId3"/>
              </a:rPr>
              <a:t>https://cs.stanford.edu/people/danqi/papers/emnlp2015.pdf</a:t>
            </a:r>
            <a:endParaRPr lang="en-US" dirty="0"/>
          </a:p>
          <a:p>
            <a:r>
              <a:rPr lang="en-US" i="1" dirty="0"/>
              <a:t>Relation Extraction with Matrix Factorization and Universal Schemas</a:t>
            </a:r>
            <a:r>
              <a:rPr lang="en-US" dirty="0"/>
              <a:t>, Riedel et al. </a:t>
            </a:r>
            <a:r>
              <a:rPr lang="en-US"/>
              <a:t>2013, </a:t>
            </a:r>
            <a:r>
              <a:rPr lang="en-US">
                <a:hlinkClick r:id="rId4"/>
              </a:rPr>
              <a:t>http://aclweb.org/anthology</a:t>
            </a:r>
            <a:r>
              <a:rPr lang="en-US">
                <a:hlinkClick r:id="rId4"/>
              </a:rPr>
              <a:t>/N13-1008</a:t>
            </a:r>
            <a:endParaRPr lang="en-US"/>
          </a:p>
          <a:p>
            <a:endParaRPr lang="en-US" i="1" dirty="0"/>
          </a:p>
          <a:p>
            <a:endParaRPr lang="en-US" i="1" dirty="0"/>
          </a:p>
        </p:txBody>
      </p:sp>
      <p:sp>
        <p:nvSpPr>
          <p:cNvPr id="3" name="Title 2"/>
          <p:cNvSpPr>
            <a:spLocks noGrp="1"/>
          </p:cNvSpPr>
          <p:nvPr>
            <p:ph type="title"/>
          </p:nvPr>
        </p:nvSpPr>
        <p:spPr/>
        <p:txBody>
          <a:bodyPr/>
          <a:lstStyle/>
          <a:p>
            <a:r>
              <a:rPr lang="de-DE" dirty="0"/>
              <a:t>Resources:</a:t>
            </a:r>
            <a:endParaRPr lang="en-US" dirty="0"/>
          </a:p>
        </p:txBody>
      </p:sp>
    </p:spTree>
    <p:extLst>
      <p:ext uri="{BB962C8B-B14F-4D97-AF65-F5344CB8AC3E}">
        <p14:creationId xmlns:p14="http://schemas.microsoft.com/office/powerpoint/2010/main" val="19695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p:txBody>
          <a:bodyPr/>
          <a:lstStyle/>
          <a:p>
            <a:r>
              <a:rPr lang="en-US" dirty="0"/>
              <a:t>Contact information:</a:t>
            </a:r>
          </a:p>
          <a:p>
            <a:pPr lvl="1"/>
            <a:r>
              <a:rPr lang="en-US" b="1" dirty="0"/>
              <a:t>Stoyan Dimitrov</a:t>
            </a:r>
          </a:p>
          <a:p>
            <a:pPr lvl="1"/>
            <a:r>
              <a:rPr lang="de-DE" dirty="0"/>
              <a:t>s.dimitrov@sap.com</a:t>
            </a:r>
            <a:endParaRPr lang="en-US" dirty="0"/>
          </a:p>
        </p:txBody>
      </p:sp>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285750" indent="-285750" algn="l">
              <a:buFont typeface="Arial" panose="020B0604020202020204" pitchFamily="34" charset="0"/>
              <a:buChar char="•"/>
            </a:pPr>
            <a:r>
              <a:rPr lang="en-US" sz="1800" b="1" dirty="0"/>
              <a:t>avoids the need to manually design an ontology</a:t>
            </a:r>
          </a:p>
          <a:p>
            <a:pPr marL="285750" indent="-285750" algn="l">
              <a:buFont typeface="Arial" panose="020B0604020202020204" pitchFamily="34" charset="0"/>
              <a:buChar char="•"/>
            </a:pPr>
            <a:r>
              <a:rPr lang="en-US" sz="1800" b="1" dirty="0"/>
              <a:t>avoids the need for labeled data</a:t>
            </a:r>
          </a:p>
          <a:p>
            <a:pPr marL="285750" indent="-285750" algn="l">
              <a:buFont typeface="Arial" panose="020B0604020202020204" pitchFamily="34" charset="0"/>
              <a:buChar char="•"/>
            </a:pPr>
            <a:r>
              <a:rPr lang="en-US" sz="1800" dirty="0"/>
              <a:t>avoids the boundary difficulties that arise from forcing our semantics into finite, pre-defined, somewhat arbitrary “boxes”</a:t>
            </a:r>
          </a:p>
          <a:p>
            <a:pPr marL="285750" indent="-285750" algn="l">
              <a:buFont typeface="Arial" panose="020B0604020202020204" pitchFamily="34" charset="0"/>
              <a:buChar char="•"/>
            </a:pPr>
            <a:r>
              <a:rPr lang="en-US" sz="1800" b="1" dirty="0"/>
              <a:t>Universal schema does not force the natural diversity and ambiguity of the original input types into a smaller set of types</a:t>
            </a:r>
          </a:p>
          <a:p>
            <a:pPr marL="285750" indent="-285750" algn="l">
              <a:buFont typeface="Arial" panose="020B0604020202020204" pitchFamily="34" charset="0"/>
              <a:buChar char="•"/>
            </a:pPr>
            <a:r>
              <a:rPr lang="en-US" sz="1800" dirty="0"/>
              <a:t>The key characteristic of universal schema is that it enables us to model directed implicature among the many candidate types of an entity</a:t>
            </a:r>
          </a:p>
        </p:txBody>
      </p:sp>
      <p:sp>
        <p:nvSpPr>
          <p:cNvPr id="2" name="Title 1"/>
          <p:cNvSpPr>
            <a:spLocks noGrp="1"/>
          </p:cNvSpPr>
          <p:nvPr>
            <p:ph type="title"/>
          </p:nvPr>
        </p:nvSpPr>
        <p:spPr/>
        <p:txBody>
          <a:bodyPr/>
          <a:lstStyle/>
          <a:p>
            <a:r>
              <a:rPr lang="de-DE" dirty="0"/>
              <a:t>Universal Schema </a:t>
            </a:r>
            <a:r>
              <a:rPr lang="de-DE" dirty="0" err="1"/>
              <a:t>for</a:t>
            </a:r>
            <a:r>
              <a:rPr lang="de-DE" dirty="0"/>
              <a:t> Entity type </a:t>
            </a:r>
            <a:r>
              <a:rPr lang="de-DE" dirty="0" err="1"/>
              <a:t>classification</a:t>
            </a:r>
            <a:r>
              <a:rPr lang="de-DE" dirty="0"/>
              <a:t> </a:t>
            </a:r>
            <a:endParaRPr lang="en-US" dirty="0"/>
          </a:p>
        </p:txBody>
      </p:sp>
    </p:spTree>
    <p:extLst>
      <p:ext uri="{BB962C8B-B14F-4D97-AF65-F5344CB8AC3E}">
        <p14:creationId xmlns:p14="http://schemas.microsoft.com/office/powerpoint/2010/main" val="340779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Matrix </a:t>
            </a:r>
            <a:r>
              <a:rPr lang="de-DE" dirty="0" err="1"/>
              <a:t>completion</a:t>
            </a:r>
            <a:r>
              <a:rPr lang="de-DE" dirty="0"/>
              <a:t> </a:t>
            </a:r>
            <a:r>
              <a:rPr lang="de-DE" dirty="0" err="1"/>
              <a:t>for</a:t>
            </a:r>
            <a:r>
              <a:rPr lang="de-DE" dirty="0"/>
              <a:t> </a:t>
            </a:r>
            <a:r>
              <a:rPr lang="de-DE" dirty="0" err="1"/>
              <a:t>enitity</a:t>
            </a:r>
            <a:r>
              <a:rPr lang="de-DE" dirty="0"/>
              <a:t> </a:t>
            </a:r>
            <a:r>
              <a:rPr lang="de-DE" dirty="0" err="1"/>
              <a:t>types</a:t>
            </a:r>
            <a:r>
              <a:rPr lang="de-DE" dirty="0"/>
              <a:t>  </a:t>
            </a:r>
            <a:endParaRPr lang="en-US" dirty="0"/>
          </a:p>
        </p:txBody>
      </p:sp>
      <p:pic>
        <p:nvPicPr>
          <p:cNvPr id="4" name="Content Placeholder 3"/>
          <p:cNvPicPr>
            <a:picLocks noGrp="1" noChangeAspect="1"/>
          </p:cNvPicPr>
          <p:nvPr>
            <p:ph sz="half" idx="1"/>
          </p:nvPr>
        </p:nvPicPr>
        <p:blipFill>
          <a:blip r:embed="rId2"/>
          <a:stretch>
            <a:fillRect/>
          </a:stretch>
        </p:blipFill>
        <p:spPr>
          <a:xfrm>
            <a:off x="173499" y="2286000"/>
            <a:ext cx="5847888" cy="3079698"/>
          </a:xfrm>
          <a:prstGeom prst="rect">
            <a:avLst/>
          </a:prstGeom>
        </p:spPr>
      </p:pic>
      <p:sp>
        <p:nvSpPr>
          <p:cNvPr id="5" name="Content Placeholder 4"/>
          <p:cNvSpPr>
            <a:spLocks noGrp="1"/>
          </p:cNvSpPr>
          <p:nvPr>
            <p:ph sz="half" idx="2"/>
          </p:nvPr>
        </p:nvSpPr>
        <p:spPr/>
        <p:txBody>
          <a:bodyPr>
            <a:normAutofit/>
          </a:bodyPr>
          <a:lstStyle/>
          <a:p>
            <a:pPr marL="342900" indent="-342900">
              <a:buFont typeface="Arial" panose="020B0604020202020204" pitchFamily="34" charset="0"/>
              <a:buChar char="•"/>
            </a:pPr>
            <a:r>
              <a:rPr lang="en-US" sz="1800" dirty="0"/>
              <a:t>Each row in the matrix corresponds to an entity, and each column an entity type</a:t>
            </a:r>
          </a:p>
          <a:p>
            <a:pPr marL="342900" indent="-342900">
              <a:buFont typeface="Arial" panose="020B0604020202020204" pitchFamily="34" charset="0"/>
              <a:buChar char="•"/>
            </a:pPr>
            <a:r>
              <a:rPr lang="en-US" sz="1800" dirty="0"/>
              <a:t>Some cells of the matrix are observed and marked true, and many are unobserved</a:t>
            </a:r>
          </a:p>
          <a:p>
            <a:pPr marL="342900" indent="-342900">
              <a:buFont typeface="Arial" panose="020B0604020202020204" pitchFamily="34" charset="0"/>
              <a:buChar char="•"/>
            </a:pPr>
            <a:r>
              <a:rPr lang="en-US" sz="1800" b="1" dirty="0"/>
              <a:t>It is the job of matrix completion to “fill in” the matrix, marking the unobserved cells as either true or false</a:t>
            </a:r>
          </a:p>
        </p:txBody>
      </p:sp>
    </p:spTree>
    <p:extLst>
      <p:ext uri="{BB962C8B-B14F-4D97-AF65-F5344CB8AC3E}">
        <p14:creationId xmlns:p14="http://schemas.microsoft.com/office/powerpoint/2010/main" val="106096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endParaRPr lang="en-US"/>
          </a:p>
        </p:txBody>
      </p:sp>
      <p:sp>
        <p:nvSpPr>
          <p:cNvPr id="3" name="Content Placeholder 2"/>
          <p:cNvSpPr>
            <a:spLocks noGrp="1"/>
          </p:cNvSpPr>
          <p:nvPr>
            <p:ph type="body" sz="quarter" idx="10"/>
          </p:nvPr>
        </p:nvSpPr>
        <p:spPr/>
        <p:txBody>
          <a:bodyPr>
            <a:normAutofit/>
          </a:bodyPr>
          <a:lstStyle/>
          <a:p>
            <a:pPr marL="285750" indent="-285750" algn="l">
              <a:buFont typeface="Arial" panose="020B0604020202020204" pitchFamily="34" charset="0"/>
              <a:buChar char="•"/>
            </a:pPr>
            <a:r>
              <a:rPr lang="en-US" sz="1800" b="1" dirty="0"/>
              <a:t>Learn BEHAVIOUR on giving high scores on right relations </a:t>
            </a:r>
          </a:p>
          <a:p>
            <a:pPr marL="285750" indent="-285750">
              <a:buFont typeface="Arial" panose="020B0604020202020204" pitchFamily="34" charset="0"/>
              <a:buChar char="•"/>
            </a:pPr>
            <a:r>
              <a:rPr lang="en-US" sz="1800" b="1" dirty="0"/>
              <a:t>Use the input data itself as training criterion</a:t>
            </a:r>
          </a:p>
          <a:p>
            <a:pPr marL="285750" indent="-285750" algn="l">
              <a:buFont typeface="Arial" panose="020B0604020202020204" pitchFamily="34" charset="0"/>
              <a:buChar char="•"/>
            </a:pPr>
            <a:r>
              <a:rPr lang="en-US" sz="1800" dirty="0"/>
              <a:t>The rows come from running cross-document entity resolution across pre-existing knowledge bases and textual corpora</a:t>
            </a:r>
          </a:p>
          <a:p>
            <a:pPr marL="285750" indent="-285750" algn="l">
              <a:buFont typeface="Arial" panose="020B0604020202020204" pitchFamily="34" charset="0"/>
              <a:buChar char="•"/>
            </a:pPr>
            <a:r>
              <a:rPr lang="en-US" sz="1800" dirty="0"/>
              <a:t>The columns come from the union of surface forms and knowledge base relations</a:t>
            </a:r>
          </a:p>
        </p:txBody>
      </p:sp>
      <p:sp>
        <p:nvSpPr>
          <p:cNvPr id="2" name="Title 1"/>
          <p:cNvSpPr>
            <a:spLocks noGrp="1"/>
          </p:cNvSpPr>
          <p:nvPr>
            <p:ph type="title"/>
          </p:nvPr>
        </p:nvSpPr>
        <p:spPr/>
        <p:txBody>
          <a:bodyPr/>
          <a:lstStyle/>
          <a:p>
            <a:r>
              <a:rPr lang="de-DE" dirty="0"/>
              <a:t>Relation </a:t>
            </a:r>
            <a:r>
              <a:rPr lang="de-DE" dirty="0" err="1"/>
              <a:t>extraction</a:t>
            </a:r>
            <a:endParaRPr lang="en-US" dirty="0"/>
          </a:p>
        </p:txBody>
      </p:sp>
      <p:pic>
        <p:nvPicPr>
          <p:cNvPr id="5" name="Content Placeholder 4"/>
          <p:cNvPicPr>
            <a:picLocks noChangeAspect="1"/>
          </p:cNvPicPr>
          <p:nvPr/>
        </p:nvPicPr>
        <p:blipFill>
          <a:blip r:embed="rId2"/>
          <a:stretch>
            <a:fillRect/>
          </a:stretch>
        </p:blipFill>
        <p:spPr>
          <a:xfrm>
            <a:off x="6362477" y="538224"/>
            <a:ext cx="4836566" cy="6296858"/>
          </a:xfrm>
          <a:prstGeom prst="rect">
            <a:avLst/>
          </a:prstGeom>
        </p:spPr>
      </p:pic>
    </p:spTree>
    <p:extLst>
      <p:ext uri="{BB962C8B-B14F-4D97-AF65-F5344CB8AC3E}">
        <p14:creationId xmlns:p14="http://schemas.microsoft.com/office/powerpoint/2010/main" val="281537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normAutofit/>
          </a:bodyPr>
          <a:lstStyle/>
          <a:p>
            <a:pPr marL="285750" indent="-285750" algn="l">
              <a:buFont typeface="Arial" panose="020B0604020202020204" pitchFamily="34" charset="0"/>
              <a:buChar char="•"/>
            </a:pPr>
            <a:r>
              <a:rPr lang="en-US" sz="1800" b="1" dirty="0"/>
              <a:t>estimating vector </a:t>
            </a:r>
            <a:r>
              <a:rPr lang="en-US" sz="1800" b="1" dirty="0" err="1"/>
              <a:t>embeddings</a:t>
            </a:r>
            <a:r>
              <a:rPr lang="en-US" sz="1800" b="1" dirty="0"/>
              <a:t> for both entities and types by online stochastic gradient descent optimization</a:t>
            </a:r>
          </a:p>
          <a:p>
            <a:pPr marL="285750" indent="-285750" algn="l">
              <a:buFont typeface="Arial" panose="020B0604020202020204" pitchFamily="34" charset="0"/>
              <a:buChar char="•"/>
            </a:pPr>
            <a:r>
              <a:rPr lang="en-US" sz="1800" dirty="0"/>
              <a:t>The </a:t>
            </a:r>
            <a:r>
              <a:rPr lang="en-US" sz="1800" b="1" dirty="0"/>
              <a:t>probability of assigning a type to an entity</a:t>
            </a:r>
            <a:r>
              <a:rPr lang="en-US" sz="1800" dirty="0"/>
              <a:t> is determined by the </a:t>
            </a:r>
            <a:r>
              <a:rPr lang="en-US" sz="1800" b="1" dirty="0"/>
              <a:t>dot-product of the corresponding </a:t>
            </a:r>
            <a:r>
              <a:rPr lang="en-US" sz="1800" b="1" dirty="0" err="1"/>
              <a:t>embeddings</a:t>
            </a:r>
            <a:r>
              <a:rPr lang="en-US" sz="1800" dirty="0"/>
              <a:t>, mapped through a logistic function. </a:t>
            </a:r>
          </a:p>
          <a:p>
            <a:pPr marL="285750" indent="-285750" algn="l">
              <a:buFont typeface="Arial" panose="020B0604020202020204" pitchFamily="34" charset="0"/>
              <a:buChar char="•"/>
            </a:pPr>
            <a:r>
              <a:rPr lang="en-US" sz="1800" b="1" dirty="0"/>
              <a:t>identify entity mentions and extract the dependency path as the surface patterns for them</a:t>
            </a:r>
          </a:p>
          <a:p>
            <a:pPr marL="285750" indent="-285750" algn="l">
              <a:buFont typeface="Arial" panose="020B0604020202020204" pitchFamily="34" charset="0"/>
              <a:buChar char="•"/>
            </a:pPr>
            <a:r>
              <a:rPr lang="en-US" sz="1800" dirty="0"/>
              <a:t>To fill the matrix, perform string match coreference to cluster mentions into entities</a:t>
            </a:r>
          </a:p>
        </p:txBody>
      </p:sp>
      <p:sp>
        <p:nvSpPr>
          <p:cNvPr id="2" name="Title 1"/>
          <p:cNvSpPr>
            <a:spLocks noGrp="1"/>
          </p:cNvSpPr>
          <p:nvPr>
            <p:ph type="title"/>
          </p:nvPr>
        </p:nvSpPr>
        <p:spPr/>
        <p:txBody>
          <a:bodyPr/>
          <a:lstStyle/>
          <a:p>
            <a:r>
              <a:rPr lang="de-DE" dirty="0"/>
              <a:t>Matrix </a:t>
            </a:r>
            <a:r>
              <a:rPr lang="de-DE" dirty="0" err="1"/>
              <a:t>factorization</a:t>
            </a:r>
            <a:r>
              <a:rPr lang="de-DE" dirty="0"/>
              <a:t> </a:t>
            </a:r>
            <a:r>
              <a:rPr lang="de-DE" dirty="0" err="1"/>
              <a:t>model</a:t>
            </a:r>
            <a:r>
              <a:rPr lang="de-DE" dirty="0"/>
              <a:t> </a:t>
            </a:r>
            <a:endParaRPr lang="en-US" dirty="0"/>
          </a:p>
        </p:txBody>
      </p:sp>
    </p:spTree>
    <p:extLst>
      <p:ext uri="{BB962C8B-B14F-4D97-AF65-F5344CB8AC3E}">
        <p14:creationId xmlns:p14="http://schemas.microsoft.com/office/powerpoint/2010/main" val="180937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Matrix </a:t>
            </a:r>
            <a:r>
              <a:rPr lang="de-DE" dirty="0" err="1"/>
              <a:t>factorization</a:t>
            </a:r>
            <a:r>
              <a:rPr lang="de-DE" dirty="0"/>
              <a:t> (latent </a:t>
            </a:r>
            <a:r>
              <a:rPr lang="de-DE" dirty="0" err="1"/>
              <a:t>feature</a:t>
            </a:r>
            <a:r>
              <a:rPr lang="de-DE" dirty="0"/>
              <a:t>) </a:t>
            </a:r>
            <a:r>
              <a:rPr lang="de-DE" dirty="0" err="1"/>
              <a:t>model</a:t>
            </a:r>
            <a:r>
              <a:rPr lang="de-DE" dirty="0"/>
              <a:t> </a:t>
            </a:r>
            <a:endParaRPr lang="en-US" dirty="0"/>
          </a:p>
        </p:txBody>
      </p:sp>
      <p:pic>
        <p:nvPicPr>
          <p:cNvPr id="7" name="Content Placeholder 6"/>
          <p:cNvPicPr>
            <a:picLocks noGrp="1" noChangeAspect="1"/>
          </p:cNvPicPr>
          <p:nvPr>
            <p:ph sz="half" idx="1"/>
          </p:nvPr>
        </p:nvPicPr>
        <p:blipFill>
          <a:blip r:embed="rId2"/>
          <a:stretch>
            <a:fillRect/>
          </a:stretch>
        </p:blipFill>
        <p:spPr>
          <a:xfrm>
            <a:off x="792653" y="1255263"/>
            <a:ext cx="5181600" cy="1293475"/>
          </a:xfrm>
        </p:spPr>
      </p:pic>
      <p:sp>
        <p:nvSpPr>
          <p:cNvPr id="5" name="Content Placeholder 4"/>
          <p:cNvSpPr>
            <a:spLocks noGrp="1"/>
          </p:cNvSpPr>
          <p:nvPr>
            <p:ph sz="half" idx="2"/>
          </p:nvPr>
        </p:nvSpPr>
        <p:spPr/>
        <p:txBody>
          <a:bodyPr>
            <a:normAutofit/>
          </a:bodyPr>
          <a:lstStyle/>
          <a:p>
            <a:pPr marL="342900" indent="-342900">
              <a:buFont typeface="Arial" panose="020B0604020202020204" pitchFamily="34" charset="0"/>
              <a:buChar char="•"/>
            </a:pPr>
            <a:r>
              <a:rPr lang="de-DE" b="1" dirty="0"/>
              <a:t>V=WH</a:t>
            </a:r>
          </a:p>
          <a:p>
            <a:pPr marL="285750" indent="-285750">
              <a:buFont typeface="Arial" panose="020B0604020202020204" pitchFamily="34" charset="0"/>
              <a:buChar char="•"/>
            </a:pPr>
            <a:r>
              <a:rPr lang="de-DE" sz="1800" dirty="0" err="1"/>
              <a:t>Rows</a:t>
            </a:r>
            <a:r>
              <a:rPr lang="de-DE" sz="1800" dirty="0"/>
              <a:t> </a:t>
            </a:r>
            <a:r>
              <a:rPr lang="de-DE" sz="1800" dirty="0" err="1"/>
              <a:t>of</a:t>
            </a:r>
            <a:r>
              <a:rPr lang="de-DE" sz="1800" dirty="0"/>
              <a:t> </a:t>
            </a:r>
            <a:r>
              <a:rPr lang="de-DE" sz="1800" b="1" dirty="0"/>
              <a:t>W </a:t>
            </a:r>
            <a:r>
              <a:rPr lang="de-DE" sz="1800" dirty="0" err="1"/>
              <a:t>and</a:t>
            </a:r>
            <a:r>
              <a:rPr lang="de-DE" sz="1800" dirty="0"/>
              <a:t> </a:t>
            </a:r>
            <a:r>
              <a:rPr lang="de-DE" sz="1800" dirty="0" err="1"/>
              <a:t>columns</a:t>
            </a:r>
            <a:r>
              <a:rPr lang="de-DE" sz="1800" dirty="0"/>
              <a:t> </a:t>
            </a:r>
            <a:r>
              <a:rPr lang="de-DE" sz="1800" dirty="0" err="1"/>
              <a:t>of</a:t>
            </a:r>
            <a:r>
              <a:rPr lang="de-DE" sz="1800" dirty="0"/>
              <a:t> </a:t>
            </a:r>
            <a:r>
              <a:rPr lang="de-DE" sz="1800" b="1" dirty="0"/>
              <a:t>H </a:t>
            </a:r>
            <a:r>
              <a:rPr lang="de-DE" sz="1800" dirty="0" err="1"/>
              <a:t>are</a:t>
            </a:r>
            <a:r>
              <a:rPr lang="de-DE" sz="1800" dirty="0"/>
              <a:t> </a:t>
            </a:r>
            <a:r>
              <a:rPr lang="de-DE" sz="1800" dirty="0" err="1"/>
              <a:t>embeddings</a:t>
            </a:r>
            <a:r>
              <a:rPr lang="de-DE" sz="1800" dirty="0"/>
              <a:t> – </a:t>
            </a:r>
            <a:r>
              <a:rPr lang="de-DE" sz="1800" dirty="0" err="1"/>
              <a:t>the</a:t>
            </a:r>
            <a:r>
              <a:rPr lang="de-DE" sz="1800" dirty="0"/>
              <a:t> original </a:t>
            </a:r>
            <a:r>
              <a:rPr lang="de-DE" sz="1800" dirty="0" err="1"/>
              <a:t>matrix</a:t>
            </a:r>
            <a:r>
              <a:rPr lang="de-DE" sz="1800" dirty="0"/>
              <a:t> </a:t>
            </a:r>
            <a:r>
              <a:rPr lang="de-DE" sz="1800" b="1" dirty="0"/>
              <a:t>V </a:t>
            </a:r>
            <a:r>
              <a:rPr lang="de-DE" sz="1800" dirty="0" err="1"/>
              <a:t>is</a:t>
            </a:r>
            <a:r>
              <a:rPr lang="de-DE" sz="1800" dirty="0"/>
              <a:t> </a:t>
            </a:r>
            <a:r>
              <a:rPr lang="de-DE" sz="1800" dirty="0" err="1"/>
              <a:t>factorized</a:t>
            </a:r>
            <a:r>
              <a:rPr lang="de-DE" sz="1800" dirty="0"/>
              <a:t> </a:t>
            </a:r>
            <a:r>
              <a:rPr lang="de-DE" sz="1800" dirty="0" err="1"/>
              <a:t>by</a:t>
            </a:r>
            <a:r>
              <a:rPr lang="de-DE" sz="1800" dirty="0"/>
              <a:t> </a:t>
            </a:r>
            <a:r>
              <a:rPr lang="de-DE" sz="1800" dirty="0" err="1"/>
              <a:t>two</a:t>
            </a:r>
            <a:r>
              <a:rPr lang="de-DE" sz="1800" dirty="0"/>
              <a:t> </a:t>
            </a:r>
            <a:r>
              <a:rPr lang="de-DE" sz="1800" dirty="0" err="1"/>
              <a:t>matrices</a:t>
            </a:r>
            <a:r>
              <a:rPr lang="de-DE" sz="1800" dirty="0"/>
              <a:t> </a:t>
            </a:r>
            <a:r>
              <a:rPr lang="de-DE" sz="1800" dirty="0" err="1"/>
              <a:t>that</a:t>
            </a:r>
            <a:r>
              <a:rPr lang="de-DE" sz="1800" dirty="0"/>
              <a:t> </a:t>
            </a:r>
            <a:r>
              <a:rPr lang="de-DE" sz="1800" dirty="0" err="1"/>
              <a:t>contain</a:t>
            </a:r>
            <a:r>
              <a:rPr lang="de-DE" sz="1800" dirty="0"/>
              <a:t> </a:t>
            </a:r>
            <a:r>
              <a:rPr lang="de-DE" sz="1800" dirty="0" err="1"/>
              <a:t>the</a:t>
            </a:r>
            <a:r>
              <a:rPr lang="de-DE" sz="1800" dirty="0"/>
              <a:t> </a:t>
            </a:r>
            <a:r>
              <a:rPr lang="de-DE" sz="1800" dirty="0" err="1"/>
              <a:t>embeddings</a:t>
            </a:r>
            <a:r>
              <a:rPr lang="de-DE" sz="1800" dirty="0"/>
              <a:t> </a:t>
            </a:r>
            <a:r>
              <a:rPr lang="de-DE" sz="1800" dirty="0" err="1"/>
              <a:t>of</a:t>
            </a:r>
            <a:r>
              <a:rPr lang="de-DE" sz="1800" dirty="0"/>
              <a:t> </a:t>
            </a:r>
            <a:r>
              <a:rPr lang="de-DE" sz="1800" dirty="0" err="1"/>
              <a:t>the</a:t>
            </a:r>
            <a:r>
              <a:rPr lang="de-DE" sz="1800" dirty="0"/>
              <a:t> </a:t>
            </a:r>
            <a:r>
              <a:rPr lang="de-DE" sz="1800" dirty="0" err="1"/>
              <a:t>rows</a:t>
            </a:r>
            <a:r>
              <a:rPr lang="de-DE" sz="1800" dirty="0"/>
              <a:t> </a:t>
            </a:r>
            <a:r>
              <a:rPr lang="de-DE" sz="1800" dirty="0" err="1"/>
              <a:t>and</a:t>
            </a:r>
            <a:r>
              <a:rPr lang="de-DE" sz="1800" dirty="0"/>
              <a:t> </a:t>
            </a:r>
            <a:r>
              <a:rPr lang="de-DE" sz="1800" dirty="0" err="1"/>
              <a:t>columns</a:t>
            </a:r>
            <a:r>
              <a:rPr lang="de-DE" sz="1800" dirty="0"/>
              <a:t> in </a:t>
            </a:r>
            <a:r>
              <a:rPr lang="de-DE" sz="1800" dirty="0" err="1"/>
              <a:t>the</a:t>
            </a:r>
            <a:r>
              <a:rPr lang="de-DE" sz="1800" dirty="0"/>
              <a:t> original </a:t>
            </a:r>
            <a:r>
              <a:rPr lang="de-DE" sz="1800" dirty="0" err="1"/>
              <a:t>matrix</a:t>
            </a:r>
            <a:r>
              <a:rPr lang="de-DE" sz="1800" dirty="0"/>
              <a:t>.</a:t>
            </a:r>
          </a:p>
          <a:p>
            <a:pPr marL="285750" indent="-285750">
              <a:buFont typeface="Arial" panose="020B0604020202020204" pitchFamily="34" charset="0"/>
              <a:buChar char="•"/>
            </a:pPr>
            <a:r>
              <a:rPr lang="de-DE" sz="1800" dirty="0"/>
              <a:t>Embedding </a:t>
            </a:r>
            <a:r>
              <a:rPr lang="de-DE" sz="1800" dirty="0" err="1"/>
              <a:t>for</a:t>
            </a:r>
            <a:r>
              <a:rPr lang="de-DE" sz="1800" dirty="0"/>
              <a:t> </a:t>
            </a:r>
            <a:r>
              <a:rPr lang="de-DE" sz="1800" dirty="0" err="1"/>
              <a:t>enitity</a:t>
            </a:r>
            <a:r>
              <a:rPr lang="de-DE" sz="1800" dirty="0"/>
              <a:t> </a:t>
            </a:r>
            <a:r>
              <a:rPr lang="de-DE" sz="1800" dirty="0" err="1"/>
              <a:t>pairs</a:t>
            </a:r>
            <a:r>
              <a:rPr lang="de-DE" sz="1800" dirty="0"/>
              <a:t> </a:t>
            </a:r>
            <a:r>
              <a:rPr lang="de-DE" sz="1800" dirty="0" err="1"/>
              <a:t>and</a:t>
            </a:r>
            <a:r>
              <a:rPr lang="de-DE" sz="1800" dirty="0"/>
              <a:t> </a:t>
            </a:r>
            <a:r>
              <a:rPr lang="de-DE" sz="1800" dirty="0" err="1"/>
              <a:t>relation</a:t>
            </a:r>
            <a:r>
              <a:rPr lang="de-DE" sz="1800" dirty="0"/>
              <a:t>, </a:t>
            </a:r>
            <a:r>
              <a:rPr lang="en-US" sz="1800" dirty="0"/>
              <a:t>different pairs sharing the same entity would not share parameters </a:t>
            </a:r>
          </a:p>
        </p:txBody>
      </p:sp>
      <p:pic>
        <p:nvPicPr>
          <p:cNvPr id="8" name="Picture 7"/>
          <p:cNvPicPr>
            <a:picLocks noChangeAspect="1"/>
          </p:cNvPicPr>
          <p:nvPr/>
        </p:nvPicPr>
        <p:blipFill>
          <a:blip r:embed="rId3"/>
          <a:stretch>
            <a:fillRect/>
          </a:stretch>
        </p:blipFill>
        <p:spPr>
          <a:xfrm>
            <a:off x="1785039" y="3201876"/>
            <a:ext cx="2257425" cy="1152525"/>
          </a:xfrm>
          <a:prstGeom prst="rect">
            <a:avLst/>
          </a:prstGeom>
        </p:spPr>
      </p:pic>
      <p:pic>
        <p:nvPicPr>
          <p:cNvPr id="3" name="Picture 2"/>
          <p:cNvPicPr>
            <a:picLocks noChangeAspect="1"/>
          </p:cNvPicPr>
          <p:nvPr/>
        </p:nvPicPr>
        <p:blipFill>
          <a:blip r:embed="rId4"/>
          <a:stretch>
            <a:fillRect/>
          </a:stretch>
        </p:blipFill>
        <p:spPr>
          <a:xfrm>
            <a:off x="1785039" y="5007540"/>
            <a:ext cx="2256802" cy="936060"/>
          </a:xfrm>
          <a:prstGeom prst="rect">
            <a:avLst/>
          </a:prstGeom>
        </p:spPr>
      </p:pic>
    </p:spTree>
    <p:extLst>
      <p:ext uri="{BB962C8B-B14F-4D97-AF65-F5344CB8AC3E}">
        <p14:creationId xmlns:p14="http://schemas.microsoft.com/office/powerpoint/2010/main" val="302700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US" dirty="0"/>
              <a:t>Representing Text for Joint Embedding of Text and Knowledge Bases </a:t>
            </a:r>
            <a:r>
              <a:rPr lang="de-DE" dirty="0"/>
              <a:t>(</a:t>
            </a:r>
            <a:r>
              <a:rPr lang="de-DE" dirty="0" err="1"/>
              <a:t>Toutonova</a:t>
            </a:r>
            <a:r>
              <a:rPr lang="de-DE" dirty="0"/>
              <a:t> et al.)</a:t>
            </a:r>
            <a:endParaRPr lang="en-US" dirty="0"/>
          </a:p>
        </p:txBody>
      </p:sp>
      <p:sp>
        <p:nvSpPr>
          <p:cNvPr id="5" name="Content Placeholder 4"/>
          <p:cNvSpPr>
            <a:spLocks noGrp="1"/>
          </p:cNvSpPr>
          <p:nvPr>
            <p:ph sz="half" idx="1"/>
          </p:nvPr>
        </p:nvSpPr>
        <p:spPr/>
        <p:txBody>
          <a:bodyPr>
            <a:normAutofit/>
          </a:bodyPr>
          <a:lstStyle/>
          <a:p>
            <a:pPr marL="342900" indent="-342900">
              <a:buFont typeface="Arial" panose="020B0604020202020204" pitchFamily="34" charset="0"/>
              <a:buChar char="•"/>
            </a:pPr>
            <a:r>
              <a:rPr lang="de-DE" sz="1800" dirty="0" err="1"/>
              <a:t>Extract</a:t>
            </a:r>
            <a:r>
              <a:rPr lang="de-DE" sz="1800" dirty="0"/>
              <a:t> </a:t>
            </a:r>
            <a:r>
              <a:rPr lang="de-DE" sz="1800" dirty="0" err="1"/>
              <a:t>new</a:t>
            </a:r>
            <a:r>
              <a:rPr lang="de-DE" sz="1800" dirty="0"/>
              <a:t> KB </a:t>
            </a:r>
            <a:r>
              <a:rPr lang="de-DE" sz="1800" dirty="0" err="1"/>
              <a:t>relations</a:t>
            </a:r>
            <a:r>
              <a:rPr lang="de-DE" sz="1800" dirty="0"/>
              <a:t>, </a:t>
            </a:r>
            <a:r>
              <a:rPr lang="de-DE" sz="1800" dirty="0" err="1"/>
              <a:t>using</a:t>
            </a:r>
            <a:r>
              <a:rPr lang="de-DE" sz="1800" dirty="0"/>
              <a:t> also </a:t>
            </a:r>
            <a:r>
              <a:rPr lang="de-DE" sz="1800" dirty="0" err="1"/>
              <a:t>text</a:t>
            </a:r>
            <a:r>
              <a:rPr lang="de-DE" sz="1800" dirty="0"/>
              <a:t> </a:t>
            </a:r>
            <a:r>
              <a:rPr lang="de-DE" sz="1800" dirty="0" err="1"/>
              <a:t>for</a:t>
            </a:r>
            <a:r>
              <a:rPr lang="de-DE" sz="1800" dirty="0"/>
              <a:t> </a:t>
            </a:r>
            <a:r>
              <a:rPr lang="de-DE" sz="1800" dirty="0" err="1"/>
              <a:t>learning</a:t>
            </a:r>
            <a:r>
              <a:rPr lang="de-DE" sz="1800" dirty="0"/>
              <a:t> </a:t>
            </a:r>
            <a:r>
              <a:rPr lang="de-DE" sz="1800" dirty="0" err="1"/>
              <a:t>better</a:t>
            </a:r>
            <a:r>
              <a:rPr lang="de-DE" sz="1800" dirty="0"/>
              <a:t> </a:t>
            </a:r>
            <a:r>
              <a:rPr lang="de-DE" sz="1800" dirty="0" err="1"/>
              <a:t>embeddings</a:t>
            </a:r>
            <a:endParaRPr lang="en-US" sz="1800" dirty="0"/>
          </a:p>
          <a:p>
            <a:pPr marL="342900" indent="-342900">
              <a:buFont typeface="Arial" panose="020B0604020202020204" pitchFamily="34" charset="0"/>
              <a:buChar char="•"/>
            </a:pPr>
            <a:r>
              <a:rPr lang="en-US" sz="1800" b="1" dirty="0"/>
              <a:t>largely synonymous textual relations often share common sub-structure, and are composed of similar words and dependency arcs</a:t>
            </a:r>
          </a:p>
          <a:p>
            <a:pPr marL="342900" indent="-342900">
              <a:buFont typeface="Arial" panose="020B0604020202020204" pitchFamily="34" charset="0"/>
              <a:buChar char="•"/>
            </a:pPr>
            <a:r>
              <a:rPr lang="en-US" sz="1800" dirty="0"/>
              <a:t>using a convolutional neural network to derive continuous representations for textual relations boosts the overall performance on link prediction, with larger improvement on entity pairs that have textual mentions</a:t>
            </a:r>
          </a:p>
        </p:txBody>
      </p:sp>
      <p:pic>
        <p:nvPicPr>
          <p:cNvPr id="9" name="Content Placeholder 8"/>
          <p:cNvPicPr>
            <a:picLocks noGrp="1" noChangeAspect="1"/>
          </p:cNvPicPr>
          <p:nvPr>
            <p:ph sz="half" idx="2"/>
          </p:nvPr>
        </p:nvPicPr>
        <p:blipFill>
          <a:blip r:embed="rId2"/>
          <a:stretch>
            <a:fillRect/>
          </a:stretch>
        </p:blipFill>
        <p:spPr>
          <a:xfrm>
            <a:off x="6173787" y="1921837"/>
            <a:ext cx="5181600" cy="4158915"/>
          </a:xfrm>
          <a:prstGeom prst="rect">
            <a:avLst/>
          </a:prstGeom>
        </p:spPr>
      </p:pic>
    </p:spTree>
    <p:extLst>
      <p:ext uri="{BB962C8B-B14F-4D97-AF65-F5344CB8AC3E}">
        <p14:creationId xmlns:p14="http://schemas.microsoft.com/office/powerpoint/2010/main" val="339483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The statistical strength of the model could be improved if similar dependency paths have a shared parameterization</a:t>
            </a:r>
          </a:p>
          <a:p>
            <a:endParaRPr lang="en-US" dirty="0"/>
          </a:p>
        </p:txBody>
      </p:sp>
      <p:sp>
        <p:nvSpPr>
          <p:cNvPr id="2" name="Title 1"/>
          <p:cNvSpPr>
            <a:spLocks noGrp="1"/>
          </p:cNvSpPr>
          <p:nvPr>
            <p:ph type="title"/>
          </p:nvPr>
        </p:nvSpPr>
        <p:spPr/>
        <p:txBody>
          <a:bodyPr/>
          <a:lstStyle/>
          <a:p>
            <a:r>
              <a:rPr lang="en-US" dirty="0"/>
              <a:t>Compositional Representations of Textual Relations</a:t>
            </a:r>
          </a:p>
        </p:txBody>
      </p:sp>
      <p:pic>
        <p:nvPicPr>
          <p:cNvPr id="5" name="Content Placeholder 4"/>
          <p:cNvPicPr>
            <a:picLocks noGrp="1" noChangeAspect="1"/>
          </p:cNvPicPr>
          <p:nvPr>
            <p:ph sz="half" idx="4294967295"/>
          </p:nvPr>
        </p:nvPicPr>
        <p:blipFill>
          <a:blip r:embed="rId2"/>
          <a:stretch>
            <a:fillRect/>
          </a:stretch>
        </p:blipFill>
        <p:spPr>
          <a:xfrm>
            <a:off x="0" y="2530475"/>
            <a:ext cx="8562975" cy="3597275"/>
          </a:xfrm>
          <a:prstGeom prst="rect">
            <a:avLst/>
          </a:prstGeom>
        </p:spPr>
      </p:pic>
    </p:spTree>
    <p:extLst>
      <p:ext uri="{BB962C8B-B14F-4D97-AF65-F5344CB8AC3E}">
        <p14:creationId xmlns:p14="http://schemas.microsoft.com/office/powerpoint/2010/main" val="2265275348"/>
      </p:ext>
    </p:extLst>
  </p:cSld>
  <p:clrMapOvr>
    <a:masterClrMapping/>
  </p:clrMapOvr>
</p:sld>
</file>

<file path=ppt/theme/theme1.xml><?xml version="1.0" encoding="utf-8"?>
<a:theme xmlns:a="http://schemas.openxmlformats.org/drawingml/2006/main" name="SAP 2018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_and_white.potx" id="{B666F8F3-2D8C-4552-AACF-16A17D7BBA86}" vid="{4DE22097-4D35-4FB9-A633-B9E336B3DC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SAP_2018_16x9_Black_and_White</Template>
  <TotalTime>774</TotalTime>
  <Words>1177</Words>
  <Application>Microsoft Office PowerPoint</Application>
  <PresentationFormat>Custom</PresentationFormat>
  <Paragraphs>103</Paragraphs>
  <Slides>23</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 Unicode MS</vt:lpstr>
      <vt:lpstr>Arial</vt:lpstr>
      <vt:lpstr>Cambria Math</vt:lpstr>
      <vt:lpstr>Courier New</vt:lpstr>
      <vt:lpstr>Symbol</vt:lpstr>
      <vt:lpstr>Wingdings</vt:lpstr>
      <vt:lpstr>Wingdings</vt:lpstr>
      <vt:lpstr>SAP 2018 16x9 black and white</vt:lpstr>
      <vt:lpstr>Unsupevised relation extraction with Row-less Universal Schema </vt:lpstr>
      <vt:lpstr>Goal: Knowledge extraction from regulatory texts </vt:lpstr>
      <vt:lpstr>Universal Schema for Entity type classification </vt:lpstr>
      <vt:lpstr>Matrix completion for enitity types  </vt:lpstr>
      <vt:lpstr>Relation extraction</vt:lpstr>
      <vt:lpstr>Matrix factorization model </vt:lpstr>
      <vt:lpstr>Matrix factorization (latent feature) model </vt:lpstr>
      <vt:lpstr>Representing Text for Joint Embedding of Text and Knowledge Bases (Toutonova et al.)</vt:lpstr>
      <vt:lpstr>Compositional Representations of Textual Relations</vt:lpstr>
      <vt:lpstr>Compositional Representations of Textual Relations</vt:lpstr>
      <vt:lpstr>Training loss function</vt:lpstr>
      <vt:lpstr>Training loss function </vt:lpstr>
      <vt:lpstr>Experimental results</vt:lpstr>
      <vt:lpstr>Row-less universal schema (Verga et al.)</vt:lpstr>
      <vt:lpstr>Aggregation function</vt:lpstr>
      <vt:lpstr>Aggregation function: Attention</vt:lpstr>
      <vt:lpstr>Paper Results</vt:lpstr>
      <vt:lpstr>… for now…</vt:lpstr>
      <vt:lpstr>Results with sentence scoring</vt:lpstr>
      <vt:lpstr>Resources:</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2018/16:9/black and white</cp:keywords>
  <cp:lastModifiedBy>Dimitrov, Stoyan</cp:lastModifiedBy>
  <cp:revision>68</cp:revision>
  <dcterms:created xsi:type="dcterms:W3CDTF">2018-01-17T07:08:21Z</dcterms:created>
  <dcterms:modified xsi:type="dcterms:W3CDTF">2018-03-28T10:38:21Z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