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9" r:id="rId3"/>
    <p:sldId id="270" r:id="rId4"/>
    <p:sldId id="268" r:id="rId5"/>
    <p:sldId id="265" r:id="rId6"/>
    <p:sldId id="263" r:id="rId7"/>
    <p:sldId id="264" r:id="rId8"/>
    <p:sldId id="266" r:id="rId9"/>
    <p:sldId id="261" r:id="rId10"/>
    <p:sldId id="262" r:id="rId11"/>
    <p:sldId id="259" r:id="rId12"/>
    <p:sldId id="260" r:id="rId13"/>
    <p:sldId id="257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A3EF-35A6-4117-87DD-C0928DBBE23D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DE0-9D80-490C-8AC2-330BB71D3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0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3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41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6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73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0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9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2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8ACE-AC8B-4C92-AA86-161D925E1EF7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16276-3F7C-45B5-91E0-907AC9B87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85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57" y="198120"/>
            <a:ext cx="9382538" cy="2727960"/>
          </a:xfrm>
        </p:spPr>
        <p:txBody>
          <a:bodyPr/>
          <a:lstStyle/>
          <a:p>
            <a:pPr algn="ctr"/>
            <a:r>
              <a:rPr lang="ru-RU" sz="2800" b="1" dirty="0" smtClean="0"/>
              <a:t>ВЫПУСКНАЯ КВ</a:t>
            </a:r>
            <a:r>
              <a:rPr lang="ru-RU" sz="2800" b="1" dirty="0"/>
              <a:t>АЛИФ</a:t>
            </a:r>
            <a:r>
              <a:rPr lang="ru-RU" sz="2800" b="1" dirty="0" smtClean="0"/>
              <a:t>ИКАЦИОННАЯ РАБОТА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по курсу </a:t>
            </a:r>
            <a:r>
              <a:rPr lang="ru-RU" sz="2800" dirty="0" smtClean="0"/>
              <a:t>«</a:t>
            </a:r>
            <a:r>
              <a:rPr lang="ru-RU" sz="2800" dirty="0" err="1" smtClean="0"/>
              <a:t>Data</a:t>
            </a:r>
            <a:r>
              <a:rPr lang="ru-RU" sz="2800" dirty="0" smtClean="0"/>
              <a:t> </a:t>
            </a:r>
            <a:r>
              <a:rPr lang="ru-RU" sz="2800" dirty="0" err="1" smtClean="0"/>
              <a:t>Science</a:t>
            </a:r>
            <a:r>
              <a:rPr lang="ru-RU" sz="2800" dirty="0" smtClean="0"/>
              <a:t>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ТЕМА</a:t>
            </a:r>
            <a:r>
              <a:rPr lang="ru-RU" sz="2800" b="1" dirty="0"/>
              <a:t>: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400" dirty="0"/>
              <a:t>«Прогнозирование конечных свойств новых материалов </a:t>
            </a:r>
            <a:r>
              <a:rPr lang="ru-RU" sz="2400" dirty="0" smtClean="0"/>
              <a:t>(</a:t>
            </a:r>
            <a:r>
              <a:rPr lang="ru-RU" sz="2400" dirty="0"/>
              <a:t>композиционных материалов</a:t>
            </a:r>
            <a:r>
              <a:rPr lang="ru-RU" sz="2400" dirty="0" smtClean="0"/>
              <a:t>)»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7251" y="5526157"/>
            <a:ext cx="7736751" cy="1020417"/>
          </a:xfrm>
        </p:spPr>
        <p:txBody>
          <a:bodyPr>
            <a:normAutofit/>
          </a:bodyPr>
          <a:lstStyle/>
          <a:p>
            <a:endParaRPr lang="ru-RU" dirty="0"/>
          </a:p>
          <a:p>
            <a:pPr algn="ctr"/>
            <a:r>
              <a:rPr lang="ru-RU" sz="2000" dirty="0" smtClean="0">
                <a:solidFill>
                  <a:schemeClr val="accent1"/>
                </a:solidFill>
              </a:rPr>
              <a:t>Слушатель</a:t>
            </a:r>
            <a:r>
              <a:rPr lang="ru-RU" sz="2000" dirty="0">
                <a:solidFill>
                  <a:schemeClr val="accent1"/>
                </a:solidFill>
              </a:rPr>
              <a:t>						</a:t>
            </a:r>
            <a:r>
              <a:rPr lang="ru-RU" sz="2000" dirty="0" smtClean="0">
                <a:solidFill>
                  <a:schemeClr val="accent1"/>
                </a:solidFill>
              </a:rPr>
              <a:t>Стоянов </a:t>
            </a:r>
            <a:r>
              <a:rPr lang="ru-RU" sz="2000" dirty="0">
                <a:solidFill>
                  <a:schemeClr val="accent1"/>
                </a:solidFill>
              </a:rPr>
              <a:t>Павел Александрович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3154680"/>
            <a:ext cx="5181600" cy="25450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0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7640"/>
            <a:ext cx="8596668" cy="5181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моделей по метрикам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60" y="777240"/>
            <a:ext cx="10073640" cy="569975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Рисунок 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777241"/>
            <a:ext cx="9829800" cy="29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3909059"/>
            <a:ext cx="9829800" cy="256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040" y="-1066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" y="23793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040" y="25793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" y="3760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145773"/>
            <a:ext cx="8596668" cy="2690191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ейронная сеть, рекомендующая «соотношение матрица-наполнитель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412" y="3087757"/>
            <a:ext cx="5074961" cy="35515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6087" y="3087757"/>
            <a:ext cx="5194921" cy="35515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133615" y="1069905"/>
            <a:ext cx="3684105" cy="13287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71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791" y="291548"/>
            <a:ext cx="10416209" cy="290222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791" y="3326296"/>
            <a:ext cx="10416209" cy="3286539"/>
          </a:xfrm>
        </p:spPr>
        <p:txBody>
          <a:bodyPr/>
          <a:lstStyle/>
          <a:p>
            <a:pPr algn="ctr"/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прогнозирующее «Модуль упругости при растяжении».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зучен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 о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композитах, проанализированы данные, отработаны гипотезы, отражены теоретические основы, построены модели прогноза, создана нейронная сеть, разработано приложение, создан </a:t>
            </a:r>
            <a:r>
              <a:rPr lang="ru-RU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и нейронной сети неудовлетворительные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консультации с экспертом по свойствам композитов, без постановки более точной бизнес-задачи нет возможности правильно идентифицировать выбросы, оценить корреляцию, также нельзя выбрать и настроить подходящую модель (т.к. не можем отобрать нужные признаки,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вес и т.п.). </a:t>
            </a:r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лучшего результата важно, с учетом полученных разъяснений от эксперта и бизнеса, определить новую оптимальную стратегию работы с данными и заново выполнить весь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s://3dprintingindustry.com/wp-content/uploads/2017/03/Figure-3-Metal-Matrix-Composite-01-1024x96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219200"/>
            <a:ext cx="494411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992530" y="3056218"/>
            <a:ext cx="4233510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24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5411" y="1646700"/>
            <a:ext cx="768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характеристику </a:t>
            </a:r>
            <a:r>
              <a:rPr lang="ru-RU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датасету</a:t>
            </a:r>
            <a:endParaRPr lang="ru-RU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основы используемых методов изучения данных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разведочный анализ данных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предобработку данных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обучить несколько моделей для прогноза целевых признаков «Модуль упругости при растяжении» и «Прочность при растяжении»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аписать нейронную сеть для прогноза «Соотношение матрица-наполнитель»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</a:t>
            </a:r>
            <a:endParaRPr lang="ru-RU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33802" y="697693"/>
            <a:ext cx="537256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Поставленные задачи в рамках ВКР:</a:t>
            </a:r>
            <a:endParaRPr lang="ru-RU" sz="24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8915" y="243451"/>
            <a:ext cx="81405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Аналитическая часть</a:t>
            </a:r>
          </a:p>
          <a:p>
            <a:pPr algn="ctr"/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теоретические основы используемых методов изучения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3785" y="3669701"/>
            <a:ext cx="563619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етрики д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ля сравнения моделей и оценки точности их работы: 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MAE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—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абсолютная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</a:t>
            </a:r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--среднеквадратичная ошибка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MAPE--средняя абсолютная ошибка в процентах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ru-RU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корень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среднеквадратичной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—коэффициент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детерминации 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6647" y="1127205"/>
            <a:ext cx="591449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Модели для анализа: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Linear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--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SVR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Lasso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DecisionTreeRegressor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RandomForestRegressor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--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AdaBoostRegressor</a:t>
            </a:r>
            <a:endParaRPr lang="ru-RU" dirty="0" smtClean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KNeighborsRegressor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--Н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ейронная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сеть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(Sequential)</a:t>
            </a:r>
            <a:endParaRPr lang="ru-RU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86" y="3849136"/>
            <a:ext cx="4641988" cy="22733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8086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5" y="3670456"/>
            <a:ext cx="6382703" cy="19907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5" y="2675093"/>
            <a:ext cx="5019675" cy="19907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05287" y="14738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 входе имеется набор данных (файлы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с начальными свойствами компонентов композиционных материалов.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Объединение делается по индексу, тип объединения INNER</a:t>
            </a:r>
            <a:endParaRPr lang="ru-RU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5286" y="5804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Файл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содержит 1023 записи и одиннадцать столбцов с признаками 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22755" y="4782081"/>
            <a:ext cx="3794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Файл </a:t>
            </a:r>
            <a:r>
              <a:rPr lang="en-US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nup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r>
              <a:rPr lang="en-US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xlsx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содержит 1040 записей и четыре столбца с признаками 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09936" y="256312"/>
            <a:ext cx="541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Характеристика исходных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988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331304" y="3672502"/>
            <a:ext cx="5461084" cy="294033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27594" y="2458218"/>
            <a:ext cx="5068503" cy="498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Гистограммы распределения переменных</a:t>
            </a:r>
            <a:endParaRPr lang="ru-RU" sz="2000" b="1" dirty="0">
              <a:solidFill>
                <a:schemeClr val="accent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2970" y="265043"/>
            <a:ext cx="6017260" cy="26915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982970" y="3396719"/>
            <a:ext cx="44962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Попарные графики рассеяния точек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скаттерплоты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360" y="265043"/>
            <a:ext cx="541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EDA</a:t>
            </a: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Визуализация данных</a:t>
            </a:r>
          </a:p>
        </p:txBody>
      </p:sp>
      <p:sp>
        <p:nvSpPr>
          <p:cNvPr id="9" name="Стрелка вниз 8"/>
          <p:cNvSpPr/>
          <p:nvPr/>
        </p:nvSpPr>
        <p:spPr>
          <a:xfrm rot="10800000">
            <a:off x="8580120" y="2956560"/>
            <a:ext cx="48463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2918459" y="3042917"/>
            <a:ext cx="484632" cy="563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1" y="3429000"/>
            <a:ext cx="5410199" cy="318515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50280" y="289560"/>
            <a:ext cx="5867400" cy="29565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52400" y="289560"/>
            <a:ext cx="589788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EDA</a:t>
            </a: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Оценка зависимостей между признаками</a:t>
            </a:r>
            <a:endParaRPr lang="ru-RU" sz="20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1480" y="1175375"/>
            <a:ext cx="5516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--корреляция признаков в </a:t>
            </a:r>
            <a:r>
              <a:rPr lang="ru-RU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очень низкая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479" y="2533425"/>
            <a:ext cx="5516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--деление на группы (по три группы, по десять групп) значений целевых признаков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50280" y="3429001"/>
            <a:ext cx="5867400" cy="318515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411478" y="1707555"/>
            <a:ext cx="5516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--выборки из </a:t>
            </a:r>
            <a:r>
              <a:rPr lang="ru-RU" dirty="0" err="1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«Т</a:t>
            </a: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оп 25 наивысших значений целевых признаков»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8847" y="4445276"/>
            <a:ext cx="6027420" cy="1943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13360" y="265043"/>
            <a:ext cx="541019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EDA</a:t>
            </a:r>
            <a:r>
              <a:rPr lang="ru-RU" sz="24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Идентификация наличия выбросов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(выбросы неоднозначны, соответственно нужно рассматривать варианты дальнейшей работы с удалением и без удаления выбросов)</a:t>
            </a:r>
            <a:endParaRPr lang="ru-RU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92388" y="265043"/>
            <a:ext cx="6120130" cy="36443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552682" y="4445276"/>
            <a:ext cx="47706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Медиана, среднее значение переменных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(значения очень близки, отклонение только по двум признакам)</a:t>
            </a:r>
            <a:endParaRPr lang="ru-RU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 rot="10800000">
            <a:off x="8442960" y="3909391"/>
            <a:ext cx="484632" cy="535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67459" y="2955284"/>
            <a:ext cx="3467488" cy="95410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Boxplot </a:t>
            </a:r>
            <a:r>
              <a:rPr lang="ru-RU" sz="2000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«Ящик с усами» </a:t>
            </a:r>
          </a:p>
          <a:p>
            <a:pPr algn="ctr"/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(выбросов мало, они компактны, </a:t>
            </a:r>
          </a:p>
          <a:p>
            <a:pPr algn="ctr"/>
            <a:r>
              <a:rPr lang="ru-RU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хвосты очень короткие) 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2758887" y="3909390"/>
            <a:ext cx="484632" cy="535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43600" y="365761"/>
            <a:ext cx="370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Предобработка данных</a:t>
            </a:r>
            <a:endParaRPr lang="ru-RU" sz="24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" y="3765069"/>
            <a:ext cx="5553075" cy="239625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" y="365761"/>
            <a:ext cx="5553075" cy="24189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22039" y="2921861"/>
            <a:ext cx="453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Оценка плотности ядра до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6510" y="6265866"/>
            <a:ext cx="488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Оценка плотности ядра после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72505" y="3798083"/>
            <a:ext cx="5991225" cy="172212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505" y="1275485"/>
            <a:ext cx="5991225" cy="177693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6072505" y="5759821"/>
            <a:ext cx="316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Boxplot</a:t>
            </a:r>
            <a:r>
              <a:rPr lang="ru-RU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п</a:t>
            </a:r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осле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2505" y="3189133"/>
            <a:ext cx="281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Boxplot</a:t>
            </a:r>
            <a:r>
              <a:rPr lang="ru-RU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до</a:t>
            </a:r>
            <a:r>
              <a:rPr lang="ru-RU" b="1" dirty="0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нормализации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420" y="832486"/>
            <a:ext cx="9768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на обучающую тестовую выборки (</a:t>
            </a: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30% данных оставить на тестирование моделей, на остальных провести обучение 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оиск </a:t>
            </a:r>
            <a:r>
              <a:rPr lang="ru-RU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помощью поиска по сетке с перекрестной проверкой, количество блоков равно 10 (метод </a:t>
            </a:r>
            <a:r>
              <a:rPr lang="en-US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Подстановка </a:t>
            </a:r>
            <a:r>
              <a:rPr lang="ru-RU" sz="2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модель, обучение на тренировочных данных</a:t>
            </a:r>
            <a:endParaRPr lang="ru-RU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5040" y="228839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обучение моделей</a:t>
            </a:r>
            <a:endParaRPr lang="ru-R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705695"/>
            <a:ext cx="5410200" cy="39846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" y="2705694"/>
            <a:ext cx="5141843" cy="39846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02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498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ВЫПУСКНАЯ КВАЛИФИКАЦИОННАЯ РАБОТА  по курсу «Data Science»  ТЕМА:  «Прогнозирование конечных свойств новых материалов (композиционных материалов)»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точности моделей по метрикам</vt:lpstr>
      <vt:lpstr>Нейронная сеть, рекомендующая «соотношение матрица-наполнитель»  </vt:lpstr>
      <vt:lpstr>Репозиторий на GitHub  </vt:lpstr>
      <vt:lpstr>Выводы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  </dc:title>
  <dc:creator>1</dc:creator>
  <cp:lastModifiedBy>1</cp:lastModifiedBy>
  <cp:revision>35</cp:revision>
  <dcterms:created xsi:type="dcterms:W3CDTF">2023-04-07T21:03:14Z</dcterms:created>
  <dcterms:modified xsi:type="dcterms:W3CDTF">2023-04-08T01:35:03Z</dcterms:modified>
</cp:coreProperties>
</file>