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7"/>
  </p:notesMasterIdLst>
  <p:handoutMasterIdLst>
    <p:handoutMasterId r:id="rId48"/>
  </p:handoutMasterIdLst>
  <p:sldIdLst>
    <p:sldId id="274" r:id="rId5"/>
    <p:sldId id="276" r:id="rId6"/>
    <p:sldId id="492" r:id="rId7"/>
    <p:sldId id="504" r:id="rId8"/>
    <p:sldId id="499" r:id="rId9"/>
    <p:sldId id="494" r:id="rId10"/>
    <p:sldId id="513" r:id="rId11"/>
    <p:sldId id="512" r:id="rId12"/>
    <p:sldId id="542" r:id="rId13"/>
    <p:sldId id="527" r:id="rId14"/>
    <p:sldId id="515" r:id="rId15"/>
    <p:sldId id="516" r:id="rId16"/>
    <p:sldId id="528" r:id="rId17"/>
    <p:sldId id="518" r:id="rId18"/>
    <p:sldId id="498" r:id="rId19"/>
    <p:sldId id="544" r:id="rId20"/>
    <p:sldId id="543" r:id="rId21"/>
    <p:sldId id="519" r:id="rId22"/>
    <p:sldId id="546" r:id="rId23"/>
    <p:sldId id="521" r:id="rId24"/>
    <p:sldId id="539" r:id="rId25"/>
    <p:sldId id="523" r:id="rId26"/>
    <p:sldId id="549" r:id="rId27"/>
    <p:sldId id="540" r:id="rId28"/>
    <p:sldId id="520" r:id="rId29"/>
    <p:sldId id="547" r:id="rId30"/>
    <p:sldId id="548" r:id="rId31"/>
    <p:sldId id="545" r:id="rId32"/>
    <p:sldId id="532" r:id="rId33"/>
    <p:sldId id="522" r:id="rId34"/>
    <p:sldId id="533" r:id="rId35"/>
    <p:sldId id="537" r:id="rId36"/>
    <p:sldId id="536" r:id="rId37"/>
    <p:sldId id="550" r:id="rId38"/>
    <p:sldId id="535" r:id="rId39"/>
    <p:sldId id="496" r:id="rId40"/>
    <p:sldId id="349" r:id="rId41"/>
    <p:sldId id="401" r:id="rId42"/>
    <p:sldId id="614" r:id="rId43"/>
    <p:sldId id="615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Creating a New Project" id="{E602BA27-C3BD-4356-91BD-384225B01D2D}">
          <p14:sldIdLst>
            <p14:sldId id="504"/>
            <p14:sldId id="499"/>
          </p14:sldIdLst>
        </p14:section>
        <p14:section name="URLs in Django" id="{32080409-9F52-4FCE-8050-08A89662D585}">
          <p14:sldIdLst>
            <p14:sldId id="494"/>
            <p14:sldId id="513"/>
            <p14:sldId id="512"/>
            <p14:sldId id="542"/>
            <p14:sldId id="527"/>
            <p14:sldId id="515"/>
            <p14:sldId id="516"/>
            <p14:sldId id="528"/>
            <p14:sldId id="518"/>
          </p14:sldIdLst>
        </p14:section>
        <p14:section name="Function-Based Views" id="{74E935CA-9132-4328-8740-F7AE4B4A4885}">
          <p14:sldIdLst>
            <p14:sldId id="498"/>
            <p14:sldId id="544"/>
            <p14:sldId id="543"/>
            <p14:sldId id="519"/>
            <p14:sldId id="546"/>
            <p14:sldId id="521"/>
            <p14:sldId id="539"/>
            <p14:sldId id="523"/>
            <p14:sldId id="549"/>
            <p14:sldId id="540"/>
            <p14:sldId id="520"/>
            <p14:sldId id="547"/>
            <p14:sldId id="548"/>
          </p14:sldIdLst>
        </p14:section>
        <p14:section name="Views Returning Errors" id="{2FE667CF-226A-44A8-94F6-CBD98A42C88E}">
          <p14:sldIdLst>
            <p14:sldId id="545"/>
            <p14:sldId id="532"/>
            <p14:sldId id="522"/>
            <p14:sldId id="533"/>
            <p14:sldId id="537"/>
            <p14:sldId id="536"/>
            <p14:sldId id="550"/>
            <p14:sldId id="535"/>
          </p14:sldIdLst>
        </p14:section>
        <p14:section name="Live Demo" id="{FCD8EA45-B0E9-4B73-AF1F-132D1D6E30A3}">
          <p14:sldIdLst>
            <p14:sldId id="496"/>
          </p14:sldIdLst>
        </p14:section>
        <p14:section name="Conclusion" id="{FF81BD71-7D4B-4578-A94F-9AF177F9D6AB}">
          <p14:sldIdLst>
            <p14:sldId id="349"/>
            <p14:sldId id="401"/>
            <p14:sldId id="614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4" autoAdjust="0"/>
    <p:restoredTop sz="94660"/>
  </p:normalViewPr>
  <p:slideViewPr>
    <p:cSldViewPr snapToGrid="0">
      <p:cViewPr varScale="1">
        <p:scale>
          <a:sx n="40" d="100"/>
          <a:sy n="40" d="100"/>
        </p:scale>
        <p:origin x="53" y="27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939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652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image" Target="../media/image4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 </a:t>
            </a:r>
            <a:r>
              <a:rPr lang="en-US"/>
              <a:t>and Views</a:t>
            </a:r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Set one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dynamic URL pattern </a:t>
            </a:r>
            <a:r>
              <a:rPr lang="en-US" dirty="0">
                <a:latin typeface="+mj-lt"/>
              </a:rPr>
              <a:t>for all departments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Optionally, can include </a:t>
            </a:r>
            <a:r>
              <a:rPr lang="en-US" b="1" dirty="0">
                <a:solidFill>
                  <a:schemeClr val="bg1"/>
                </a:solidFill>
              </a:rPr>
              <a:t>converter type</a:t>
            </a:r>
            <a:r>
              <a:rPr lang="en-US" dirty="0"/>
              <a:t> (otherwise, it is converted to a string)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The value name is passed as an</a:t>
            </a:r>
            <a:r>
              <a:rPr lang="en-US" b="1" dirty="0">
                <a:solidFill>
                  <a:schemeClr val="bg1"/>
                </a:solidFill>
              </a:rPr>
              <a:t> argument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view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067" y="1918883"/>
            <a:ext cx="10995768" cy="557241"/>
          </a:xfrm>
        </p:spPr>
        <p:txBody>
          <a:bodyPr/>
          <a:lstStyle/>
          <a:p>
            <a:r>
              <a:rPr lang="en-US" sz="2200" dirty="0"/>
              <a:t>path('department/</a:t>
            </a:r>
            <a:r>
              <a:rPr lang="en-US" sz="2200" dirty="0">
                <a:solidFill>
                  <a:schemeClr val="bg1"/>
                </a:solidFill>
              </a:rPr>
              <a:t>&lt;</a:t>
            </a:r>
            <a:r>
              <a:rPr lang="en-US" sz="2200" dirty="0" err="1"/>
              <a:t>department_name</a:t>
            </a:r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/>
              <a:t>/', </a:t>
            </a:r>
            <a:r>
              <a:rPr lang="en-US" sz="2200" dirty="0" err="1"/>
              <a:t>views.show_department_by_name</a:t>
            </a:r>
            <a:r>
              <a:rPr lang="en-US" sz="2200" dirty="0"/>
              <a:t>)</a:t>
            </a:r>
            <a:endParaRPr lang="bg-BG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Segments (2)</a:t>
            </a:r>
            <a:endParaRPr lang="bg-BG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7ADDB37-0F7A-4D3E-A3B7-94FEB92413A6}"/>
              </a:ext>
            </a:extLst>
          </p:cNvPr>
          <p:cNvSpPr txBox="1">
            <a:spLocks/>
          </p:cNvSpPr>
          <p:nvPr/>
        </p:nvSpPr>
        <p:spPr>
          <a:xfrm>
            <a:off x="552067" y="3824636"/>
            <a:ext cx="10995768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path('department/</a:t>
            </a:r>
            <a:r>
              <a:rPr lang="en-US" sz="2200" dirty="0">
                <a:solidFill>
                  <a:schemeClr val="bg1"/>
                </a:solidFill>
              </a:rPr>
              <a:t>&lt;</a:t>
            </a:r>
            <a:r>
              <a:rPr lang="en-US" sz="2200" dirty="0" err="1">
                <a:solidFill>
                  <a:schemeClr val="bg1"/>
                </a:solidFill>
              </a:rPr>
              <a:t>int:</a:t>
            </a:r>
            <a:r>
              <a:rPr lang="en-US" sz="2200" dirty="0" err="1"/>
              <a:t>department_id</a:t>
            </a:r>
            <a:r>
              <a:rPr lang="en-US" sz="2200" dirty="0">
                <a:solidFill>
                  <a:schemeClr val="bg1"/>
                </a:solidFill>
              </a:rPr>
              <a:t>&gt;</a:t>
            </a:r>
            <a:r>
              <a:rPr lang="en-US" sz="2200" dirty="0"/>
              <a:t>/', </a:t>
            </a:r>
            <a:r>
              <a:rPr lang="en-US" sz="2200" dirty="0" err="1"/>
              <a:t>views.show_department_by_id</a:t>
            </a:r>
            <a:r>
              <a:rPr lang="en-US" sz="2200" dirty="0"/>
              <a:t>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552067" y="5274027"/>
            <a:ext cx="10995768" cy="9127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def </a:t>
            </a:r>
            <a:r>
              <a:rPr lang="en-US" sz="2200" dirty="0" err="1"/>
              <a:t>show_department_by_id</a:t>
            </a:r>
            <a:r>
              <a:rPr lang="en-US" sz="2200" dirty="0"/>
              <a:t>(request,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243293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2" grpId="0" uiExpand="1" build="p" animBg="1"/>
      <p:bldP spid="1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0475" y="1108911"/>
            <a:ext cx="10129234" cy="5546589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dirty="0"/>
              <a:t> – matches any </a:t>
            </a:r>
            <a:r>
              <a:rPr lang="en-US" b="1" dirty="0"/>
              <a:t>non-empty string</a:t>
            </a:r>
            <a:r>
              <a:rPr lang="en-US" dirty="0"/>
              <a:t>, excluding "/"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 – matches </a:t>
            </a:r>
            <a:r>
              <a:rPr lang="en-US" b="1" dirty="0"/>
              <a:t>zero</a:t>
            </a:r>
            <a:r>
              <a:rPr lang="en-US" dirty="0"/>
              <a:t> or any </a:t>
            </a:r>
            <a:r>
              <a:rPr lang="en-US" b="1" dirty="0"/>
              <a:t>positive</a:t>
            </a:r>
            <a:r>
              <a:rPr lang="en-US" dirty="0"/>
              <a:t> integer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slug</a:t>
            </a:r>
            <a:r>
              <a:rPr lang="en-US" dirty="0"/>
              <a:t> – matches any slug string consisting of ASCII </a:t>
            </a:r>
            <a:r>
              <a:rPr lang="en-US" b="1" dirty="0"/>
              <a:t>letters</a:t>
            </a:r>
            <a:r>
              <a:rPr lang="en-US" dirty="0"/>
              <a:t>, </a:t>
            </a:r>
            <a:r>
              <a:rPr lang="en-US" b="1" dirty="0"/>
              <a:t>numbers</a:t>
            </a:r>
            <a:r>
              <a:rPr lang="en-US" dirty="0"/>
              <a:t>, </a:t>
            </a:r>
            <a:r>
              <a:rPr lang="en-US" b="1" dirty="0"/>
              <a:t>hyphens</a:t>
            </a:r>
            <a:r>
              <a:rPr lang="en-US" dirty="0"/>
              <a:t>, and </a:t>
            </a:r>
            <a:r>
              <a:rPr lang="en-US" b="1" dirty="0"/>
              <a:t>underscores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/>
              <a:t> - matches any </a:t>
            </a:r>
            <a:r>
              <a:rPr lang="en-US" b="1" dirty="0"/>
              <a:t>non-empty string</a:t>
            </a:r>
            <a:r>
              <a:rPr lang="bg-BG" dirty="0"/>
              <a:t>, </a:t>
            </a:r>
            <a:r>
              <a:rPr lang="en-US" b="1" dirty="0"/>
              <a:t>including "/"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Allows you to </a:t>
            </a:r>
            <a:r>
              <a:rPr lang="en-US" b="1" dirty="0"/>
              <a:t>match a complete URL path</a:t>
            </a:r>
          </a:p>
          <a:p>
            <a:pPr marL="680657" indent="-514350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uuid</a:t>
            </a:r>
            <a:r>
              <a:rPr lang="en-US" dirty="0"/>
              <a:t> – matches a formatted UUID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Path Converters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0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re_path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path()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Makes the matching </a:t>
            </a:r>
            <a:r>
              <a:rPr lang="en-US" b="1" dirty="0">
                <a:solidFill>
                  <a:schemeClr val="bg1"/>
                </a:solidFill>
              </a:rPr>
              <a:t>limited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Each captured argument is sent to the view as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unnamed</a:t>
            </a:r>
            <a:r>
              <a:rPr lang="en-US" dirty="0"/>
              <a:t> </a:t>
            </a:r>
            <a:r>
              <a:rPr lang="en-US" dirty="0" err="1"/>
              <a:t>RegEx</a:t>
            </a:r>
            <a:r>
              <a:rPr lang="en-US" dirty="0"/>
              <a:t> groups </a:t>
            </a:r>
            <a:r>
              <a:rPr lang="en-US" b="1" dirty="0">
                <a:solidFill>
                  <a:schemeClr val="bg1"/>
                </a:solidFill>
              </a:rPr>
              <a:t>isn't</a:t>
            </a:r>
            <a:r>
              <a:rPr lang="en-US" dirty="0"/>
              <a:t> recommended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dirty="0"/>
              <a:t>When both styles are </a:t>
            </a:r>
            <a:r>
              <a:rPr lang="en-US" b="1" dirty="0">
                <a:solidFill>
                  <a:schemeClr val="bg1"/>
                </a:solidFill>
              </a:rPr>
              <a:t>mixed</a:t>
            </a:r>
            <a:r>
              <a:rPr lang="en-US" dirty="0"/>
              <a:t>, any </a:t>
            </a:r>
            <a:r>
              <a:rPr lang="en-US" b="1" dirty="0">
                <a:solidFill>
                  <a:schemeClr val="bg1"/>
                </a:solidFill>
              </a:rPr>
              <a:t>unnamed groups are ignored </a:t>
            </a:r>
            <a:r>
              <a:rPr lang="en-US" dirty="0"/>
              <a:t>and only named groups are passed to the view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2488" y="1918118"/>
            <a:ext cx="10987024" cy="541852"/>
          </a:xfrm>
        </p:spPr>
        <p:txBody>
          <a:bodyPr/>
          <a:lstStyle/>
          <a:p>
            <a:r>
              <a:rPr lang="en-US" sz="2100" dirty="0" err="1">
                <a:solidFill>
                  <a:schemeClr val="bg1"/>
                </a:solidFill>
              </a:rPr>
              <a:t>re_path</a:t>
            </a:r>
            <a:r>
              <a:rPr lang="en-US" sz="2100" dirty="0"/>
              <a:t>(</a:t>
            </a:r>
            <a:r>
              <a:rPr lang="en-US" sz="2100" dirty="0" err="1">
                <a:solidFill>
                  <a:schemeClr val="bg1"/>
                </a:solidFill>
              </a:rPr>
              <a:t>r'^</a:t>
            </a:r>
            <a:r>
              <a:rPr lang="en-US" sz="2100" dirty="0" err="1"/>
              <a:t>archive</a:t>
            </a:r>
            <a:r>
              <a:rPr lang="en-US" sz="2100" dirty="0"/>
              <a:t>/(</a:t>
            </a:r>
            <a:r>
              <a:rPr lang="en-US" sz="2100" dirty="0">
                <a:solidFill>
                  <a:schemeClr val="bg1"/>
                </a:solidFill>
              </a:rPr>
              <a:t>?P&lt;</a:t>
            </a:r>
            <a:r>
              <a:rPr lang="en-US" sz="2100" dirty="0" err="1"/>
              <a:t>archive_year</a:t>
            </a:r>
            <a:r>
              <a:rPr lang="en-US" sz="2100" dirty="0">
                <a:solidFill>
                  <a:schemeClr val="bg1"/>
                </a:solidFill>
              </a:rPr>
              <a:t>&gt;</a:t>
            </a:r>
            <a:r>
              <a:rPr lang="en-US" sz="2100" dirty="0"/>
              <a:t>[2005-2021])</a:t>
            </a:r>
            <a:r>
              <a:rPr lang="en-US" sz="2100" dirty="0">
                <a:solidFill>
                  <a:schemeClr val="bg1"/>
                </a:solidFill>
              </a:rPr>
              <a:t>/$'</a:t>
            </a:r>
            <a:r>
              <a:rPr lang="en-US" sz="2100" dirty="0"/>
              <a:t>, </a:t>
            </a:r>
            <a:r>
              <a:rPr lang="en-US" sz="2100" dirty="0" err="1"/>
              <a:t>views.show_archive</a:t>
            </a:r>
            <a:r>
              <a:rPr lang="en-US" sz="2100" dirty="0"/>
              <a:t>)</a:t>
            </a:r>
            <a:endParaRPr lang="bg-BG" sz="21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in URLs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48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412" y="1130870"/>
            <a:ext cx="9345673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/>
              <a:t>At any point</a:t>
            </a:r>
            <a:r>
              <a:rPr lang="en-US" sz="3200" dirty="0"/>
              <a:t>, you can </a:t>
            </a:r>
            <a:r>
              <a:rPr lang="en-US" sz="3200" b="1" dirty="0">
                <a:solidFill>
                  <a:schemeClr val="bg1"/>
                </a:solidFill>
              </a:rPr>
              <a:t>include</a:t>
            </a:r>
            <a:r>
              <a:rPr lang="en-US" sz="3200" dirty="0"/>
              <a:t> </a:t>
            </a:r>
            <a:r>
              <a:rPr lang="en-US" sz="3200" b="1" dirty="0">
                <a:latin typeface="+mj-lt"/>
              </a:rPr>
              <a:t>urls.py </a:t>
            </a:r>
            <a:r>
              <a:rPr lang="en-US" sz="3200" b="1" dirty="0"/>
              <a:t>modules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chops off </a:t>
            </a:r>
            <a:r>
              <a:rPr lang="en-US" sz="3200" dirty="0"/>
              <a:t>the part of the matched URL ("department/") and </a:t>
            </a:r>
            <a:r>
              <a:rPr lang="en-US" sz="3200" b="1" dirty="0">
                <a:solidFill>
                  <a:schemeClr val="bg1"/>
                </a:solidFill>
              </a:rPr>
              <a:t>sends the remaining string</a:t>
            </a:r>
            <a:r>
              <a:rPr lang="en-US" sz="3200" dirty="0"/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included urls.py file </a:t>
            </a:r>
            <a:r>
              <a:rPr lang="en-US" sz="3200" dirty="0"/>
              <a:t>for further processing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URL modules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451819" y="1892245"/>
            <a:ext cx="8615249" cy="2221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>
                <a:solidFill>
                  <a:schemeClr val="bg1"/>
                </a:solidFill>
              </a:rPr>
              <a:t>django.urls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/>
              <a:t>import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  <a:r>
              <a:rPr lang="en-US" sz="2200" dirty="0"/>
              <a:t>, path </a:t>
            </a:r>
          </a:p>
          <a:p>
            <a:endParaRPr lang="en-US" sz="15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 </a:t>
            </a:r>
          </a:p>
          <a:p>
            <a:r>
              <a:rPr lang="en-US" sz="2200" dirty="0"/>
              <a:t>    ... </a:t>
            </a:r>
          </a:p>
          <a:p>
            <a:r>
              <a:rPr lang="en-US" sz="2200" dirty="0"/>
              <a:t>    path('department/', </a:t>
            </a:r>
            <a:r>
              <a:rPr lang="en-US" sz="2200" dirty="0">
                <a:solidFill>
                  <a:schemeClr val="bg1"/>
                </a:solidFill>
              </a:rPr>
              <a:t>include('</a:t>
            </a:r>
            <a:r>
              <a:rPr lang="en-US" sz="2200" dirty="0" err="1">
                <a:solidFill>
                  <a:schemeClr val="bg1"/>
                </a:solidFill>
              </a:rPr>
              <a:t>departments.urls</a:t>
            </a:r>
            <a:r>
              <a:rPr lang="en-US" sz="2200" dirty="0">
                <a:solidFill>
                  <a:schemeClr val="bg1"/>
                </a:solidFill>
              </a:rPr>
              <a:t>'))</a:t>
            </a:r>
            <a:r>
              <a:rPr lang="en-US" sz="2200" dirty="0"/>
              <a:t>, 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06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6" y="1121143"/>
            <a:ext cx="9363424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</a:pPr>
            <a:r>
              <a:rPr lang="en-US" sz="3200" dirty="0"/>
              <a:t>Or you can </a:t>
            </a:r>
            <a:r>
              <a:rPr lang="en-US" sz="3200" b="1" dirty="0">
                <a:solidFill>
                  <a:schemeClr val="bg1"/>
                </a:solidFill>
              </a:rPr>
              <a:t>include</a:t>
            </a:r>
            <a:r>
              <a:rPr lang="en-US" sz="3200" dirty="0"/>
              <a:t> </a:t>
            </a:r>
            <a:r>
              <a:rPr lang="en-US" sz="3200" b="1" dirty="0" err="1">
                <a:latin typeface="+mj-lt"/>
              </a:rPr>
              <a:t>URLpatterns</a:t>
            </a:r>
            <a:r>
              <a:rPr lang="en-US" sz="3200" b="1" dirty="0">
                <a:latin typeface="+mj-lt"/>
              </a:rPr>
              <a:t> lists</a:t>
            </a:r>
          </a:p>
          <a:p>
            <a:pPr marL="514350" indent="-51435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It </a:t>
            </a:r>
            <a:r>
              <a:rPr lang="en-US" sz="3200" b="1" dirty="0">
                <a:solidFill>
                  <a:schemeClr val="bg1"/>
                </a:solidFill>
              </a:rPr>
              <a:t>removes redundancy </a:t>
            </a:r>
            <a:r>
              <a:rPr lang="en-US" sz="3200" dirty="0"/>
              <a:t>from URL conf modules where a single pattern prefix is </a:t>
            </a:r>
            <a:r>
              <a:rPr lang="en-US" sz="3200" b="1" dirty="0">
                <a:solidFill>
                  <a:schemeClr val="bg1"/>
                </a:solidFill>
              </a:rPr>
              <a:t>used repeatedly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90268"/>
            <a:ext cx="8625520" cy="882654"/>
          </a:xfrm>
        </p:spPr>
        <p:txBody>
          <a:bodyPr/>
          <a:lstStyle/>
          <a:p>
            <a:r>
              <a:rPr lang="en-US" dirty="0"/>
              <a:t>Including </a:t>
            </a:r>
            <a:r>
              <a:rPr lang="en-US" sz="3800" dirty="0" err="1"/>
              <a:t>URLpatterns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556518" y="2083933"/>
            <a:ext cx="8185579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path('&lt;</a:t>
            </a:r>
            <a:r>
              <a:rPr lang="en-US" sz="2200" dirty="0" err="1"/>
              <a:t>page_name</a:t>
            </a:r>
            <a:r>
              <a:rPr lang="en-US" sz="2200" dirty="0"/>
              <a:t>&gt;-&lt;</a:t>
            </a:r>
            <a:r>
              <a:rPr lang="en-US" sz="2200" dirty="0" err="1"/>
              <a:t>page_id</a:t>
            </a:r>
            <a:r>
              <a:rPr lang="en-US" sz="2200" dirty="0"/>
              <a:t>&gt;/', </a:t>
            </a:r>
            <a:r>
              <a:rPr lang="en-US" sz="2200" dirty="0">
                <a:solidFill>
                  <a:schemeClr val="bg1"/>
                </a:solidFill>
              </a:rPr>
              <a:t>include([</a:t>
            </a:r>
          </a:p>
          <a:p>
            <a:r>
              <a:rPr lang="en-US" sz="2200" dirty="0"/>
              <a:t>        path('add/', </a:t>
            </a:r>
            <a:r>
              <a:rPr lang="en-US" sz="2200" dirty="0" err="1"/>
              <a:t>views.add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path('edit/', </a:t>
            </a:r>
            <a:r>
              <a:rPr lang="en-US" sz="2200" dirty="0" err="1"/>
              <a:t>views.edit</a:t>
            </a:r>
            <a:r>
              <a:rPr lang="en-US" sz="2200" dirty="0"/>
              <a:t>),</a:t>
            </a:r>
          </a:p>
          <a:p>
            <a:r>
              <a:rPr lang="en-US" sz="2200" dirty="0"/>
              <a:t>        path('delete/', </a:t>
            </a:r>
            <a:r>
              <a:rPr lang="en-US" sz="2200" dirty="0" err="1"/>
              <a:t>views.delete</a:t>
            </a:r>
            <a:r>
              <a:rPr lang="en-US" sz="2200" dirty="0"/>
              <a:t>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])</a:t>
            </a:r>
            <a:r>
              <a:rPr lang="en-US" sz="2200" dirty="0"/>
              <a:t>),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Function-Based Views</a:t>
            </a:r>
            <a:endParaRPr lang="bg-BG" dirty="0"/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BEDEDF98-4E3D-4F56-AF5B-26727FA466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624827"/>
            <a:ext cx="10961783" cy="768084"/>
          </a:xfrm>
        </p:spPr>
        <p:txBody>
          <a:bodyPr/>
          <a:lstStyle/>
          <a:p>
            <a:r>
              <a:rPr lang="en-US" dirty="0"/>
              <a:t>Returning </a:t>
            </a:r>
            <a:r>
              <a:rPr lang="en-US" dirty="0" err="1"/>
              <a:t>HttpResponse</a:t>
            </a:r>
            <a:endParaRPr lang="bg-BG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EB8C747-F8CA-2C4D-5A47-D9AE706A80F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590" y="1385091"/>
            <a:ext cx="2572817" cy="25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479883" cy="5561124"/>
          </a:xfrm>
        </p:spPr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The view holds the concrete logic to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achieve the expected result</a:t>
            </a:r>
            <a:r>
              <a:rPr lang="en-US" sz="3400" dirty="0">
                <a:latin typeface="+mj-lt"/>
              </a:rPr>
              <a:t> when a certain URL is entered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Django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2072273" y="2466109"/>
            <a:ext cx="8047453" cy="1510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show_department</a:t>
            </a:r>
            <a:r>
              <a:rPr lang="en-US" sz="2200" dirty="0"/>
              <a:t>(request):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("Department Details Page")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A0695-AF96-28CE-F6CB-98DA01C0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73" y="4686692"/>
            <a:ext cx="8047453" cy="15832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599D5C9-BC2F-0C1F-9698-ED34D81B60D3}"/>
              </a:ext>
            </a:extLst>
          </p:cNvPr>
          <p:cNvSpPr/>
          <p:nvPr/>
        </p:nvSpPr>
        <p:spPr bwMode="auto">
          <a:xfrm rot="5400000">
            <a:off x="5699448" y="4133102"/>
            <a:ext cx="395926" cy="3971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5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9229" y="983404"/>
            <a:ext cx="10129234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Each view receives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</a:t>
            </a:r>
            <a:r>
              <a:rPr lang="en-US" sz="3200" dirty="0">
                <a:latin typeface="+mj-lt"/>
              </a:rPr>
              <a:t> object as its </a:t>
            </a:r>
            <a:r>
              <a:rPr lang="en-US" sz="3200" b="1" dirty="0">
                <a:latin typeface="+mj-lt"/>
              </a:rPr>
              <a:t>first</a:t>
            </a:r>
            <a:r>
              <a:rPr lang="en-US" sz="3200" dirty="0">
                <a:latin typeface="+mj-lt"/>
              </a:rPr>
              <a:t> argument (typically named </a:t>
            </a:r>
            <a:r>
              <a:rPr lang="en-US" sz="3200" b="1" dirty="0">
                <a:latin typeface="Consolas" panose="020B0609020204030204" pitchFamily="49" charset="0"/>
              </a:rPr>
              <a:t>request</a:t>
            </a:r>
            <a:r>
              <a:rPr lang="en-US" sz="3200" dirty="0">
                <a:latin typeface="+mj-lt"/>
              </a:rPr>
              <a:t>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*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args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matches from </a:t>
            </a:r>
            <a:r>
              <a:rPr lang="en-US" sz="3200" b="1" dirty="0">
                <a:latin typeface="+mj-lt"/>
              </a:rPr>
              <a:t>no named groups </a:t>
            </a:r>
            <a:r>
              <a:rPr lang="en-US" sz="3200" dirty="0">
                <a:latin typeface="+mj-lt"/>
              </a:rPr>
              <a:t>in the URL pattern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**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kwargs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- matches from </a:t>
            </a:r>
            <a:r>
              <a:rPr lang="en-US" sz="3200" b="1" dirty="0">
                <a:latin typeface="+mj-lt"/>
              </a:rPr>
              <a:t>named parts </a:t>
            </a:r>
            <a:r>
              <a:rPr lang="en-US" sz="3200" dirty="0">
                <a:latin typeface="+mj-lt"/>
              </a:rPr>
              <a:t>in the URL pattern</a:t>
            </a:r>
          </a:p>
          <a:p>
            <a:pPr marL="514350" indent="-514350">
              <a:buClr>
                <a:schemeClr val="tx1"/>
              </a:buClr>
            </a:pPr>
            <a:r>
              <a:rPr lang="en-US" sz="3400" dirty="0">
                <a:latin typeface="+mj-lt"/>
              </a:rPr>
              <a:t>Each view returns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HttpResponse</a:t>
            </a:r>
            <a:r>
              <a:rPr lang="en-US" sz="3200" dirty="0">
                <a:latin typeface="+mj-lt"/>
              </a:rPr>
              <a:t> object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Django (2)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84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Django – Example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1134357" y="1986229"/>
            <a:ext cx="9940047" cy="4354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show_department_by_id</a:t>
            </a:r>
            <a:r>
              <a:rPr lang="en-US" sz="2200" dirty="0"/>
              <a:t>(request,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if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 == 1: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department_name</a:t>
            </a:r>
            <a:r>
              <a:rPr lang="en-US" sz="2200" dirty="0"/>
              <a:t> = "Developers"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elif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 == 2: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department_name</a:t>
            </a:r>
            <a:r>
              <a:rPr lang="en-US" sz="2200" dirty="0"/>
              <a:t> = "Trainers"</a:t>
            </a:r>
          </a:p>
          <a:p>
            <a:r>
              <a:rPr lang="en-US" sz="2200" dirty="0"/>
              <a:t>    html = "&lt;html&gt;&lt;body&gt;&lt;h1&gt;" \</a:t>
            </a:r>
          </a:p>
          <a:p>
            <a:r>
              <a:rPr lang="en-US" sz="2200" dirty="0"/>
              <a:t>           "Department Name: %s, Department ID: %s" \</a:t>
            </a:r>
          </a:p>
          <a:p>
            <a:r>
              <a:rPr lang="en-US" sz="2200" dirty="0"/>
              <a:t>           "&lt;/h1&gt;&lt;/body&gt;&lt;/html&gt;" \</a:t>
            </a:r>
          </a:p>
          <a:p>
            <a:r>
              <a:rPr lang="en-US" sz="2200" dirty="0"/>
              <a:t>           % (</a:t>
            </a:r>
            <a:r>
              <a:rPr lang="en-US" sz="2200" dirty="0" err="1"/>
              <a:t>department_name</a:t>
            </a:r>
            <a:r>
              <a:rPr lang="en-US" sz="2200" dirty="0"/>
              <a:t>, </a:t>
            </a:r>
            <a:r>
              <a:rPr lang="en-US" sz="2200" dirty="0" err="1"/>
              <a:t>department_id</a:t>
            </a:r>
            <a:r>
              <a:rPr lang="en-US" sz="2200" dirty="0"/>
              <a:t>)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(html)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11FB7E-FA55-E802-F389-E4E6E2B01413}"/>
              </a:ext>
            </a:extLst>
          </p:cNvPr>
          <p:cNvSpPr txBox="1">
            <a:spLocks/>
          </p:cNvSpPr>
          <p:nvPr/>
        </p:nvSpPr>
        <p:spPr>
          <a:xfrm>
            <a:off x="1134357" y="1428988"/>
            <a:ext cx="9940047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departments/views.py</a:t>
            </a:r>
          </a:p>
        </p:txBody>
      </p:sp>
    </p:spTree>
    <p:extLst>
      <p:ext uri="{BB962C8B-B14F-4D97-AF65-F5344CB8AC3E}">
        <p14:creationId xmlns:p14="http://schemas.microsoft.com/office/powerpoint/2010/main" val="22384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Django – Example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776829" y="1804113"/>
            <a:ext cx="10638341" cy="201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</a:t>
            </a:r>
            <a:r>
              <a:rPr lang="en-US" sz="2000" dirty="0" err="1"/>
              <a:t>django.urls</a:t>
            </a:r>
            <a:r>
              <a:rPr lang="en-US" sz="2000" dirty="0"/>
              <a:t> import path</a:t>
            </a:r>
          </a:p>
          <a:p>
            <a:r>
              <a:rPr lang="en-US" sz="2000" dirty="0"/>
              <a:t>from . import </a:t>
            </a:r>
            <a:r>
              <a:rPr lang="en-US" sz="2000" dirty="0">
                <a:solidFill>
                  <a:schemeClr val="bg1"/>
                </a:solidFill>
              </a:rPr>
              <a:t>views</a:t>
            </a:r>
          </a:p>
          <a:p>
            <a:endParaRPr lang="en-US" sz="1200" dirty="0"/>
          </a:p>
          <a:p>
            <a:r>
              <a:rPr lang="en-US" sz="2000" dirty="0" err="1"/>
              <a:t>urlpatterns</a:t>
            </a:r>
            <a:r>
              <a:rPr lang="en-US" sz="2000" dirty="0"/>
              <a:t> = [</a:t>
            </a:r>
          </a:p>
          <a:p>
            <a:r>
              <a:rPr lang="en-US" sz="2000" dirty="0"/>
              <a:t>    path('department/&lt;</a:t>
            </a:r>
            <a:r>
              <a:rPr lang="en-US" sz="2000" dirty="0" err="1"/>
              <a:t>int:department_id</a:t>
            </a:r>
            <a:r>
              <a:rPr lang="en-US" sz="2000" dirty="0"/>
              <a:t>&gt;/', </a:t>
            </a:r>
            <a:r>
              <a:rPr lang="en-US" sz="2000" dirty="0" err="1">
                <a:solidFill>
                  <a:schemeClr val="bg1"/>
                </a:solidFill>
              </a:rPr>
              <a:t>views.show_department_by_id</a:t>
            </a:r>
            <a:r>
              <a:rPr lang="en-US" sz="2000" dirty="0"/>
              <a:t>),</a:t>
            </a:r>
          </a:p>
          <a:p>
            <a:r>
              <a:rPr lang="en-US" sz="2000" dirty="0"/>
              <a:t>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11FB7E-FA55-E802-F389-E4E6E2B01413}"/>
              </a:ext>
            </a:extLst>
          </p:cNvPr>
          <p:cNvSpPr txBox="1">
            <a:spLocks/>
          </p:cNvSpPr>
          <p:nvPr/>
        </p:nvSpPr>
        <p:spPr>
          <a:xfrm>
            <a:off x="776829" y="1277649"/>
            <a:ext cx="10638342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departments/urls.py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BBBAE-11B7-4363-B01A-72CAA959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29" y="4450973"/>
            <a:ext cx="10638341" cy="18307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D60165A-D912-0B36-BC65-B008298A060E}"/>
              </a:ext>
            </a:extLst>
          </p:cNvPr>
          <p:cNvSpPr/>
          <p:nvPr/>
        </p:nvSpPr>
        <p:spPr bwMode="auto">
          <a:xfrm rot="5400000">
            <a:off x="5699448" y="3935467"/>
            <a:ext cx="395926" cy="3971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1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Creating a New Project</a:t>
            </a:r>
            <a:endParaRPr lang="bg-BG" sz="3000" dirty="0"/>
          </a:p>
          <a:p>
            <a:r>
              <a:rPr lang="en-US" sz="3000" dirty="0"/>
              <a:t>URLs in Django</a:t>
            </a:r>
          </a:p>
          <a:p>
            <a:r>
              <a:rPr lang="en-US" sz="3000" dirty="0"/>
              <a:t>Function-Based Views</a:t>
            </a:r>
          </a:p>
          <a:p>
            <a:r>
              <a:rPr lang="en-US" sz="3000" dirty="0"/>
              <a:t>Views Returning Errors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3897" y="1121143"/>
            <a:ext cx="9239371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</a:pPr>
            <a:r>
              <a:rPr lang="en-US" sz="3400" dirty="0"/>
              <a:t>Django shortcut functions are </a:t>
            </a:r>
            <a:r>
              <a:rPr lang="en-US" sz="3400" b="1" dirty="0">
                <a:solidFill>
                  <a:schemeClr val="bg1"/>
                </a:solidFill>
              </a:rPr>
              <a:t>helper</a:t>
            </a:r>
            <a:r>
              <a:rPr lang="en-US" sz="3400" dirty="0"/>
              <a:t> functions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They make developing with Django </a:t>
            </a:r>
            <a:r>
              <a:rPr lang="en-US" sz="3400" b="1" dirty="0">
                <a:solidFill>
                  <a:schemeClr val="bg1"/>
                </a:solidFill>
              </a:rPr>
              <a:t>easier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Connect many different levels </a:t>
            </a:r>
            <a:r>
              <a:rPr lang="en-US" sz="3400" dirty="0"/>
              <a:t>of the Model-View-Template paradigm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redirect()</a:t>
            </a:r>
            <a:endParaRPr lang="en-US" sz="3000" b="1" dirty="0">
              <a:latin typeface="Consolas" panose="020B0609020204030204" pitchFamily="49" charset="0"/>
            </a:endParaRP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latin typeface="Consolas" panose="020B0609020204030204" pitchFamily="49" charset="0"/>
              </a:rPr>
              <a:t>get_object_or_404()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000" b="1" dirty="0">
                <a:latin typeface="Consolas" panose="020B0609020204030204" pitchFamily="49" charset="0"/>
              </a:rPr>
              <a:t>get_list_or_404()</a:t>
            </a:r>
            <a:endParaRPr lang="bg-BG" sz="3000" b="1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Shortcut Functions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34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7748" y="1108911"/>
            <a:ext cx="9345673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Combines a </a:t>
            </a:r>
            <a:r>
              <a:rPr lang="en-US" sz="3000" b="1" dirty="0">
                <a:solidFill>
                  <a:schemeClr val="bg1"/>
                </a:solidFill>
              </a:rPr>
              <a:t>template</a:t>
            </a:r>
            <a:r>
              <a:rPr lang="en-US" sz="3000" dirty="0"/>
              <a:t> with a </a:t>
            </a:r>
            <a:r>
              <a:rPr lang="en-US" sz="3000" b="1" dirty="0">
                <a:solidFill>
                  <a:schemeClr val="bg1"/>
                </a:solidFill>
              </a:rPr>
              <a:t>context</a:t>
            </a:r>
            <a:r>
              <a:rPr lang="en-US" sz="3000" dirty="0"/>
              <a:t> dictionary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Returns an </a:t>
            </a:r>
            <a:r>
              <a:rPr lang="en-US" sz="3000" dirty="0" err="1"/>
              <a:t>HttpResponse</a:t>
            </a:r>
            <a:r>
              <a:rPr lang="en-US" sz="3000" dirty="0"/>
              <a:t> object with the </a:t>
            </a:r>
            <a:r>
              <a:rPr lang="en-US" sz="3000" b="1" dirty="0">
                <a:solidFill>
                  <a:schemeClr val="bg1"/>
                </a:solidFill>
              </a:rPr>
              <a:t>rendered</a:t>
            </a:r>
            <a:r>
              <a:rPr lang="en-US" sz="3000" dirty="0"/>
              <a:t> text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/>
              <a:t>Required arguments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request</a:t>
            </a:r>
            <a:r>
              <a:rPr lang="en-US" sz="2900" dirty="0"/>
              <a:t> - generating this response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2900" b="1" dirty="0" err="1">
                <a:solidFill>
                  <a:schemeClr val="bg1"/>
                </a:solidFill>
              </a:rPr>
              <a:t>template_name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dirty="0"/>
              <a:t>- a full name of a template to use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 Function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177748" y="4377474"/>
            <a:ext cx="9495443" cy="16236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render(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request</a:t>
            </a:r>
            <a:r>
              <a:rPr lang="en-US" sz="2200" dirty="0"/>
              <a:t>=request, </a:t>
            </a:r>
          </a:p>
          <a:p>
            <a:r>
              <a:rPr lang="en-US" sz="2200" dirty="0"/>
              <a:t>    </a:t>
            </a:r>
            <a:r>
              <a:rPr lang="en-US" sz="2200" dirty="0" err="1">
                <a:solidFill>
                  <a:schemeClr val="bg1"/>
                </a:solidFill>
              </a:rPr>
              <a:t>template_name</a:t>
            </a:r>
            <a:r>
              <a:rPr lang="en-US" sz="2200" dirty="0"/>
              <a:t>='departments/department_by_id.html',</a:t>
            </a:r>
          </a:p>
          <a:p>
            <a:r>
              <a:rPr lang="en-US" sz="2200" dirty="0"/>
              <a:t>)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2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DFD812-97D8-4EC1-9525-99D561C9BE0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b="1" dirty="0"/>
              <a:t> - optional</a:t>
            </a:r>
            <a:r>
              <a:rPr lang="en-US" sz="3200" dirty="0"/>
              <a:t> </a:t>
            </a:r>
            <a:r>
              <a:rPr lang="en-US" sz="3200" b="1" dirty="0"/>
              <a:t>argument</a:t>
            </a:r>
            <a:r>
              <a:rPr lang="en-US" sz="3200" dirty="0"/>
              <a:t> (empty dictionary by default)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r>
              <a:rPr lang="en-US" sz="3000" dirty="0"/>
              <a:t>A </a:t>
            </a:r>
            <a:r>
              <a:rPr lang="en-US" sz="3000" b="1" dirty="0"/>
              <a:t>dictionary</a:t>
            </a:r>
            <a:r>
              <a:rPr lang="en-US" sz="3000" dirty="0"/>
              <a:t> of values to </a:t>
            </a:r>
            <a:r>
              <a:rPr lang="en-US" sz="3000" b="1" dirty="0"/>
              <a:t>add to the template </a:t>
            </a:r>
            <a:r>
              <a:rPr lang="en-US" sz="3000" dirty="0"/>
              <a:t>context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render() Context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700644" y="2607941"/>
            <a:ext cx="10790712" cy="39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/>
              <a:t>show_department_by_id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context</a:t>
            </a:r>
            <a:r>
              <a:rPr lang="en-US" sz="2200" dirty="0"/>
              <a:t> = {"</a:t>
            </a:r>
            <a:r>
              <a:rPr lang="en-US" sz="2200" dirty="0" err="1"/>
              <a:t>department_name</a:t>
            </a:r>
            <a:r>
              <a:rPr lang="en-US" sz="2200" dirty="0"/>
              <a:t>": "marketing",</a:t>
            </a:r>
          </a:p>
          <a:p>
            <a:r>
              <a:rPr lang="en-US" sz="2200" dirty="0"/>
              <a:t>               "</a:t>
            </a:r>
            <a:r>
              <a:rPr lang="en-US" sz="2200" dirty="0" err="1"/>
              <a:t>department_id</a:t>
            </a:r>
            <a:r>
              <a:rPr lang="en-US" sz="2200" dirty="0"/>
              <a:t>": </a:t>
            </a:r>
            <a:r>
              <a:rPr lang="en-US" sz="2200" dirty="0" err="1"/>
              <a:t>department_id</a:t>
            </a:r>
            <a:r>
              <a:rPr lang="en-US" sz="2200" dirty="0"/>
              <a:t>}</a:t>
            </a:r>
          </a:p>
          <a:p>
            <a:r>
              <a:rPr lang="en-US" sz="2200" dirty="0"/>
              <a:t>    return render(</a:t>
            </a:r>
          </a:p>
          <a:p>
            <a:r>
              <a:rPr lang="en-US" sz="2200" dirty="0"/>
              <a:t>        request=request,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template_name</a:t>
            </a:r>
            <a:r>
              <a:rPr lang="en-US" sz="2200" dirty="0"/>
              <a:t>='department/department-details.html',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context=context</a:t>
            </a:r>
            <a:r>
              <a:rPr lang="en-US" sz="2200" dirty="0"/>
              <a:t>,</a:t>
            </a:r>
          </a:p>
          <a:p>
            <a:r>
              <a:rPr lang="en-US" sz="2200" dirty="0"/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11484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DFD812-97D8-4EC1-9525-99D561C9BE0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variable names are used by the context </a:t>
            </a:r>
            <a:r>
              <a:rPr lang="en-US" b="1" dirty="0">
                <a:solidFill>
                  <a:schemeClr val="bg1"/>
                </a:solidFill>
              </a:rPr>
              <a:t>key names</a:t>
            </a:r>
            <a:endParaRPr lang="bg-BG" b="1" dirty="0">
              <a:solidFill>
                <a:schemeClr val="bg1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Example In a Template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700644" y="2391656"/>
            <a:ext cx="10790712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&lt;!DOCTYPE html&gt;</a:t>
            </a:r>
          </a:p>
          <a:p>
            <a:r>
              <a:rPr lang="en-US" sz="2200" dirty="0"/>
              <a:t>&lt;html lang="</a:t>
            </a:r>
            <a:r>
              <a:rPr lang="en-US" sz="2200" dirty="0" err="1"/>
              <a:t>en</a:t>
            </a:r>
            <a:r>
              <a:rPr lang="en-US" sz="2200" dirty="0"/>
              <a:t>"&gt;</a:t>
            </a:r>
          </a:p>
          <a:p>
            <a:r>
              <a:rPr lang="en-US" sz="2200" dirty="0"/>
              <a:t>  &lt;head&gt;</a:t>
            </a:r>
          </a:p>
          <a:p>
            <a:r>
              <a:rPr lang="en-US" sz="2200" dirty="0"/>
              <a:t>    &lt;meta charset="UTF-8"&gt;</a:t>
            </a:r>
          </a:p>
          <a:p>
            <a:r>
              <a:rPr lang="en-US" sz="2200" dirty="0"/>
              <a:t>    &lt;title&gt;Department Info&lt;/title&gt;</a:t>
            </a:r>
          </a:p>
          <a:p>
            <a:r>
              <a:rPr lang="en-US" sz="2200" dirty="0"/>
              <a:t>  &lt;/head&gt;</a:t>
            </a:r>
          </a:p>
          <a:p>
            <a:r>
              <a:rPr lang="en-US" sz="2200" dirty="0"/>
              <a:t>  &lt;body&gt;</a:t>
            </a:r>
          </a:p>
          <a:p>
            <a:r>
              <a:rPr lang="en-US" sz="2200" dirty="0"/>
              <a:t>    &lt;p&gt;Department Name: {{ </a:t>
            </a:r>
            <a:r>
              <a:rPr lang="en-US" sz="2200" dirty="0" err="1">
                <a:solidFill>
                  <a:schemeClr val="bg1"/>
                </a:solidFill>
              </a:rPr>
              <a:t>department_name</a:t>
            </a:r>
            <a:r>
              <a:rPr lang="en-US" sz="2200" dirty="0"/>
              <a:t> }}&lt;/p&gt;</a:t>
            </a:r>
          </a:p>
          <a:p>
            <a:r>
              <a:rPr lang="en-US" sz="2200" dirty="0"/>
              <a:t>    &lt;p&gt;Department ID: {{ </a:t>
            </a:r>
            <a:r>
              <a:rPr lang="en-US" sz="2200" dirty="0" err="1">
                <a:solidFill>
                  <a:schemeClr val="bg1"/>
                </a:solidFill>
              </a:rPr>
              <a:t>department_id</a:t>
            </a:r>
            <a:r>
              <a:rPr lang="en-US" sz="2200" dirty="0"/>
              <a:t> }}&lt;/p&gt;</a:t>
            </a:r>
          </a:p>
          <a:p>
            <a:r>
              <a:rPr lang="en-US" sz="2200" dirty="0"/>
              <a:t>  &lt;/body&gt;</a:t>
            </a:r>
          </a:p>
          <a:p>
            <a:r>
              <a:rPr lang="en-US" sz="2200" dirty="0"/>
              <a:t>&lt;/html&gt;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07DBA9A-6DE5-B667-5B32-47EF4D29CC7E}"/>
              </a:ext>
            </a:extLst>
          </p:cNvPr>
          <p:cNvSpPr txBox="1">
            <a:spLocks/>
          </p:cNvSpPr>
          <p:nvPr/>
        </p:nvSpPr>
        <p:spPr>
          <a:xfrm>
            <a:off x="700644" y="1837978"/>
            <a:ext cx="10790712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department-details.html</a:t>
            </a:r>
          </a:p>
        </p:txBody>
      </p:sp>
    </p:spTree>
    <p:extLst>
      <p:ext uri="{BB962C8B-B14F-4D97-AF65-F5344CB8AC3E}">
        <p14:creationId xmlns:p14="http://schemas.microsoft.com/office/powerpoint/2010/main" val="29317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9551960" cy="5546589"/>
          </a:xfrm>
        </p:spPr>
        <p:txBody>
          <a:bodyPr>
            <a:no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Use it to </a:t>
            </a:r>
            <a:r>
              <a:rPr lang="en-US" sz="3400" b="1" dirty="0">
                <a:solidFill>
                  <a:schemeClr val="bg1"/>
                </a:solidFill>
              </a:rPr>
              <a:t>redirect the user </a:t>
            </a:r>
            <a:r>
              <a:rPr lang="en-US" sz="3400" dirty="0"/>
              <a:t>to the </a:t>
            </a:r>
            <a:r>
              <a:rPr lang="en-US" sz="3400" b="1" dirty="0">
                <a:solidFill>
                  <a:schemeClr val="bg1"/>
                </a:solidFill>
              </a:rPr>
              <a:t>appropriate URL</a:t>
            </a:r>
            <a:endParaRPr lang="en-US" sz="3400" dirty="0"/>
          </a:p>
          <a:p>
            <a:pPr marL="957262" lvl="1" indent="-514350">
              <a:buClr>
                <a:schemeClr val="tx1"/>
              </a:buClr>
            </a:pPr>
            <a:r>
              <a:rPr lang="en-US" sz="3200" dirty="0"/>
              <a:t>By passing a </a:t>
            </a:r>
            <a:r>
              <a:rPr lang="en-US" sz="3200" b="1" dirty="0">
                <a:solidFill>
                  <a:schemeClr val="bg1"/>
                </a:solidFill>
              </a:rPr>
              <a:t>hardcoded URL </a:t>
            </a:r>
            <a:r>
              <a:rPr lang="en-US" sz="3200" dirty="0"/>
              <a:t>to redirect to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3200" dirty="0"/>
          </a:p>
          <a:p>
            <a:pPr marL="957262" lvl="1" indent="-514350">
              <a:buClr>
                <a:schemeClr val="tx1"/>
              </a:buClr>
            </a:pPr>
            <a:r>
              <a:rPr lang="en-US" sz="3200" dirty="0"/>
              <a:t>By </a:t>
            </a:r>
            <a:r>
              <a:rPr lang="en-US" sz="3200" b="1" dirty="0">
                <a:solidFill>
                  <a:schemeClr val="bg1"/>
                </a:solidFill>
              </a:rPr>
              <a:t>passing the name of a view </a:t>
            </a:r>
            <a:r>
              <a:rPr lang="en-US" sz="3200" dirty="0"/>
              <a:t>and optionally some positional or keyword arguments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514350" indent="-514350">
              <a:buClr>
                <a:schemeClr val="tx1"/>
              </a:buClr>
            </a:pPr>
            <a:r>
              <a:rPr lang="en-US" sz="3400" dirty="0"/>
              <a:t>It returns an HTTP status code </a:t>
            </a:r>
            <a:r>
              <a:rPr lang="en-US" sz="3400" b="1" dirty="0">
                <a:solidFill>
                  <a:schemeClr val="bg1"/>
                </a:solidFill>
              </a:rPr>
              <a:t>302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redirect() Function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02972B-F421-4DCC-93AA-BE5DDAC28859}"/>
              </a:ext>
            </a:extLst>
          </p:cNvPr>
          <p:cNvSpPr txBox="1">
            <a:spLocks/>
          </p:cNvSpPr>
          <p:nvPr/>
        </p:nvSpPr>
        <p:spPr>
          <a:xfrm>
            <a:off x="2945507" y="2574570"/>
            <a:ext cx="6068667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redirect(</a:t>
            </a:r>
            <a:r>
              <a:rPr lang="en-US" sz="2000" dirty="0" err="1"/>
              <a:t>some_view_name</a:t>
            </a:r>
            <a:r>
              <a:rPr lang="en-US" sz="2000" dirty="0"/>
              <a:t>, *</a:t>
            </a:r>
            <a:r>
              <a:rPr lang="en-US" sz="2000" dirty="0" err="1"/>
              <a:t>args</a:t>
            </a:r>
            <a:r>
              <a:rPr lang="en-US" sz="2000" dirty="0"/>
              <a:t>, **</a:t>
            </a:r>
            <a:r>
              <a:rPr lang="en-US" sz="2000" dirty="0" err="1"/>
              <a:t>kwargs</a:t>
            </a:r>
            <a:r>
              <a:rPr lang="en-US" sz="2000" dirty="0"/>
              <a:t>) </a:t>
            </a:r>
            <a:endParaRPr lang="en-US" sz="22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920E087-8B3C-4367-8491-62A691E4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DB7AE60-CAE8-43C7-AEA4-893B7E0D7D20}"/>
              </a:ext>
            </a:extLst>
          </p:cNvPr>
          <p:cNvSpPr txBox="1">
            <a:spLocks/>
          </p:cNvSpPr>
          <p:nvPr/>
        </p:nvSpPr>
        <p:spPr>
          <a:xfrm>
            <a:off x="2945507" y="4357919"/>
            <a:ext cx="4095693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redirect('/some/</a:t>
            </a:r>
            <a:r>
              <a:rPr lang="en-US" sz="2000" dirty="0" err="1"/>
              <a:t>url</a:t>
            </a:r>
            <a:r>
              <a:rPr lang="en-US" sz="2000" dirty="0"/>
              <a:t>/')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81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DE574B5-D89F-D0C4-A82B-5748A90E7A3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Directly inject the URL into the function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However, it is not dynamic, and it could lead to some issues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Example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838586" y="2490327"/>
            <a:ext cx="10514827" cy="3174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</a:t>
            </a:r>
            <a:r>
              <a:rPr lang="en-US" sz="2200" dirty="0" err="1">
                <a:solidFill>
                  <a:schemeClr val="bg1"/>
                </a:solidFill>
              </a:rPr>
              <a:t>shortcuts</a:t>
            </a:r>
            <a:r>
              <a:rPr lang="en-US" sz="2200" dirty="0"/>
              <a:t> import render, </a:t>
            </a:r>
            <a:r>
              <a:rPr lang="en-US" sz="2200" dirty="0">
                <a:solidFill>
                  <a:schemeClr val="bg1"/>
                </a:solidFill>
              </a:rPr>
              <a:t>redirect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/>
              <a:t>show_department_by_name</a:t>
            </a:r>
            <a:r>
              <a:rPr lang="en-US" sz="2200" dirty="0"/>
              <a:t>(request, </a:t>
            </a:r>
            <a:r>
              <a:rPr lang="en-US" sz="2200" dirty="0" err="1">
                <a:solidFill>
                  <a:schemeClr val="bg1"/>
                </a:solidFill>
              </a:rPr>
              <a:t>department_name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# find the id of a department by its name</a:t>
            </a:r>
          </a:p>
          <a:p>
            <a:r>
              <a:rPr lang="en-US" sz="2200" dirty="0"/>
              <a:t>    return redirect(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'http://127.0.0.1:8000/department/' + </a:t>
            </a:r>
            <a:r>
              <a:rPr lang="en-US" sz="2200" dirty="0" err="1">
                <a:solidFill>
                  <a:schemeClr val="bg1"/>
                </a:solidFill>
              </a:rPr>
              <a:t>found_department_id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)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/>
              <a:t>show_department_by_id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):...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17FB520-8C08-5466-5E11-5BFC164A500A}"/>
              </a:ext>
            </a:extLst>
          </p:cNvPr>
          <p:cNvSpPr txBox="1">
            <a:spLocks/>
          </p:cNvSpPr>
          <p:nvPr/>
        </p:nvSpPr>
        <p:spPr>
          <a:xfrm>
            <a:off x="838586" y="1921213"/>
            <a:ext cx="10514827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department/views.py</a:t>
            </a:r>
          </a:p>
        </p:txBody>
      </p:sp>
    </p:spTree>
    <p:extLst>
      <p:ext uri="{BB962C8B-B14F-4D97-AF65-F5344CB8AC3E}">
        <p14:creationId xmlns:p14="http://schemas.microsoft.com/office/powerpoint/2010/main" val="31363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DFD812-97D8-4EC1-9525-99D561C9BE0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First, add a </a:t>
            </a:r>
            <a:r>
              <a:rPr lang="en-US" sz="3400" b="1" dirty="0">
                <a:solidFill>
                  <a:schemeClr val="bg1"/>
                </a:solidFill>
              </a:rPr>
              <a:t>name to the path </a:t>
            </a:r>
            <a:r>
              <a:rPr lang="en-US" sz="3400" dirty="0"/>
              <a:t>in the urls.py module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Redirecting Example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941068" y="2550879"/>
            <a:ext cx="10309864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. import 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</a:t>
            </a:r>
          </a:p>
          <a:p>
            <a:r>
              <a:rPr lang="en-US" sz="2200" dirty="0"/>
              <a:t>        'department/&lt;</a:t>
            </a:r>
            <a:r>
              <a:rPr lang="en-US" sz="2200" dirty="0" err="1"/>
              <a:t>int:department_id</a:t>
            </a:r>
            <a:r>
              <a:rPr lang="en-US" sz="2200" dirty="0"/>
              <a:t>&gt;/',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views.show_department_by_id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name='department-by-id'</a:t>
            </a:r>
            <a:r>
              <a:rPr lang="en-US" sz="2200" dirty="0"/>
              <a:t>,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/>
              <a:t>    ),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AFEF8B7-C96B-2D3C-87BA-ACBADD3D2DDB}"/>
              </a:ext>
            </a:extLst>
          </p:cNvPr>
          <p:cNvSpPr txBox="1">
            <a:spLocks/>
          </p:cNvSpPr>
          <p:nvPr/>
        </p:nvSpPr>
        <p:spPr>
          <a:xfrm>
            <a:off x="941068" y="1993638"/>
            <a:ext cx="1030986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department/urls.py</a:t>
            </a:r>
          </a:p>
        </p:txBody>
      </p:sp>
    </p:spTree>
    <p:extLst>
      <p:ext uri="{BB962C8B-B14F-4D97-AF65-F5344CB8AC3E}">
        <p14:creationId xmlns:p14="http://schemas.microsoft.com/office/powerpoint/2010/main" val="2250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DFD812-97D8-4EC1-9525-99D561C9BE0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latin typeface="Consolas" panose="020B0609020204030204" pitchFamily="49" charset="0"/>
              </a:rPr>
              <a:t>redirect()</a:t>
            </a:r>
            <a:r>
              <a:rPr lang="en-US" sz="3400" dirty="0"/>
              <a:t> function </a:t>
            </a:r>
            <a:r>
              <a:rPr lang="en-US" sz="3400" b="1" dirty="0">
                <a:solidFill>
                  <a:schemeClr val="bg1"/>
                </a:solidFill>
              </a:rPr>
              <a:t>constructs a URL</a:t>
            </a:r>
            <a:r>
              <a:rPr lang="en-US" sz="3400" dirty="0"/>
              <a:t> based on the name of the view and its parameters</a:t>
            </a:r>
            <a:endParaRPr lang="en-US" sz="3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Redirecting Example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941068" y="3150218"/>
            <a:ext cx="10309864" cy="2851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</a:t>
            </a:r>
            <a:r>
              <a:rPr lang="en-US" sz="2200" dirty="0" err="1">
                <a:solidFill>
                  <a:schemeClr val="bg1"/>
                </a:solidFill>
              </a:rPr>
              <a:t>shortcuts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redirect</a:t>
            </a:r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/>
              <a:t>show_department_by_name</a:t>
            </a:r>
            <a:r>
              <a:rPr lang="en-US" sz="2200" dirty="0"/>
              <a:t>(request, </a:t>
            </a:r>
            <a:r>
              <a:rPr lang="en-US" sz="2200" dirty="0" err="1"/>
              <a:t>department_name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i="1" dirty="0">
                <a:solidFill>
                  <a:schemeClr val="accent2"/>
                </a:solidFill>
              </a:rPr>
              <a:t># find the id of a department by its name</a:t>
            </a:r>
          </a:p>
          <a:p>
            <a:r>
              <a:rPr lang="en-US" sz="2200" dirty="0"/>
              <a:t>    return </a:t>
            </a:r>
            <a:r>
              <a:rPr lang="en-US" sz="2200" dirty="0">
                <a:solidFill>
                  <a:schemeClr val="bg1"/>
                </a:solidFill>
              </a:rPr>
              <a:t>redirect</a:t>
            </a:r>
            <a:r>
              <a:rPr lang="en-US" sz="2400" dirty="0">
                <a:solidFill>
                  <a:schemeClr val="bg1"/>
                </a:solidFill>
              </a:rPr>
              <a:t>('department-by-id', </a:t>
            </a:r>
            <a:r>
              <a:rPr lang="en-US" sz="2400" dirty="0" err="1">
                <a:solidFill>
                  <a:schemeClr val="bg1"/>
                </a:solidFill>
              </a:rPr>
              <a:t>found_dep_id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def </a:t>
            </a:r>
            <a:r>
              <a:rPr lang="en-US" sz="2200" dirty="0" err="1"/>
              <a:t>show_department_by_id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AFEF8B7-C96B-2D3C-87BA-ACBADD3D2DDB}"/>
              </a:ext>
            </a:extLst>
          </p:cNvPr>
          <p:cNvSpPr txBox="1">
            <a:spLocks/>
          </p:cNvSpPr>
          <p:nvPr/>
        </p:nvSpPr>
        <p:spPr>
          <a:xfrm>
            <a:off x="941068" y="2592977"/>
            <a:ext cx="1030986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department/views.py</a:t>
            </a:r>
          </a:p>
        </p:txBody>
      </p:sp>
    </p:spTree>
    <p:extLst>
      <p:ext uri="{BB962C8B-B14F-4D97-AF65-F5344CB8AC3E}">
        <p14:creationId xmlns:p14="http://schemas.microsoft.com/office/powerpoint/2010/main" val="159919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Views Returning Errors</a:t>
            </a:r>
            <a:endParaRPr lang="bg-BG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8D8FCEBD-E4DB-57B3-65E7-ACDCBE4CC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66" t="24754" r="12265" b="25057"/>
          <a:stretch/>
        </p:blipFill>
        <p:spPr>
          <a:xfrm>
            <a:off x="4588691" y="1743959"/>
            <a:ext cx="2844935" cy="18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Instead of a normal </a:t>
            </a:r>
            <a:r>
              <a:rPr lang="en-US" sz="3400" dirty="0" err="1">
                <a:latin typeface="+mj-lt"/>
              </a:rPr>
              <a:t>HttpResponse</a:t>
            </a:r>
            <a:r>
              <a:rPr lang="en-US" sz="3400" dirty="0">
                <a:latin typeface="+mj-lt"/>
              </a:rPr>
              <a:t> object, a view can return an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HTTP status code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dirty="0">
                <a:latin typeface="+mj-lt"/>
              </a:rPr>
              <a:t>Using </a:t>
            </a:r>
            <a:r>
              <a:rPr lang="en-US" sz="3200" b="1" dirty="0" err="1">
                <a:solidFill>
                  <a:schemeClr val="bg1"/>
                </a:solidFill>
                <a:latin typeface="+mj-lt"/>
              </a:rPr>
              <a:t>HttpResponse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subclasses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dirty="0">
                <a:latin typeface="+mj-lt"/>
              </a:rPr>
              <a:t>Passing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HTTP status code </a:t>
            </a:r>
            <a:r>
              <a:rPr lang="en-US" sz="3200" dirty="0">
                <a:latin typeface="+mj-lt"/>
              </a:rPr>
              <a:t>to the </a:t>
            </a:r>
            <a:br>
              <a:rPr lang="bg-BG" sz="3200" dirty="0">
                <a:latin typeface="+mj-lt"/>
              </a:rPr>
            </a:br>
            <a:r>
              <a:rPr lang="en-US" sz="3200" b="1" dirty="0" err="1">
                <a:latin typeface="+mj-lt"/>
              </a:rPr>
              <a:t>HttpResponse</a:t>
            </a:r>
            <a:r>
              <a:rPr lang="en-US" sz="3200" dirty="0">
                <a:latin typeface="+mj-lt"/>
              </a:rPr>
              <a:t> class</a:t>
            </a:r>
          </a:p>
          <a:p>
            <a:pPr marL="957262" lvl="1" indent="-514350">
              <a:buClr>
                <a:schemeClr val="tx1"/>
              </a:buClr>
            </a:pPr>
            <a:r>
              <a:rPr lang="en-US" sz="3200" dirty="0">
                <a:latin typeface="+mj-lt"/>
              </a:rPr>
              <a:t>Raising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Http404</a:t>
            </a:r>
            <a:r>
              <a:rPr lang="en-US" sz="3200" dirty="0">
                <a:latin typeface="+mj-lt"/>
              </a:rPr>
              <a:t> exception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Errors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9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There are list of </a:t>
            </a:r>
            <a:r>
              <a:rPr lang="en-US" sz="3600" dirty="0" err="1">
                <a:latin typeface="+mj-lt"/>
              </a:rPr>
              <a:t>HttpResponse</a:t>
            </a:r>
            <a:r>
              <a:rPr lang="en-US" sz="3600" dirty="0">
                <a:latin typeface="+mj-lt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subclasses</a:t>
            </a:r>
            <a:r>
              <a:rPr lang="en-US" sz="3600" dirty="0">
                <a:latin typeface="+mj-lt"/>
              </a:rPr>
              <a:t> for several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common HTTP status codes </a:t>
            </a:r>
            <a:r>
              <a:rPr lang="en-US" sz="3600" dirty="0">
                <a:latin typeface="+mj-lt"/>
              </a:rPr>
              <a:t>that can be returned to signify an error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sz="3600" dirty="0">
              <a:latin typeface="+mj-lt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HttpResponse</a:t>
            </a:r>
            <a:r>
              <a:rPr lang="en-US" dirty="0"/>
              <a:t> Subclasses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916021" y="3170212"/>
            <a:ext cx="10204315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/>
              <a:t>HttpResponse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chemeClr val="bg1"/>
                </a:solidFill>
              </a:rPr>
              <a:t>HttpResponseNotFound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employees_by_department_id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  <a:endParaRPr lang="bg-BG" sz="2200" dirty="0"/>
          </a:p>
          <a:p>
            <a:r>
              <a:rPr lang="en-US" sz="2200" dirty="0"/>
              <a:t>    if ...:</a:t>
            </a:r>
          </a:p>
          <a:p>
            <a:r>
              <a:rPr lang="en-US" sz="2200" dirty="0"/>
              <a:t>       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/>
              <a:t>return </a:t>
            </a:r>
            <a:r>
              <a:rPr lang="en-US" sz="2200" dirty="0" err="1"/>
              <a:t>HttpResponse</a:t>
            </a:r>
            <a:r>
              <a:rPr lang="en-US" sz="2200" dirty="0"/>
              <a:t>(html)</a:t>
            </a:r>
          </a:p>
          <a:p>
            <a:r>
              <a:rPr lang="en-US" sz="2200" dirty="0"/>
              <a:t>    else: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HttpResponseNotFound</a:t>
            </a:r>
            <a:r>
              <a:rPr lang="en-US" sz="2200" dirty="0"/>
              <a:t>('Department was not found') </a:t>
            </a:r>
          </a:p>
        </p:txBody>
      </p:sp>
    </p:spTree>
    <p:extLst>
      <p:ext uri="{BB962C8B-B14F-4D97-AF65-F5344CB8AC3E}">
        <p14:creationId xmlns:p14="http://schemas.microsoft.com/office/powerpoint/2010/main" val="14126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If there is no subclass for specific status code, you could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create a return class </a:t>
            </a:r>
            <a:r>
              <a:rPr lang="en-US" sz="3600" dirty="0">
                <a:latin typeface="+mj-lt"/>
              </a:rPr>
              <a:t>for any status code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Passing an HTTP Status Code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125DE9C-F9DB-46B7-A841-66A71569BFB0}"/>
              </a:ext>
            </a:extLst>
          </p:cNvPr>
          <p:cNvSpPr txBox="1">
            <a:spLocks/>
          </p:cNvSpPr>
          <p:nvPr/>
        </p:nvSpPr>
        <p:spPr>
          <a:xfrm>
            <a:off x="993842" y="2693556"/>
            <a:ext cx="10204315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show_department_by_id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  <a:endParaRPr lang="bg-BG" sz="2200" dirty="0"/>
          </a:p>
          <a:p>
            <a:r>
              <a:rPr lang="en-US" sz="2200" dirty="0"/>
              <a:t>    if ...:</a:t>
            </a:r>
          </a:p>
          <a:p>
            <a:r>
              <a:rPr lang="en-US" sz="2200" dirty="0"/>
              <a:t>        ...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    </a:t>
            </a:r>
            <a:r>
              <a:rPr lang="en-US" sz="2200" dirty="0"/>
              <a:t>return </a:t>
            </a:r>
            <a:r>
              <a:rPr lang="en-US" sz="2200" dirty="0" err="1"/>
              <a:t>HttpResponse</a:t>
            </a:r>
            <a:r>
              <a:rPr lang="en-US" sz="2200" dirty="0"/>
              <a:t>(html)</a:t>
            </a:r>
          </a:p>
          <a:p>
            <a:r>
              <a:rPr lang="en-US" sz="2200" dirty="0"/>
              <a:t>    else:</a:t>
            </a:r>
          </a:p>
          <a:p>
            <a:r>
              <a:rPr lang="en-US" sz="2200" dirty="0"/>
              <a:t>    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status=501</a:t>
            </a:r>
            <a:r>
              <a:rPr lang="en-US" sz="2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5388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7336" y="1121143"/>
            <a:ext cx="9325116" cy="5546589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Unlike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HttpResponseNotFound</a:t>
            </a:r>
            <a:r>
              <a:rPr lang="en-US" sz="3400" dirty="0"/>
              <a:t>, it is an </a:t>
            </a:r>
            <a:r>
              <a:rPr lang="en-US" sz="3400" b="1" dirty="0">
                <a:solidFill>
                  <a:schemeClr val="bg1"/>
                </a:solidFill>
              </a:rPr>
              <a:t>exception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It returns an application's </a:t>
            </a:r>
            <a:r>
              <a:rPr lang="en-US" sz="3400" b="1" dirty="0">
                <a:solidFill>
                  <a:schemeClr val="bg1"/>
                </a:solidFill>
              </a:rPr>
              <a:t>standard error page</a:t>
            </a:r>
            <a:r>
              <a:rPr lang="en-US" sz="3400" dirty="0"/>
              <a:t> and an HTTP</a:t>
            </a:r>
            <a:r>
              <a:rPr lang="en-US" sz="3400" b="1" dirty="0">
                <a:solidFill>
                  <a:schemeClr val="bg1"/>
                </a:solidFill>
              </a:rPr>
              <a:t> 404 status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 (1)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DCF958B-2D8F-4600-9FF0-0C73746F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AA7CD6-0276-1981-3885-00AF23609D53}"/>
              </a:ext>
            </a:extLst>
          </p:cNvPr>
          <p:cNvSpPr txBox="1">
            <a:spLocks/>
          </p:cNvSpPr>
          <p:nvPr/>
        </p:nvSpPr>
        <p:spPr>
          <a:xfrm>
            <a:off x="2559026" y="3894437"/>
            <a:ext cx="8191996" cy="23346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>
                <a:solidFill>
                  <a:schemeClr val="bg1"/>
                </a:solidFill>
              </a:rPr>
              <a:t>Http404</a:t>
            </a:r>
          </a:p>
          <a:p>
            <a:endParaRPr lang="en-US" sz="2200" dirty="0"/>
          </a:p>
          <a:p>
            <a:r>
              <a:rPr lang="en-US" sz="2200" dirty="0"/>
              <a:t>def </a:t>
            </a:r>
            <a:r>
              <a:rPr lang="en-US" sz="2200" dirty="0" err="1"/>
              <a:t>show_department_by_id</a:t>
            </a:r>
            <a:r>
              <a:rPr lang="en-US" sz="2200" dirty="0"/>
              <a:t>(request, </a:t>
            </a:r>
            <a:r>
              <a:rPr lang="en-US" sz="2200" dirty="0" err="1"/>
              <a:t>department_id</a:t>
            </a:r>
            <a:r>
              <a:rPr lang="en-US" sz="2200" dirty="0"/>
              <a:t>):</a:t>
            </a:r>
          </a:p>
          <a:p>
            <a:r>
              <a:rPr lang="en-US" sz="2200" dirty="0"/>
              <a:t>    ...</a:t>
            </a:r>
            <a:endParaRPr lang="bg-BG" sz="2200" dirty="0"/>
          </a:p>
          <a:p>
            <a:r>
              <a:rPr lang="en-US" sz="2200" dirty="0"/>
              <a:t>    else: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raise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Http404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1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When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DEBUG</a:t>
            </a:r>
            <a:r>
              <a:rPr lang="en-US" sz="3400" dirty="0">
                <a:latin typeface="+mj-lt"/>
              </a:rPr>
              <a:t> is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latin typeface="+mj-lt"/>
              </a:rPr>
              <a:t>, the provided message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Http404</a:t>
            </a:r>
            <a:r>
              <a:rPr lang="en-US" sz="3400" dirty="0">
                <a:latin typeface="+mj-lt"/>
              </a:rPr>
              <a:t> will appear in the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standard 404 debug template</a:t>
            </a:r>
            <a:endParaRPr lang="bg-BG" sz="3400" b="1" dirty="0">
              <a:solidFill>
                <a:schemeClr val="bg1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CD3E4-6BAE-4769-A544-4B108C2A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142" y="2831837"/>
            <a:ext cx="9657715" cy="3182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7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When </a:t>
            </a:r>
            <a:r>
              <a:rPr lang="en-US" sz="3400" b="1" dirty="0">
                <a:solidFill>
                  <a:schemeClr val="bg1"/>
                </a:solidFill>
              </a:rPr>
              <a:t>DEBUG</a:t>
            </a:r>
            <a:r>
              <a:rPr lang="en-US" sz="3400" dirty="0"/>
              <a:t> is set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, Django provides a </a:t>
            </a:r>
            <a:r>
              <a:rPr lang="en-US" sz="3400" b="1" dirty="0">
                <a:solidFill>
                  <a:schemeClr val="bg1"/>
                </a:solidFill>
              </a:rPr>
              <a:t>default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404 page </a:t>
            </a:r>
            <a:r>
              <a:rPr lang="en-US" sz="3400" dirty="0"/>
              <a:t>for this exception</a:t>
            </a:r>
            <a:endParaRPr lang="bg-BG" sz="3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CD3E4-6BAE-4769-A544-4B108C2A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2074" y="2853884"/>
            <a:ext cx="7247852" cy="3235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3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871" y="1306228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latin typeface="+mj-lt"/>
              </a:rPr>
              <a:t>To show a customized page, 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404.html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template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This template will be served when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DEBUG</a:t>
            </a:r>
            <a:r>
              <a:rPr lang="en-US" sz="3400" dirty="0"/>
              <a:t> is set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Raising Http404 Exception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557C9-EB34-474B-82C3-99658EE5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36" y="2953097"/>
            <a:ext cx="5401785" cy="2714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1530A-E18B-43CD-BC4F-8A263012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9" y="4526883"/>
            <a:ext cx="5533771" cy="1740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03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>
                <a:cs typeface="Arial"/>
              </a:rPr>
              <a:t>Live Exercise in Class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views.py</a:t>
            </a:r>
            <a:r>
              <a:rPr lang="en-US" sz="3400" dirty="0"/>
              <a:t> file contains the logic for when a given URL is reached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urls.py</a:t>
            </a:r>
            <a:r>
              <a:rPr lang="en-US" sz="3400" dirty="0"/>
              <a:t> file uses the views.py file to configure the URL's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It is strongly desirable to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avoid hard-coding</a:t>
            </a:r>
            <a:r>
              <a:rPr lang="en-US" sz="3400" dirty="0"/>
              <a:t> URL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a Project</a:t>
            </a:r>
            <a:endParaRPr lang="bg-BG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24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7909" y="1121143"/>
            <a:ext cx="10088920" cy="5546589"/>
          </a:xfrm>
        </p:spPr>
        <p:txBody>
          <a:bodyPr/>
          <a:lstStyle/>
          <a:p>
            <a:pPr marL="457200" indent="-457200"/>
            <a:r>
              <a:rPr lang="en-US" dirty="0"/>
              <a:t>Start a new project</a:t>
            </a:r>
          </a:p>
          <a:p>
            <a:pPr marL="457200" indent="-457200"/>
            <a:r>
              <a:rPr lang="en-US" dirty="0"/>
              <a:t>Set up a database</a:t>
            </a:r>
          </a:p>
          <a:p>
            <a:pPr marL="457200" indent="-457200"/>
            <a:r>
              <a:rPr lang="en-US" dirty="0"/>
              <a:t>Create a new app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departments</a:t>
            </a:r>
          </a:p>
          <a:p>
            <a:pPr marL="457200" indent="-457200"/>
            <a:r>
              <a:rPr lang="en-US" dirty="0">
                <a:latin typeface="+mj-lt"/>
              </a:rPr>
              <a:t>Include the app in the project</a:t>
            </a:r>
          </a:p>
          <a:p>
            <a:pPr marL="457200" indent="-457200"/>
            <a:r>
              <a:rPr lang="en-US" dirty="0"/>
              <a:t>Create an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url.py</a:t>
            </a:r>
            <a:r>
              <a:rPr lang="en-US" dirty="0"/>
              <a:t> file in the app</a:t>
            </a:r>
          </a:p>
          <a:p>
            <a:pPr marL="457200" indent="-457200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app/url.py</a:t>
            </a:r>
            <a:r>
              <a:rPr lang="en-US" dirty="0"/>
              <a:t> module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project/url.py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in PyCharm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752B625-8247-4CAC-9811-0687EFED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URLs in Django</a:t>
            </a:r>
            <a:endParaRPr lang="bg-BG" dirty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78661F8C-4EEA-4219-9603-2F277678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89" y="1700689"/>
            <a:ext cx="2186714" cy="2186714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B6A9A99F-211C-4615-867D-C8B718AE3B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Design with No Framework Limitations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When an URL is entered by a user, it </a:t>
            </a:r>
            <a:r>
              <a:rPr lang="en-US" b="1" dirty="0">
                <a:solidFill>
                  <a:schemeClr val="bg1"/>
                </a:solidFill>
              </a:rPr>
              <a:t>ensures</a:t>
            </a:r>
            <a:r>
              <a:rPr lang="en-US" dirty="0"/>
              <a:t> that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a certain </a:t>
            </a:r>
            <a:r>
              <a:rPr lang="en-US" b="1" dirty="0">
                <a:solidFill>
                  <a:schemeClr val="bg1"/>
                </a:solidFill>
              </a:rPr>
              <a:t>result is achieved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586" y="6245586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Configuration (1)</a:t>
            </a:r>
            <a:endParaRPr lang="bg-BG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E917452-9541-874E-8D3A-DA99E60E9DE3}"/>
              </a:ext>
            </a:extLst>
          </p:cNvPr>
          <p:cNvSpPr/>
          <p:nvPr/>
        </p:nvSpPr>
        <p:spPr bwMode="auto">
          <a:xfrm>
            <a:off x="5616578" y="2931636"/>
            <a:ext cx="395926" cy="3971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D0880BB-D9BA-DEAC-68B4-CF40DA571F28}"/>
              </a:ext>
            </a:extLst>
          </p:cNvPr>
          <p:cNvSpPr txBox="1">
            <a:spLocks/>
          </p:cNvSpPr>
          <p:nvPr/>
        </p:nvSpPr>
        <p:spPr>
          <a:xfrm>
            <a:off x="1359639" y="4810731"/>
            <a:ext cx="361179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softuni.bg/curriculum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77D3D42-ECB6-5DF7-AE0B-BAF3F51E9B29}"/>
              </a:ext>
            </a:extLst>
          </p:cNvPr>
          <p:cNvSpPr txBox="1">
            <a:spLocks/>
          </p:cNvSpPr>
          <p:nvPr/>
        </p:nvSpPr>
        <p:spPr>
          <a:xfrm>
            <a:off x="1359639" y="3841245"/>
            <a:ext cx="361179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softuni.bg/about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1DFF0E-6E31-096C-3F19-D3DB213B3057}"/>
              </a:ext>
            </a:extLst>
          </p:cNvPr>
          <p:cNvSpPr/>
          <p:nvPr/>
        </p:nvSpPr>
        <p:spPr bwMode="auto">
          <a:xfrm>
            <a:off x="5616578" y="4890763"/>
            <a:ext cx="395926" cy="3971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830D66-F966-D21C-3A8B-61D62B68BB81}"/>
              </a:ext>
            </a:extLst>
          </p:cNvPr>
          <p:cNvSpPr/>
          <p:nvPr/>
        </p:nvSpPr>
        <p:spPr bwMode="auto">
          <a:xfrm>
            <a:off x="5616578" y="3924546"/>
            <a:ext cx="395926" cy="3971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F51C15-9BEB-3862-7849-8BD45184C938}"/>
              </a:ext>
            </a:extLst>
          </p:cNvPr>
          <p:cNvSpPr/>
          <p:nvPr/>
        </p:nvSpPr>
        <p:spPr>
          <a:xfrm>
            <a:off x="6657649" y="3860370"/>
            <a:ext cx="4498194" cy="525528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Loads the about page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A3B29C9-38F8-61BC-F168-CFE770784CFA}"/>
              </a:ext>
            </a:extLst>
          </p:cNvPr>
          <p:cNvSpPr txBox="1">
            <a:spLocks/>
          </p:cNvSpPr>
          <p:nvPr/>
        </p:nvSpPr>
        <p:spPr>
          <a:xfrm>
            <a:off x="1359639" y="2871759"/>
            <a:ext cx="3611794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softuni.bg/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3B12C6-9E1C-128B-4469-E6C0E32820DB}"/>
              </a:ext>
            </a:extLst>
          </p:cNvPr>
          <p:cNvSpPr/>
          <p:nvPr/>
        </p:nvSpPr>
        <p:spPr>
          <a:xfrm>
            <a:off x="6657649" y="4832773"/>
            <a:ext cx="4498194" cy="525528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Loads curriculum page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7FD3C7-04DB-2974-FE32-0775D62EAEC1}"/>
              </a:ext>
            </a:extLst>
          </p:cNvPr>
          <p:cNvSpPr/>
          <p:nvPr/>
        </p:nvSpPr>
        <p:spPr>
          <a:xfrm>
            <a:off x="6657649" y="2887967"/>
            <a:ext cx="4498194" cy="525528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Loads the starting page</a:t>
            </a:r>
          </a:p>
        </p:txBody>
      </p:sp>
    </p:spTree>
    <p:extLst>
      <p:ext uri="{BB962C8B-B14F-4D97-AF65-F5344CB8AC3E}">
        <p14:creationId xmlns:p14="http://schemas.microsoft.com/office/powerpoint/2010/main" val="405856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  <p:bldP spid="12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How it happens:</a:t>
            </a:r>
          </a:p>
          <a:p>
            <a:pPr marL="900112" lvl="1" indent="-457200"/>
            <a:r>
              <a:rPr lang="en-US" sz="3000" dirty="0"/>
              <a:t>Django looks for the </a:t>
            </a:r>
            <a:r>
              <a:rPr lang="en-US" sz="3000" b="1" dirty="0" err="1">
                <a:latin typeface="Consolas" panose="020B0609020204030204" pitchFamily="49" charset="0"/>
              </a:rPr>
              <a:t>urlpatterns</a:t>
            </a:r>
            <a:r>
              <a:rPr lang="en-US" sz="3000" dirty="0"/>
              <a:t> variable in the </a:t>
            </a:r>
            <a:r>
              <a:rPr lang="en-US" sz="3000" b="1" dirty="0">
                <a:latin typeface="Consolas" panose="020B0609020204030204" pitchFamily="49" charset="0"/>
              </a:rPr>
              <a:t>urls.py</a:t>
            </a:r>
            <a:r>
              <a:rPr lang="en-US" sz="3000" dirty="0">
                <a:latin typeface="+mj-lt"/>
              </a:rPr>
              <a:t> file</a:t>
            </a:r>
          </a:p>
          <a:p>
            <a:pPr marL="900112" lvl="1" indent="-457200"/>
            <a:r>
              <a:rPr lang="en-US" sz="3000" dirty="0"/>
              <a:t>Runs through each URL pattern and stops at the </a:t>
            </a:r>
            <a:r>
              <a:rPr lang="en-US" sz="3000" b="1" dirty="0">
                <a:solidFill>
                  <a:schemeClr val="bg1"/>
                </a:solidFill>
              </a:rPr>
              <a:t>first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matching pattern</a:t>
            </a:r>
          </a:p>
          <a:p>
            <a:pPr marL="900112" lvl="1" indent="-457200"/>
            <a:r>
              <a:rPr lang="en-US" sz="3000" dirty="0"/>
              <a:t>Calls the given </a:t>
            </a:r>
            <a:r>
              <a:rPr lang="en-US" sz="3000" b="1" dirty="0">
                <a:solidFill>
                  <a:schemeClr val="bg1"/>
                </a:solidFill>
              </a:rPr>
              <a:t>view</a:t>
            </a:r>
            <a:r>
              <a:rPr lang="en-US" sz="3000" dirty="0"/>
              <a:t> and </a:t>
            </a:r>
            <a:r>
              <a:rPr lang="bg-BG" sz="3000" dirty="0" err="1"/>
              <a:t>passes</a:t>
            </a:r>
            <a:r>
              <a:rPr lang="en-US" sz="3000" dirty="0"/>
              <a:t> an instance of </a:t>
            </a:r>
            <a:br>
              <a:rPr lang="en-US" sz="3000" dirty="0"/>
            </a:br>
            <a:r>
              <a:rPr lang="en-US" sz="3000" dirty="0"/>
              <a:t>the class </a:t>
            </a:r>
            <a:r>
              <a:rPr lang="en-US" sz="3000" b="1" dirty="0" err="1">
                <a:latin typeface="Consolas" panose="020B0609020204030204" pitchFamily="49" charset="0"/>
              </a:rPr>
              <a:t>HttpRequest</a:t>
            </a:r>
            <a:endParaRPr lang="en-US" sz="3000" b="1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Configuration (2)</a:t>
            </a:r>
            <a:endParaRPr lang="bg-BG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750FA34-F35B-4C18-B69E-42BC5C92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BC7A3E-8A12-7491-24F2-784BEB65A8D3}"/>
              </a:ext>
            </a:extLst>
          </p:cNvPr>
          <p:cNvSpPr txBox="1">
            <a:spLocks/>
          </p:cNvSpPr>
          <p:nvPr/>
        </p:nvSpPr>
        <p:spPr>
          <a:xfrm>
            <a:off x="2815632" y="5238795"/>
            <a:ext cx="7613179" cy="1268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>
                <a:solidFill>
                  <a:schemeClr val="bg1"/>
                </a:solidFill>
              </a:rPr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('department/', </a:t>
            </a:r>
            <a:r>
              <a:rPr lang="en-US" sz="2200" dirty="0" err="1"/>
              <a:t>views.show_department</a:t>
            </a:r>
            <a:r>
              <a:rPr lang="en-US" sz="2200" dirty="0"/>
              <a:t>),</a:t>
            </a:r>
          </a:p>
          <a:p>
            <a:r>
              <a:rPr lang="en-US" sz="2200" dirty="0"/>
              <a:t>] 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E7B88450-9A35-B325-9CEE-437EA5E0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317" y="4844707"/>
            <a:ext cx="3772656" cy="544830"/>
          </a:xfrm>
          <a:prstGeom prst="wedgeRoundRectCallout">
            <a:avLst>
              <a:gd name="adj1" fmla="val -15780"/>
              <a:gd name="adj2" fmla="val 483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my-site.com/department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0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create more pages on a website</a:t>
            </a:r>
            <a:r>
              <a:rPr lang="en-US" dirty="0"/>
              <a:t>, you 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 additional paths and views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000" dirty="0">
              <a:latin typeface="+mj-lt"/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In this case, it is better to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dynamic path segments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Segments (1)</a:t>
            </a:r>
            <a:endParaRPr lang="bg-BG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0B9C07D-AEA6-428E-9CCA-74A36D140629}"/>
              </a:ext>
            </a:extLst>
          </p:cNvPr>
          <p:cNvSpPr txBox="1">
            <a:spLocks/>
          </p:cNvSpPr>
          <p:nvPr/>
        </p:nvSpPr>
        <p:spPr>
          <a:xfrm>
            <a:off x="1179921" y="2546779"/>
            <a:ext cx="10037976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('department/1/',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.show_department_with_id_one</a:t>
            </a:r>
            <a:r>
              <a:rPr lang="en-US" sz="2200" dirty="0"/>
              <a:t>),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path</a:t>
            </a:r>
            <a:r>
              <a:rPr lang="en-US" sz="2200" dirty="0"/>
              <a:t>('department/2/',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.show_department_with_id_two</a:t>
            </a:r>
            <a:r>
              <a:rPr lang="en-US" sz="2200" dirty="0"/>
              <a:t>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path</a:t>
            </a:r>
            <a:r>
              <a:rPr lang="en-US" sz="2200" dirty="0"/>
              <a:t>('department/3/',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.show_department_with_id_three</a:t>
            </a:r>
            <a:r>
              <a:rPr lang="en-US" sz="2200" dirty="0"/>
              <a:t>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path</a:t>
            </a:r>
            <a:r>
              <a:rPr lang="en-US" sz="2200" dirty="0"/>
              <a:t>('department/4/',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.show_department_with_id_four</a:t>
            </a:r>
            <a:r>
              <a:rPr lang="en-US" sz="2200" dirty="0"/>
              <a:t>),</a:t>
            </a:r>
          </a:p>
          <a:p>
            <a:r>
              <a:rPr lang="en-US" sz="2200" dirty="0">
                <a:solidFill>
                  <a:schemeClr val="bg1"/>
                </a:solidFill>
              </a:rPr>
              <a:t>    path</a:t>
            </a:r>
            <a:r>
              <a:rPr lang="en-US" sz="2200" dirty="0"/>
              <a:t>('department/5/', </a:t>
            </a:r>
            <a:r>
              <a:rPr lang="en-US" sz="2200" dirty="0" err="1">
                <a:solidFill>
                  <a:schemeClr val="bg1"/>
                </a:solidFill>
              </a:rPr>
              <a:t>views</a:t>
            </a:r>
            <a:r>
              <a:rPr lang="en-US" sz="2200" dirty="0" err="1"/>
              <a:t>.show_department_with_id_five</a:t>
            </a:r>
            <a:r>
              <a:rPr lang="en-US" sz="2200" dirty="0"/>
              <a:t>),</a:t>
            </a:r>
          </a:p>
          <a:p>
            <a:r>
              <a:rPr lang="en-US" sz="22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7827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4439</TotalTime>
  <Words>2234</Words>
  <Application>Microsoft Office PowerPoint</Application>
  <PresentationFormat>Widescreen</PresentationFormat>
  <Paragraphs>364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1_SoftUni</vt:lpstr>
      <vt:lpstr>URLs and Views</vt:lpstr>
      <vt:lpstr>Table of Contents</vt:lpstr>
      <vt:lpstr>Have a Question?</vt:lpstr>
      <vt:lpstr>Creating a Project</vt:lpstr>
      <vt:lpstr>Creating a Project in PyCharm</vt:lpstr>
      <vt:lpstr>URLs in Django</vt:lpstr>
      <vt:lpstr>URL Configuration (1)</vt:lpstr>
      <vt:lpstr>URL Configuration (2)</vt:lpstr>
      <vt:lpstr>Dynamic Path Segments (1)</vt:lpstr>
      <vt:lpstr>Dynamic Path Segments (2)</vt:lpstr>
      <vt:lpstr>Default Path Converters</vt:lpstr>
      <vt:lpstr>RegEx in URLs</vt:lpstr>
      <vt:lpstr>Including URL modules</vt:lpstr>
      <vt:lpstr>Including URLpatterns List</vt:lpstr>
      <vt:lpstr>Function-Based Views</vt:lpstr>
      <vt:lpstr>Views in Django (1)</vt:lpstr>
      <vt:lpstr>Views in Django (2)</vt:lpstr>
      <vt:lpstr>Views in Django – Example (1)</vt:lpstr>
      <vt:lpstr>Views in Django – Example (2)</vt:lpstr>
      <vt:lpstr>Django Shortcut Functions</vt:lpstr>
      <vt:lpstr>render() Function</vt:lpstr>
      <vt:lpstr>render() Context</vt:lpstr>
      <vt:lpstr>Context Example In a Template</vt:lpstr>
      <vt:lpstr>redirect() Function</vt:lpstr>
      <vt:lpstr>Redirecting Example</vt:lpstr>
      <vt:lpstr>Dynamic Redirecting Example (1)</vt:lpstr>
      <vt:lpstr>Dynamic Redirecting Example (2)</vt:lpstr>
      <vt:lpstr>Views Returning Errors</vt:lpstr>
      <vt:lpstr>Returning Errors</vt:lpstr>
      <vt:lpstr>Using HttpResponse Subclasses</vt:lpstr>
      <vt:lpstr>Passing an HTTP Status Code</vt:lpstr>
      <vt:lpstr>Raising Http404 Exception (1)</vt:lpstr>
      <vt:lpstr>Raising Http404 Exception (2)</vt:lpstr>
      <vt:lpstr>Raising Http404 Exception (3)</vt:lpstr>
      <vt:lpstr>Raising Http404 Exception</vt:lpstr>
      <vt:lpstr>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93</cp:revision>
  <dcterms:created xsi:type="dcterms:W3CDTF">2018-05-23T13:08:44Z</dcterms:created>
  <dcterms:modified xsi:type="dcterms:W3CDTF">2022-09-08T07:53:34Z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