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54"/>
  </p:notesMasterIdLst>
  <p:handoutMasterIdLst>
    <p:handoutMasterId r:id="rId55"/>
  </p:handoutMasterIdLst>
  <p:sldIdLst>
    <p:sldId id="274" r:id="rId5"/>
    <p:sldId id="276" r:id="rId6"/>
    <p:sldId id="492" r:id="rId7"/>
    <p:sldId id="504" r:id="rId8"/>
    <p:sldId id="505" r:id="rId9"/>
    <p:sldId id="506" r:id="rId10"/>
    <p:sldId id="537" r:id="rId11"/>
    <p:sldId id="518" r:id="rId12"/>
    <p:sldId id="547" r:id="rId13"/>
    <p:sldId id="538" r:id="rId14"/>
    <p:sldId id="539" r:id="rId15"/>
    <p:sldId id="535" r:id="rId16"/>
    <p:sldId id="540" r:id="rId17"/>
    <p:sldId id="543" r:id="rId18"/>
    <p:sldId id="542" r:id="rId19"/>
    <p:sldId id="541" r:id="rId20"/>
    <p:sldId id="534" r:id="rId21"/>
    <p:sldId id="546" r:id="rId22"/>
    <p:sldId id="545" r:id="rId23"/>
    <p:sldId id="536" r:id="rId24"/>
    <p:sldId id="525" r:id="rId25"/>
    <p:sldId id="526" r:id="rId26"/>
    <p:sldId id="527" r:id="rId27"/>
    <p:sldId id="528" r:id="rId28"/>
    <p:sldId id="530" r:id="rId29"/>
    <p:sldId id="531" r:id="rId30"/>
    <p:sldId id="532" r:id="rId31"/>
    <p:sldId id="515" r:id="rId32"/>
    <p:sldId id="516" r:id="rId33"/>
    <p:sldId id="549" r:id="rId34"/>
    <p:sldId id="548" r:id="rId35"/>
    <p:sldId id="550" r:id="rId36"/>
    <p:sldId id="551" r:id="rId37"/>
    <p:sldId id="533" r:id="rId38"/>
    <p:sldId id="552" r:id="rId39"/>
    <p:sldId id="553" r:id="rId40"/>
    <p:sldId id="554" r:id="rId41"/>
    <p:sldId id="520" r:id="rId42"/>
    <p:sldId id="521" r:id="rId43"/>
    <p:sldId id="522" r:id="rId44"/>
    <p:sldId id="523" r:id="rId45"/>
    <p:sldId id="519" r:id="rId46"/>
    <p:sldId id="524" r:id="rId47"/>
    <p:sldId id="349" r:id="rId48"/>
    <p:sldId id="401" r:id="rId49"/>
    <p:sldId id="613" r:id="rId50"/>
    <p:sldId id="608" r:id="rId51"/>
    <p:sldId id="405" r:id="rId52"/>
    <p:sldId id="493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AEF5740-B23A-47D4-990F-074364553AF4}">
          <p14:sldIdLst>
            <p14:sldId id="274"/>
            <p14:sldId id="276"/>
            <p14:sldId id="492"/>
          </p14:sldIdLst>
        </p14:section>
        <p14:section name="Templates and DTL" id="{6225820A-586B-4483-88D2-70FD74339E15}">
          <p14:sldIdLst>
            <p14:sldId id="504"/>
            <p14:sldId id="505"/>
            <p14:sldId id="506"/>
            <p14:sldId id="537"/>
            <p14:sldId id="518"/>
            <p14:sldId id="547"/>
            <p14:sldId id="538"/>
            <p14:sldId id="539"/>
            <p14:sldId id="535"/>
            <p14:sldId id="540"/>
            <p14:sldId id="543"/>
            <p14:sldId id="542"/>
            <p14:sldId id="541"/>
            <p14:sldId id="534"/>
            <p14:sldId id="546"/>
            <p14:sldId id="545"/>
            <p14:sldId id="536"/>
          </p14:sldIdLst>
        </p14:section>
        <p14:section name="Custom Filters" id="{706EC5A5-D4CC-4117-9BFB-B56A6C692548}">
          <p14:sldIdLst>
            <p14:sldId id="525"/>
            <p14:sldId id="526"/>
            <p14:sldId id="527"/>
          </p14:sldIdLst>
        </p14:section>
        <p14:section name="Custom Tags" id="{FF707C95-6548-4F2D-B0A7-606D03AFA39C}">
          <p14:sldIdLst>
            <p14:sldId id="528"/>
            <p14:sldId id="530"/>
            <p14:sldId id="531"/>
            <p14:sldId id="532"/>
          </p14:sldIdLst>
        </p14:section>
        <p14:section name="Template Inheritance" id="{85F90570-3370-41E9-9154-039507B98AB0}">
          <p14:sldIdLst>
            <p14:sldId id="515"/>
            <p14:sldId id="516"/>
            <p14:sldId id="549"/>
            <p14:sldId id="548"/>
            <p14:sldId id="550"/>
            <p14:sldId id="551"/>
            <p14:sldId id="533"/>
            <p14:sldId id="552"/>
            <p14:sldId id="553"/>
            <p14:sldId id="554"/>
          </p14:sldIdLst>
        </p14:section>
        <p14:section name="Static Files" id="{71A8BBB7-C169-4FB6-AA29-AA6323C23FF3}">
          <p14:sldIdLst>
            <p14:sldId id="520"/>
            <p14:sldId id="521"/>
            <p14:sldId id="522"/>
            <p14:sldId id="523"/>
            <p14:sldId id="519"/>
            <p14:sldId id="524"/>
          </p14:sldIdLst>
        </p14:section>
        <p14:section name="Conclusion" id="{FF81BD71-7D4B-4578-A94F-9AF177F9D6AB}">
          <p14:sldIdLst>
            <p14:sldId id="349"/>
            <p14:sldId id="401"/>
            <p14:sldId id="613"/>
            <p14:sldId id="60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77056-9E73-485E-975E-CCF8BCBB8B28}" v="11" dt="2019-11-25T12:50:28.125"/>
    <p1510:client id="{6513E67A-C0F9-FB34-ACF5-9A00555122BF}" v="4" dt="2019-11-25T13:54:21.322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microsoft.com/office/2015/10/relationships/revisionInfo" Target="revisionInfo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oaatanasova" userId="63f01c8f-a50b-4279-b3c6-a33faf65220b" providerId="ADAL" clId="{01677056-9E73-485E-975E-CCF8BCBB8B28}"/>
    <pc:docChg chg="modSld">
      <pc:chgData name="antonoaatanasova" userId="63f01c8f-a50b-4279-b3c6-a33faf65220b" providerId="ADAL" clId="{01677056-9E73-485E-975E-CCF8BCBB8B28}" dt="2019-11-25T12:50:28.124" v="10"/>
      <pc:docMkLst>
        <pc:docMk/>
      </pc:docMkLst>
      <pc:sldChg chg="modSp">
        <pc:chgData name="antonoaatanasova" userId="63f01c8f-a50b-4279-b3c6-a33faf65220b" providerId="ADAL" clId="{01677056-9E73-485E-975E-CCF8BCBB8B28}" dt="2019-11-25T12:50:28.124" v="10"/>
        <pc:sldMkLst>
          <pc:docMk/>
          <pc:sldMk cId="3699630846" sldId="276"/>
        </pc:sldMkLst>
        <pc:spChg chg="mod">
          <ac:chgData name="antonoaatanasova" userId="63f01c8f-a50b-4279-b3c6-a33faf65220b" providerId="ADAL" clId="{01677056-9E73-485E-975E-CCF8BCBB8B28}" dt="2019-11-25T12:50:28.124" v="10"/>
          <ac:spMkLst>
            <pc:docMk/>
            <pc:sldMk cId="3699630846" sldId="276"/>
            <ac:spMk id="444419" creationId="{00000000-0000-0000-0000-000000000000}"/>
          </ac:spMkLst>
        </pc:spChg>
      </pc:sldChg>
    </pc:docChg>
  </pc:docChgLst>
  <pc:docChgLst>
    <pc:chgData name="antonoaatanasova" userId="S::a.atanasova@softuni.bg::63f01c8f-a50b-4279-b3c6-a33faf65220b" providerId="AD" clId="Web-{6513E67A-C0F9-FB34-ACF5-9A00555122BF}"/>
    <pc:docChg chg="modSld">
      <pc:chgData name="antonoaatanasova" userId="S::a.atanasova@softuni.bg::63f01c8f-a50b-4279-b3c6-a33faf65220b" providerId="AD" clId="Web-{6513E67A-C0F9-FB34-ACF5-9A00555122BF}" dt="2019-11-25T13:54:21.322" v="3" actId="20577"/>
      <pc:docMkLst>
        <pc:docMk/>
      </pc:docMkLst>
      <pc:sldChg chg="modSp">
        <pc:chgData name="antonoaatanasova" userId="S::a.atanasova@softuni.bg::63f01c8f-a50b-4279-b3c6-a33faf65220b" providerId="AD" clId="Web-{6513E67A-C0F9-FB34-ACF5-9A00555122BF}" dt="2019-11-25T13:54:21.322" v="2" actId="20577"/>
        <pc:sldMkLst>
          <pc:docMk/>
          <pc:sldMk cId="928238961" sldId="349"/>
        </pc:sldMkLst>
        <pc:spChg chg="mod">
          <ac:chgData name="antonoaatanasova" userId="S::a.atanasova@softuni.bg::63f01c8f-a50b-4279-b3c6-a33faf65220b" providerId="AD" clId="Web-{6513E67A-C0F9-FB34-ACF5-9A00555122BF}" dt="2019-11-25T13:54:21.322" v="2" actId="20577"/>
          <ac:spMkLst>
            <pc:docMk/>
            <pc:sldMk cId="928238961" sldId="349"/>
            <ac:spMk id="14" creationId="{0E49D336-45B6-44D3-97C4-E28F8DEA2022}"/>
          </ac:spMkLst>
        </pc:spChg>
      </pc:sldChg>
    </pc:docChg>
  </pc:docChgLst>
  <pc:docChgLst>
    <pc:chgData name="antonoaatanasova" userId="63f01c8f-a50b-4279-b3c6-a33faf65220b" providerId="ADAL" clId="{0DDE171E-CDCD-48CD-B39A-B31FF82C48CC}"/>
    <pc:docChg chg="modSld">
      <pc:chgData name="antonoaatanasova" userId="63f01c8f-a50b-4279-b3c6-a33faf65220b" providerId="ADAL" clId="{0DDE171E-CDCD-48CD-B39A-B31FF82C48CC}" dt="2019-11-20T12:36:27.076" v="59" actId="14100"/>
      <pc:docMkLst>
        <pc:docMk/>
      </pc:docMkLst>
      <pc:sldChg chg="modSp">
        <pc:chgData name="antonoaatanasova" userId="63f01c8f-a50b-4279-b3c6-a33faf65220b" providerId="ADAL" clId="{0DDE171E-CDCD-48CD-B39A-B31FF82C48CC}" dt="2019-11-20T12:24:12.413" v="3" actId="27636"/>
        <pc:sldMkLst>
          <pc:docMk/>
          <pc:sldMk cId="211063887" sldId="274"/>
        </pc:sldMkLst>
        <pc:spChg chg="mod">
          <ac:chgData name="antonoaatanasova" userId="63f01c8f-a50b-4279-b3c6-a33faf65220b" providerId="ADAL" clId="{0DDE171E-CDCD-48CD-B39A-B31FF82C48CC}" dt="2019-11-20T12:24:07.652" v="1" actId="20577"/>
          <ac:spMkLst>
            <pc:docMk/>
            <pc:sldMk cId="211063887" sldId="274"/>
            <ac:spMk id="2" creationId="{37F91798-9AD5-4209-8887-958029548481}"/>
          </ac:spMkLst>
        </pc:spChg>
        <pc:picChg chg="mod">
          <ac:chgData name="antonoaatanasova" userId="63f01c8f-a50b-4279-b3c6-a33faf65220b" providerId="ADAL" clId="{0DDE171E-CDCD-48CD-B39A-B31FF82C48CC}" dt="2019-11-20T12:24:12.413" v="3" actId="27636"/>
          <ac:picMkLst>
            <pc:docMk/>
            <pc:sldMk cId="211063887" sldId="274"/>
            <ac:picMk id="13" creationId="{00000000-0000-0000-0000-000000000000}"/>
          </ac:picMkLst>
        </pc:picChg>
      </pc:sldChg>
      <pc:sldChg chg="modSp">
        <pc:chgData name="antonoaatanasova" userId="63f01c8f-a50b-4279-b3c6-a33faf65220b" providerId="ADAL" clId="{0DDE171E-CDCD-48CD-B39A-B31FF82C48CC}" dt="2019-11-20T12:25:05.296" v="17" actId="20577"/>
        <pc:sldMkLst>
          <pc:docMk/>
          <pc:sldMk cId="3699630846" sldId="276"/>
        </pc:sldMkLst>
        <pc:spChg chg="mod">
          <ac:chgData name="antonoaatanasova" userId="63f01c8f-a50b-4279-b3c6-a33faf65220b" providerId="ADAL" clId="{0DDE171E-CDCD-48CD-B39A-B31FF82C48CC}" dt="2019-11-20T12:25:05.296" v="17" actId="20577"/>
          <ac:spMkLst>
            <pc:docMk/>
            <pc:sldMk cId="3699630846" sldId="276"/>
            <ac:spMk id="444419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6:27.076" v="59" actId="14100"/>
        <pc:sldMkLst>
          <pc:docMk/>
          <pc:sldMk cId="928238961" sldId="349"/>
        </pc:sldMkLst>
        <pc:spChg chg="mod">
          <ac:chgData name="antonoaatanasova" userId="63f01c8f-a50b-4279-b3c6-a33faf65220b" providerId="ADAL" clId="{0DDE171E-CDCD-48CD-B39A-B31FF82C48CC}" dt="2019-11-20T12:36:27.076" v="59" actId="14100"/>
          <ac:spMkLst>
            <pc:docMk/>
            <pc:sldMk cId="928238961" sldId="349"/>
            <ac:spMk id="14" creationId="{0E49D336-45B6-44D3-97C4-E28F8DEA2022}"/>
          </ac:spMkLst>
        </pc:spChg>
      </pc:sldChg>
      <pc:sldChg chg="modSp">
        <pc:chgData name="antonoaatanasova" userId="63f01c8f-a50b-4279-b3c6-a33faf65220b" providerId="ADAL" clId="{0DDE171E-CDCD-48CD-B39A-B31FF82C48CC}" dt="2019-11-20T12:25:26.104" v="18" actId="404"/>
        <pc:sldMkLst>
          <pc:docMk/>
          <pc:sldMk cId="1992452297" sldId="492"/>
        </pc:sldMkLst>
        <pc:spChg chg="mod">
          <ac:chgData name="antonoaatanasova" userId="63f01c8f-a50b-4279-b3c6-a33faf65220b" providerId="ADAL" clId="{0DDE171E-CDCD-48CD-B39A-B31FF82C48CC}" dt="2019-11-20T12:25:26.104" v="18" actId="404"/>
          <ac:spMkLst>
            <pc:docMk/>
            <pc:sldMk cId="1992452297" sldId="492"/>
            <ac:spMk id="8" creationId="{AA287FCE-0667-4256-B6C3-85EEA9B9995C}"/>
          </ac:spMkLst>
        </pc:spChg>
      </pc:sldChg>
      <pc:sldChg chg="modSp">
        <pc:chgData name="antonoaatanasova" userId="63f01c8f-a50b-4279-b3c6-a33faf65220b" providerId="ADAL" clId="{0DDE171E-CDCD-48CD-B39A-B31FF82C48CC}" dt="2019-11-20T12:30:13.295" v="27" actId="12"/>
        <pc:sldMkLst>
          <pc:docMk/>
          <pc:sldMk cId="2917864897" sldId="511"/>
        </pc:sldMkLst>
        <pc:spChg chg="mod">
          <ac:chgData name="antonoaatanasova" userId="63f01c8f-a50b-4279-b3c6-a33faf65220b" providerId="ADAL" clId="{0DDE171E-CDCD-48CD-B39A-B31FF82C48CC}" dt="2019-11-20T12:30:13.295" v="27" actId="12"/>
          <ac:spMkLst>
            <pc:docMk/>
            <pc:sldMk cId="2917864897" sldId="511"/>
            <ac:spMk id="2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1:00.561" v="30" actId="1076"/>
        <pc:sldMkLst>
          <pc:docMk/>
          <pc:sldMk cId="80098761" sldId="513"/>
        </pc:sldMkLst>
        <pc:spChg chg="mod">
          <ac:chgData name="antonoaatanasova" userId="63f01c8f-a50b-4279-b3c6-a33faf65220b" providerId="ADAL" clId="{0DDE171E-CDCD-48CD-B39A-B31FF82C48CC}" dt="2019-11-20T12:30:54.979" v="29" actId="14100"/>
          <ac:spMkLst>
            <pc:docMk/>
            <pc:sldMk cId="80098761" sldId="513"/>
            <ac:spMk id="5" creationId="{00000000-0000-0000-0000-000000000000}"/>
          </ac:spMkLst>
        </pc:spChg>
        <pc:picChg chg="mod">
          <ac:chgData name="antonoaatanasova" userId="63f01c8f-a50b-4279-b3c6-a33faf65220b" providerId="ADAL" clId="{0DDE171E-CDCD-48CD-B39A-B31FF82C48CC}" dt="2019-11-20T12:31:00.561" v="30" actId="1076"/>
          <ac:picMkLst>
            <pc:docMk/>
            <pc:sldMk cId="80098761" sldId="513"/>
            <ac:picMk id="6" creationId="{00000000-0000-0000-0000-000000000000}"/>
          </ac:picMkLst>
        </pc:picChg>
      </pc:sldChg>
      <pc:sldChg chg="modSp">
        <pc:chgData name="antonoaatanasova" userId="63f01c8f-a50b-4279-b3c6-a33faf65220b" providerId="ADAL" clId="{0DDE171E-CDCD-48CD-B39A-B31FF82C48CC}" dt="2019-11-20T12:32:15.646" v="36"/>
        <pc:sldMkLst>
          <pc:docMk/>
          <pc:sldMk cId="2395507461" sldId="516"/>
        </pc:sldMkLst>
        <pc:spChg chg="mod">
          <ac:chgData name="antonoaatanasova" userId="63f01c8f-a50b-4279-b3c6-a33faf65220b" providerId="ADAL" clId="{0DDE171E-CDCD-48CD-B39A-B31FF82C48CC}" dt="2019-11-20T12:32:15.646" v="36"/>
          <ac:spMkLst>
            <pc:docMk/>
            <pc:sldMk cId="2395507461" sldId="516"/>
            <ac:spMk id="6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2:29.497" v="37" actId="403"/>
        <pc:sldMkLst>
          <pc:docMk/>
          <pc:sldMk cId="1172953624" sldId="517"/>
        </pc:sldMkLst>
        <pc:spChg chg="mod">
          <ac:chgData name="antonoaatanasova" userId="63f01c8f-a50b-4279-b3c6-a33faf65220b" providerId="ADAL" clId="{0DDE171E-CDCD-48CD-B39A-B31FF82C48CC}" dt="2019-11-20T12:32:29.497" v="37" actId="403"/>
          <ac:spMkLst>
            <pc:docMk/>
            <pc:sldMk cId="1172953624" sldId="517"/>
            <ac:spMk id="7" creationId="{00000000-0000-0000-0000-000000000000}"/>
          </ac:spMkLst>
        </pc:spChg>
      </pc:sldChg>
      <pc:sldChg chg="modSp modAnim">
        <pc:chgData name="antonoaatanasova" userId="63f01c8f-a50b-4279-b3c6-a33faf65220b" providerId="ADAL" clId="{0DDE171E-CDCD-48CD-B39A-B31FF82C48CC}" dt="2019-11-20T12:33:36.943" v="52" actId="207"/>
        <pc:sldMkLst>
          <pc:docMk/>
          <pc:sldMk cId="2485392736" sldId="518"/>
        </pc:sldMkLst>
        <pc:spChg chg="mod">
          <ac:chgData name="antonoaatanasova" userId="63f01c8f-a50b-4279-b3c6-a33faf65220b" providerId="ADAL" clId="{0DDE171E-CDCD-48CD-B39A-B31FF82C48CC}" dt="2019-11-20T12:33:36.943" v="52" actId="207"/>
          <ac:spMkLst>
            <pc:docMk/>
            <pc:sldMk cId="2485392736" sldId="518"/>
            <ac:spMk id="2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5:58.188" v="56" actId="207"/>
        <pc:sldMkLst>
          <pc:docMk/>
          <pc:sldMk cId="861117895" sldId="520"/>
        </pc:sldMkLst>
        <pc:spChg chg="mod">
          <ac:chgData name="antonoaatanasova" userId="63f01c8f-a50b-4279-b3c6-a33faf65220b" providerId="ADAL" clId="{0DDE171E-CDCD-48CD-B39A-B31FF82C48CC}" dt="2019-11-20T12:35:58.188" v="56" actId="207"/>
          <ac:spMkLst>
            <pc:docMk/>
            <pc:sldMk cId="861117895" sldId="520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–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0732314-CBBD-4598-95EF-8E73C10C64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486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CC8CECB-90DD-4223-A6C8-CA73176CF5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42379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56DA70F-5E3E-458A-8928-83CA71FF7D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154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21909F1-C483-4F3F-A629-61796C6C7B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7323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580E744-A54D-4E92-8623-4CCE206E93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326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21B36DD-FD63-4591-B88A-402B495938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30545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13" Type="http://schemas.openxmlformats.org/officeDocument/2006/relationships/image" Target="../media/image6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023D9147-5205-4447-BE3E-821741DF13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39D83B6E-FCBC-4E96-841C-030E4276871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57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9CECA220-B8B4-42BE-8962-B19FC44A260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F139F766-3137-49A1-AB1E-F4CB2C52BC8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53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A65FF928-2740-44A5-8979-10A8472319B6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06ED1DE3-4E6B-460F-9456-6FF3E408A536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16BF2F5B-3F94-47E5-B539-40E9B4B8C8F6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7855F92F-9FCD-4813-A934-FFD3DD537C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2DAD513B-3C2A-44F3-A4B5-C521E9539DD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6BC6BBCC-009B-4013-AAA3-375A9D3AD1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F55F1100-2140-49B6-B0DA-B723F77C9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AC0AF51B-770C-4306-AAD4-E766D987F36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A5683F74-FB7E-4C35-8F6C-9CA3DF884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93665515-E164-4C19-9EFD-9877D92B07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39075BB9-DE96-470D-8B65-A313389CBF4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AF00AF5E-9D54-4EFD-98A0-EAEC4D84BA04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F1827005-7BD4-4E48-854F-DE1CB96DA750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3F2E7B21-4BF6-4EA0-81A3-72913A99B279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EA2AF945-7202-4AE8-9883-D89BFA6F6B38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A5B811B6-6087-4EEE-98E3-C3FB7241316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EE0E8794-E4D5-4E8D-A760-CAE96136C803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04992B48-D78B-4490-8897-9DF204A13E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D7938AB7-3850-4726-8D41-063B5F496584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621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38C3F76C-1EC6-44E0-B3DA-C428625E88A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7CBC5301-EF71-4198-AB64-A1FE19A5EA9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44E9891B-4F25-4C9C-86A0-05F7E58C8F4D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509854D6-3B8F-4319-99E5-978A0E872889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2F191C57-FE58-45BA-838B-10F69CF9E4C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56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60023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785B30A4-44F5-4EE8-8EA7-94ED7A06010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30564347-BCDC-4F54-99B2-3356E42354A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29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0E525AB9-7DEA-45E6-99C2-EA427E4EA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11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9D70F651-97B8-432F-95D4-C674B14EC3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05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094FA5AC-E775-4924-8335-E0C32E3AE954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4CE659C1-DF03-4C81-B0D4-131EFD74EC8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763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D4825DBC-5020-4297-8A6E-80C9428D515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D9A564C2-2F70-4A26-AACE-07364485663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84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B6BAAE62-0EBF-4610-A38C-3789B3DFA4C3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FBFE10F7-D655-4C53-B42D-555BE66D265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7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92EB3496-4879-4848-B964-39FE4367E30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7C7CBA6D-B421-43FA-A84C-60DB0FD02DF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8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0059B7A1-9A32-4B78-AFCD-87DF770B9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601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jangoproject.com/en/4.0/ref/templates/builtins/#date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jangoproject.com/en/4.0/ref/templates/builtins/#built-in-filter-reference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jangoproject.com/en/4.1/ref/templates/builtins/#boolean-operators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quarefree.com/securitytips/web-developers.html#CSRF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46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41.png"/><Relationship Id="rId21" Type="http://schemas.openxmlformats.org/officeDocument/2006/relationships/image" Target="../media/image50.png"/><Relationship Id="rId7" Type="http://schemas.openxmlformats.org/officeDocument/2006/relationships/image" Target="../media/image43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48.png"/><Relationship Id="rId25" Type="http://schemas.openxmlformats.org/officeDocument/2006/relationships/image" Target="../media/image52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45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42.png"/><Relationship Id="rId15" Type="http://schemas.openxmlformats.org/officeDocument/2006/relationships/image" Target="../media/image47.jpeg"/><Relationship Id="rId23" Type="http://schemas.openxmlformats.org/officeDocument/2006/relationships/image" Target="../media/image51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49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44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5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5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Django Templates</a:t>
            </a:r>
            <a:endParaRPr lang="en-US" dirty="0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325DE61C-1A8F-4FC0-8508-4AB17682AF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2" y="1940488"/>
            <a:ext cx="2175018" cy="217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6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C57513-7795-4D0A-B82F-D5A917C0A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887AC-7553-451A-9A8F-54630C35B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11070" y="1121143"/>
            <a:ext cx="10129234" cy="5289083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Modifies variables </a:t>
            </a:r>
            <a:r>
              <a:rPr lang="en-US" dirty="0"/>
              <a:t>for display</a:t>
            </a:r>
          </a:p>
          <a:p>
            <a:r>
              <a:rPr lang="en-US" dirty="0"/>
              <a:t>Use a pipe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"|"</a:t>
            </a:r>
            <a:r>
              <a:rPr lang="en-US" dirty="0"/>
              <a:t> to apply a filter to a variable</a:t>
            </a:r>
          </a:p>
          <a:p>
            <a:r>
              <a:rPr lang="en-US" dirty="0"/>
              <a:t>Filters can be </a:t>
            </a:r>
            <a:r>
              <a:rPr lang="en-US" b="1" dirty="0">
                <a:solidFill>
                  <a:schemeClr val="bg1"/>
                </a:solidFill>
              </a:rPr>
              <a:t>"chained"</a:t>
            </a:r>
          </a:p>
          <a:p>
            <a:pPr lvl="1"/>
            <a:r>
              <a:rPr lang="en-US" dirty="0"/>
              <a:t>The output of one filter is applied to the next</a:t>
            </a:r>
          </a:p>
          <a:p>
            <a:r>
              <a:rPr lang="en-US" dirty="0"/>
              <a:t>Some filters </a:t>
            </a:r>
            <a:r>
              <a:rPr lang="en-US" b="1" dirty="0">
                <a:solidFill>
                  <a:schemeClr val="bg1"/>
                </a:solidFill>
              </a:rPr>
              <a:t>take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arguments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Use colon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":"</a:t>
            </a:r>
            <a:r>
              <a:rPr lang="en-US" dirty="0"/>
              <a:t> to mark arguments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Django provides about </a:t>
            </a:r>
            <a:r>
              <a:rPr lang="en-US" b="1" dirty="0">
                <a:solidFill>
                  <a:schemeClr val="bg1"/>
                </a:solidFill>
              </a:rPr>
              <a:t>sixty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built-in template filters</a:t>
            </a:r>
            <a:endParaRPr lang="bg-BG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11C65F-788F-4D0B-B596-D752BEC8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</a:t>
            </a:r>
          </a:p>
        </p:txBody>
      </p:sp>
    </p:spTree>
    <p:extLst>
      <p:ext uri="{BB962C8B-B14F-4D97-AF65-F5344CB8AC3E}">
        <p14:creationId xmlns:p14="http://schemas.microsoft.com/office/powerpoint/2010/main" val="201060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2C7DE-375A-4043-9273-21B25B88FA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Display the</a:t>
            </a:r>
            <a:r>
              <a:rPr lang="en-US" b="1" dirty="0">
                <a:solidFill>
                  <a:schemeClr val="bg1"/>
                </a:solidFill>
              </a:rPr>
              <a:t> first N chars </a:t>
            </a:r>
            <a:r>
              <a:rPr lang="en-US" dirty="0"/>
              <a:t>of a string (string ends with "…")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Display the</a:t>
            </a:r>
            <a:r>
              <a:rPr lang="en-US" b="1" dirty="0">
                <a:solidFill>
                  <a:schemeClr val="bg1"/>
                </a:solidFill>
              </a:rPr>
              <a:t> first N words </a:t>
            </a:r>
            <a:r>
              <a:rPr lang="en-US" dirty="0"/>
              <a:t>of a string (string ends with "…")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0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Join</a:t>
            </a:r>
            <a:r>
              <a:rPr lang="en-US" dirty="0"/>
              <a:t> list elements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0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Format a date</a:t>
            </a:r>
            <a:r>
              <a:rPr lang="en-US" dirty="0"/>
              <a:t> according to the given format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4A4A8A-E06D-41E1-AF03-1F1AF32E58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1B087D0-0259-422D-A505-B87D0A210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Commonly Used Filters (1)</a:t>
            </a:r>
            <a:endParaRPr lang="bg-BG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58D0D14-6399-432E-96A3-C848A6F9F5D6}"/>
              </a:ext>
            </a:extLst>
          </p:cNvPr>
          <p:cNvSpPr txBox="1">
            <a:spLocks/>
          </p:cNvSpPr>
          <p:nvPr/>
        </p:nvSpPr>
        <p:spPr>
          <a:xfrm>
            <a:off x="549115" y="1872237"/>
            <a:ext cx="7674601" cy="6343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dirty="0"/>
              <a:t>{{ </a:t>
            </a:r>
            <a:r>
              <a:rPr lang="en-US" sz="2700" dirty="0" err="1"/>
              <a:t>value|</a:t>
            </a:r>
            <a:r>
              <a:rPr lang="en-US" sz="2700" dirty="0" err="1">
                <a:solidFill>
                  <a:schemeClr val="bg1"/>
                </a:solidFill>
              </a:rPr>
              <a:t>truncatechars</a:t>
            </a:r>
            <a:r>
              <a:rPr lang="en-US" sz="2700" dirty="0" err="1"/>
              <a:t>:N</a:t>
            </a:r>
            <a:r>
              <a:rPr lang="en-US" sz="2700" dirty="0"/>
              <a:t> }}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66FCE801-8D08-48B6-B904-77887A369E9F}"/>
              </a:ext>
            </a:extLst>
          </p:cNvPr>
          <p:cNvSpPr txBox="1">
            <a:spLocks/>
          </p:cNvSpPr>
          <p:nvPr/>
        </p:nvSpPr>
        <p:spPr>
          <a:xfrm>
            <a:off x="549116" y="3203797"/>
            <a:ext cx="7674601" cy="6343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dirty="0"/>
              <a:t>{{ </a:t>
            </a:r>
            <a:r>
              <a:rPr lang="en-US" sz="2700" dirty="0" err="1"/>
              <a:t>value|</a:t>
            </a:r>
            <a:r>
              <a:rPr lang="en-US" sz="2700" dirty="0" err="1">
                <a:solidFill>
                  <a:schemeClr val="bg1"/>
                </a:solidFill>
              </a:rPr>
              <a:t>truncatewords</a:t>
            </a:r>
            <a:r>
              <a:rPr lang="en-US" sz="2700" dirty="0" err="1"/>
              <a:t>:N</a:t>
            </a:r>
            <a:r>
              <a:rPr lang="en-US" sz="2700" dirty="0"/>
              <a:t> }} 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B334EDC-EFA9-4A08-8CEB-7F011C8C0EBD}"/>
              </a:ext>
            </a:extLst>
          </p:cNvPr>
          <p:cNvSpPr txBox="1">
            <a:spLocks/>
          </p:cNvSpPr>
          <p:nvPr/>
        </p:nvSpPr>
        <p:spPr>
          <a:xfrm>
            <a:off x="549114" y="4534520"/>
            <a:ext cx="7674601" cy="6343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dirty="0"/>
              <a:t> {{ </a:t>
            </a:r>
            <a:r>
              <a:rPr lang="en-US" sz="2700" dirty="0" err="1"/>
              <a:t>list|</a:t>
            </a:r>
            <a:r>
              <a:rPr lang="en-US" sz="2700" dirty="0" err="1">
                <a:solidFill>
                  <a:schemeClr val="bg1"/>
                </a:solidFill>
              </a:rPr>
              <a:t>join</a:t>
            </a:r>
            <a:r>
              <a:rPr lang="en-US" sz="2700" dirty="0"/>
              <a:t>:", " }}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0938F4FD-A6A9-4EE7-A144-47E54AE61F6C}"/>
              </a:ext>
            </a:extLst>
          </p:cNvPr>
          <p:cNvSpPr txBox="1">
            <a:spLocks/>
          </p:cNvSpPr>
          <p:nvPr/>
        </p:nvSpPr>
        <p:spPr>
          <a:xfrm>
            <a:off x="549113" y="5879365"/>
            <a:ext cx="7674601" cy="6497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{{ my_</a:t>
            </a:r>
            <a:r>
              <a:rPr lang="en-US" sz="2800" dirty="0" err="1"/>
              <a:t>date|</a:t>
            </a:r>
            <a:r>
              <a:rPr lang="en-US" sz="2800" dirty="0" err="1">
                <a:solidFill>
                  <a:schemeClr val="bg1"/>
                </a:solidFill>
              </a:rPr>
              <a:t>date</a:t>
            </a:r>
            <a:r>
              <a:rPr lang="en-US" sz="2800" dirty="0"/>
              <a:t>:"Y-m-d" }}</a:t>
            </a:r>
            <a:endParaRPr lang="en-US" sz="2700" dirty="0"/>
          </a:p>
        </p:txBody>
      </p:sp>
      <p:sp>
        <p:nvSpPr>
          <p:cNvPr id="11" name="Speech Bubble: Rectangle with Corners Rounded 10">
            <a:hlinkClick r:id="rId2"/>
            <a:extLst>
              <a:ext uri="{FF2B5EF4-FFF2-40B4-BE49-F238E27FC236}">
                <a16:creationId xmlns:a16="http://schemas.microsoft.com/office/drawing/2014/main" id="{132799E1-DBCF-49EB-A3B4-4765EC2D642B}"/>
              </a:ext>
            </a:extLst>
          </p:cNvPr>
          <p:cNvSpPr/>
          <p:nvPr/>
        </p:nvSpPr>
        <p:spPr bwMode="auto">
          <a:xfrm>
            <a:off x="8975472" y="5195900"/>
            <a:ext cx="2274375" cy="1311100"/>
          </a:xfrm>
          <a:prstGeom prst="wedgeRoundRectCallout">
            <a:avLst>
              <a:gd name="adj1" fmla="val -58896"/>
              <a:gd name="adj2" fmla="val 305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here for more date format strings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6316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2C7DE-375A-4043-9273-21B25B88FA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If a variable is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empty</a:t>
            </a:r>
            <a:r>
              <a:rPr lang="en-US" dirty="0"/>
              <a:t>, use given </a:t>
            </a:r>
            <a:r>
              <a:rPr lang="en-US" b="1" dirty="0">
                <a:solidFill>
                  <a:schemeClr val="bg1"/>
                </a:solidFill>
              </a:rPr>
              <a:t>default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Otherwise, use the value of the variable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Returns the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the value (string or list)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Formats a float value to the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sz="3600" b="1" baseline="30000" dirty="0">
                <a:solidFill>
                  <a:schemeClr val="bg1"/>
                </a:solidFill>
              </a:rPr>
              <a:t>th</a:t>
            </a:r>
            <a:r>
              <a:rPr lang="en-US" b="1" dirty="0">
                <a:solidFill>
                  <a:schemeClr val="bg1"/>
                </a:solidFill>
              </a:rPr>
              <a:t> decimal place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4A4A8A-E06D-41E1-AF03-1F1AF32E58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1B087D0-0259-422D-A505-B87D0A210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Commonly Used Filters (2)</a:t>
            </a:r>
            <a:endParaRPr lang="bg-BG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58D0D14-6399-432E-96A3-C848A6F9F5D6}"/>
              </a:ext>
            </a:extLst>
          </p:cNvPr>
          <p:cNvSpPr txBox="1">
            <a:spLocks/>
          </p:cNvSpPr>
          <p:nvPr/>
        </p:nvSpPr>
        <p:spPr>
          <a:xfrm>
            <a:off x="743674" y="2473675"/>
            <a:ext cx="7674601" cy="6343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dirty="0"/>
              <a:t>{{ </a:t>
            </a:r>
            <a:r>
              <a:rPr lang="en-US" sz="2700" dirty="0" err="1"/>
              <a:t>value|</a:t>
            </a:r>
            <a:r>
              <a:rPr lang="en-US" sz="2700" dirty="0" err="1">
                <a:solidFill>
                  <a:schemeClr val="bg1"/>
                </a:solidFill>
              </a:rPr>
              <a:t>default</a:t>
            </a:r>
            <a:r>
              <a:rPr lang="en-US" sz="2700" dirty="0"/>
              <a:t>:"nothing" }} 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66FCE801-8D08-48B6-B904-77887A369E9F}"/>
              </a:ext>
            </a:extLst>
          </p:cNvPr>
          <p:cNvSpPr txBox="1">
            <a:spLocks/>
          </p:cNvSpPr>
          <p:nvPr/>
        </p:nvSpPr>
        <p:spPr>
          <a:xfrm>
            <a:off x="743672" y="3907699"/>
            <a:ext cx="7674601" cy="6343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dirty="0"/>
              <a:t>{{ </a:t>
            </a:r>
            <a:r>
              <a:rPr lang="en-US" sz="2700" dirty="0" err="1"/>
              <a:t>value|</a:t>
            </a:r>
            <a:r>
              <a:rPr lang="en-US" sz="2700" dirty="0" err="1">
                <a:solidFill>
                  <a:schemeClr val="bg1"/>
                </a:solidFill>
              </a:rPr>
              <a:t>length</a:t>
            </a:r>
            <a:r>
              <a:rPr lang="en-US" sz="2700" dirty="0"/>
              <a:t> }} 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B334EDC-EFA9-4A08-8CEB-7F011C8C0EBD}"/>
              </a:ext>
            </a:extLst>
          </p:cNvPr>
          <p:cNvSpPr txBox="1">
            <a:spLocks/>
          </p:cNvSpPr>
          <p:nvPr/>
        </p:nvSpPr>
        <p:spPr>
          <a:xfrm>
            <a:off x="743671" y="5344685"/>
            <a:ext cx="7674601" cy="6343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dirty="0"/>
              <a:t>{{ </a:t>
            </a:r>
            <a:r>
              <a:rPr lang="en-US" sz="2700" dirty="0" err="1"/>
              <a:t>value|</a:t>
            </a:r>
            <a:r>
              <a:rPr lang="en-US" sz="2700" dirty="0" err="1">
                <a:solidFill>
                  <a:schemeClr val="bg1"/>
                </a:solidFill>
              </a:rPr>
              <a:t>floatformat:N</a:t>
            </a:r>
            <a:r>
              <a:rPr lang="en-US" sz="2700" dirty="0">
                <a:solidFill>
                  <a:schemeClr val="bg1"/>
                </a:solidFill>
              </a:rPr>
              <a:t> </a:t>
            </a:r>
            <a:r>
              <a:rPr lang="en-US" sz="2700" dirty="0"/>
              <a:t>}}</a:t>
            </a:r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66A26704-06C7-4692-8FA6-AE2B99251272}"/>
              </a:ext>
            </a:extLst>
          </p:cNvPr>
          <p:cNvSpPr txBox="1">
            <a:spLocks/>
          </p:cNvSpPr>
          <p:nvPr/>
        </p:nvSpPr>
        <p:spPr>
          <a:xfrm>
            <a:off x="1450519" y="6349536"/>
            <a:ext cx="9290961" cy="407714"/>
          </a:xfrm>
          <a:prstGeom prst="rect">
            <a:avLst/>
          </a:prstGeom>
        </p:spPr>
        <p:txBody>
          <a:bodyPr vert="horz" lIns="108000" tIns="36000" rIns="108000" bIns="36000" rtlCol="0">
            <a:normAutofit fontScale="85000" lnSpcReduction="10000"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More built-in filters: </a:t>
            </a:r>
            <a:r>
              <a:rPr lang="en-US" sz="1800" dirty="0">
                <a:hlinkClick r:id="rId2"/>
              </a:rPr>
              <a:t>https://docs.djangoproject.com/en/4.0/ref/templates/builtins/#built-in-filter-reference</a:t>
            </a:r>
            <a:endParaRPr lang="bg-BG" sz="1800" dirty="0"/>
          </a:p>
        </p:txBody>
      </p:sp>
    </p:spTree>
    <p:extLst>
      <p:ext uri="{BB962C8B-B14F-4D97-AF65-F5344CB8AC3E}">
        <p14:creationId xmlns:p14="http://schemas.microsoft.com/office/powerpoint/2010/main" val="65589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C57513-7795-4D0A-B82F-D5A917C0A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887AC-7553-451A-9A8F-54630C35B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11070" y="1121143"/>
            <a:ext cx="10129234" cy="5289083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 template tag is a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which </a:t>
            </a:r>
            <a:r>
              <a:rPr lang="en-US" b="1" dirty="0">
                <a:solidFill>
                  <a:schemeClr val="bg1"/>
                </a:solidFill>
              </a:rPr>
              <a:t>returns a value </a:t>
            </a:r>
            <a:r>
              <a:rPr lang="en-US" dirty="0"/>
              <a:t>to be displayed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Provide </a:t>
            </a:r>
            <a:r>
              <a:rPr lang="en-US" b="1" dirty="0">
                <a:solidFill>
                  <a:schemeClr val="bg1"/>
                </a:solidFill>
              </a:rPr>
              <a:t>custom logic </a:t>
            </a:r>
            <a:r>
              <a:rPr lang="en-US" dirty="0"/>
              <a:t>in the rendering process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Surrounded by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{%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%}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Most tags accept </a:t>
            </a:r>
            <a:r>
              <a:rPr lang="en-US" b="1" dirty="0">
                <a:solidFill>
                  <a:schemeClr val="bg1"/>
                </a:solidFill>
              </a:rPr>
              <a:t>arguments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Some tags require </a:t>
            </a:r>
            <a:r>
              <a:rPr lang="en-US" b="1" dirty="0">
                <a:solidFill>
                  <a:schemeClr val="bg1"/>
                </a:solidFill>
              </a:rPr>
              <a:t>beginning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ending tags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11C65F-788F-4D0B-B596-D752BEC8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</a:t>
            </a:r>
          </a:p>
        </p:txBody>
      </p:sp>
    </p:spTree>
    <p:extLst>
      <p:ext uri="{BB962C8B-B14F-4D97-AF65-F5344CB8AC3E}">
        <p14:creationId xmlns:p14="http://schemas.microsoft.com/office/powerpoint/2010/main" val="5046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2C7DE-375A-4043-9273-21B25B88FA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Evaluates a variable</a:t>
            </a:r>
            <a:r>
              <a:rPr lang="en-US" dirty="0"/>
              <a:t>, and if that variable is "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" (exists, not empty or not false)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Requires </a:t>
            </a:r>
            <a:r>
              <a:rPr lang="en-US" b="1" dirty="0">
                <a:solidFill>
                  <a:schemeClr val="bg1"/>
                </a:solidFill>
              </a:rPr>
              <a:t>beginning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ending</a:t>
            </a:r>
            <a:r>
              <a:rPr lang="en-US" dirty="0"/>
              <a:t> tags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4A4A8A-E06D-41E1-AF03-1F1AF32E58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1B087D0-0259-422D-A505-B87D0A210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 Tag (1)</a:t>
            </a:r>
            <a:endParaRPr lang="bg-BG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C6EE3519-74B6-4F87-A5AB-53E8D4401C73}"/>
              </a:ext>
            </a:extLst>
          </p:cNvPr>
          <p:cNvSpPr txBox="1">
            <a:spLocks/>
          </p:cNvSpPr>
          <p:nvPr/>
        </p:nvSpPr>
        <p:spPr>
          <a:xfrm>
            <a:off x="1035479" y="3225221"/>
            <a:ext cx="10121042" cy="29149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{% if </a:t>
            </a:r>
            <a:r>
              <a:rPr lang="en-US" sz="2400" dirty="0" err="1"/>
              <a:t>employees_list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%}</a:t>
            </a:r>
          </a:p>
          <a:p>
            <a:r>
              <a:rPr lang="en-US" sz="2400" dirty="0"/>
              <a:t>    Number of employees: {{ </a:t>
            </a:r>
            <a:r>
              <a:rPr lang="en-US" sz="2400" dirty="0" err="1"/>
              <a:t>employees_list|length</a:t>
            </a:r>
            <a:r>
              <a:rPr lang="en-US" sz="2400" dirty="0"/>
              <a:t> }}</a:t>
            </a:r>
          </a:p>
          <a:p>
            <a:r>
              <a:rPr lang="en-US" sz="2400" dirty="0">
                <a:solidFill>
                  <a:schemeClr val="bg1"/>
                </a:solidFill>
              </a:rPr>
              <a:t>{% </a:t>
            </a:r>
            <a:r>
              <a:rPr lang="en-US" sz="2400" dirty="0" err="1">
                <a:solidFill>
                  <a:schemeClr val="bg1"/>
                </a:solidFill>
              </a:rPr>
              <a:t>elif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/>
              <a:t>selected_candidates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%}</a:t>
            </a:r>
          </a:p>
          <a:p>
            <a:r>
              <a:rPr lang="en-US" sz="2400" dirty="0"/>
              <a:t>    Number of candidates {{ </a:t>
            </a:r>
            <a:r>
              <a:rPr lang="en-US" sz="2400" dirty="0" err="1"/>
              <a:t>selected_candidates|length</a:t>
            </a:r>
            <a:r>
              <a:rPr lang="en-US" sz="2400" dirty="0"/>
              <a:t> }}</a:t>
            </a:r>
          </a:p>
          <a:p>
            <a:r>
              <a:rPr lang="en-US" sz="2400" dirty="0">
                <a:solidFill>
                  <a:schemeClr val="bg1"/>
                </a:solidFill>
              </a:rPr>
              <a:t>{% else %}</a:t>
            </a:r>
          </a:p>
          <a:p>
            <a:r>
              <a:rPr lang="en-US" sz="2400" dirty="0"/>
              <a:t>    No employees or candidates!</a:t>
            </a:r>
          </a:p>
          <a:p>
            <a:r>
              <a:rPr lang="en-US" sz="2400" dirty="0">
                <a:solidFill>
                  <a:schemeClr val="bg1"/>
                </a:solidFill>
              </a:rPr>
              <a:t>{%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endif %}</a:t>
            </a:r>
          </a:p>
        </p:txBody>
      </p:sp>
    </p:spTree>
    <p:extLst>
      <p:ext uri="{BB962C8B-B14F-4D97-AF65-F5344CB8AC3E}">
        <p14:creationId xmlns:p14="http://schemas.microsoft.com/office/powerpoint/2010/main" val="1461267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2C7DE-375A-4043-9273-21B25B88FA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 it could be used "</a:t>
            </a:r>
            <a:r>
              <a:rPr lang="en-US" b="1" dirty="0">
                <a:solidFill>
                  <a:schemeClr val="bg1"/>
                </a:solidFill>
              </a:rPr>
              <a:t>and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</a:rPr>
              <a:t>or</a:t>
            </a: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or "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"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Use of </a:t>
            </a:r>
            <a:r>
              <a:rPr lang="en-US" b="1" dirty="0">
                <a:solidFill>
                  <a:schemeClr val="bg1"/>
                </a:solidFill>
              </a:rPr>
              <a:t>both</a:t>
            </a:r>
            <a:r>
              <a:rPr lang="en-US" dirty="0"/>
              <a:t> </a:t>
            </a:r>
            <a:r>
              <a:rPr lang="en-US" b="1" dirty="0"/>
              <a:t>"and"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and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/>
              <a:t>"or"</a:t>
            </a:r>
            <a:r>
              <a:rPr lang="en-US" dirty="0"/>
              <a:t> clauses within the same tag is allowed, with </a:t>
            </a:r>
            <a:r>
              <a:rPr lang="en-US" b="1" dirty="0"/>
              <a:t>"and"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having higher precedence</a:t>
            </a:r>
            <a:r>
              <a:rPr lang="en-US" dirty="0"/>
              <a:t> than </a:t>
            </a:r>
            <a:r>
              <a:rPr lang="en-US" b="1" dirty="0"/>
              <a:t>"or"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Use of </a:t>
            </a:r>
            <a:r>
              <a:rPr lang="en-US" b="1" dirty="0">
                <a:solidFill>
                  <a:schemeClr val="bg1"/>
                </a:solidFill>
              </a:rPr>
              <a:t>parentheses</a:t>
            </a:r>
            <a:r>
              <a:rPr lang="en-US" dirty="0"/>
              <a:t> in the if-tag is </a:t>
            </a:r>
            <a:r>
              <a:rPr lang="en-US" b="1" dirty="0">
                <a:solidFill>
                  <a:schemeClr val="bg1"/>
                </a:solidFill>
              </a:rPr>
              <a:t>invalid </a:t>
            </a:r>
            <a:r>
              <a:rPr lang="en-US" dirty="0"/>
              <a:t>syntax</a:t>
            </a:r>
            <a:endParaRPr lang="en-US" sz="4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4A4A8A-E06D-41E1-AF03-1F1AF32E58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1B087D0-0259-422D-A505-B87D0A210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 Tag (2)</a:t>
            </a:r>
            <a:endParaRPr lang="bg-BG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C6EE3519-74B6-4F87-A5AB-53E8D4401C73}"/>
              </a:ext>
            </a:extLst>
          </p:cNvPr>
          <p:cNvSpPr txBox="1">
            <a:spLocks/>
          </p:cNvSpPr>
          <p:nvPr/>
        </p:nvSpPr>
        <p:spPr>
          <a:xfrm>
            <a:off x="673056" y="4298130"/>
            <a:ext cx="10845887" cy="13637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{% if </a:t>
            </a:r>
            <a:r>
              <a:rPr lang="en-US" sz="2400" dirty="0" err="1"/>
              <a:t>employees_list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and</a:t>
            </a:r>
            <a:r>
              <a:rPr lang="en-US" sz="2400" dirty="0"/>
              <a:t> </a:t>
            </a:r>
            <a:r>
              <a:rPr lang="en-US" sz="2400" dirty="0" err="1"/>
              <a:t>deparments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or</a:t>
            </a:r>
            <a:r>
              <a:rPr lang="en-US" sz="2400" dirty="0"/>
              <a:t> </a:t>
            </a:r>
            <a:r>
              <a:rPr lang="en-US" sz="2400" dirty="0" err="1"/>
              <a:t>selected_candidates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%}</a:t>
            </a:r>
          </a:p>
          <a:p>
            <a:r>
              <a:rPr lang="en-US" sz="2400" dirty="0"/>
              <a:t>    ...</a:t>
            </a:r>
          </a:p>
          <a:p>
            <a:r>
              <a:rPr lang="en-US" sz="2400" dirty="0">
                <a:solidFill>
                  <a:schemeClr val="bg1"/>
                </a:solidFill>
              </a:rPr>
              <a:t>{%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endif %}</a:t>
            </a:r>
          </a:p>
        </p:txBody>
      </p:sp>
    </p:spTree>
    <p:extLst>
      <p:ext uri="{BB962C8B-B14F-4D97-AF65-F5344CB8AC3E}">
        <p14:creationId xmlns:p14="http://schemas.microsoft.com/office/powerpoint/2010/main" val="234262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2C7DE-375A-4043-9273-21B25B88FA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operators 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==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!=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&lt;=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&gt;=</a:t>
            </a:r>
            <a:r>
              <a:rPr lang="en-US" dirty="0"/>
              <a:t>"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en-US" dirty="0"/>
              <a:t>", and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dirty="0"/>
              <a:t>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use </a:t>
            </a:r>
            <a:r>
              <a:rPr lang="en-US" b="1" dirty="0">
                <a:solidFill>
                  <a:schemeClr val="bg1"/>
                </a:solidFill>
              </a:rPr>
              <a:t>filters</a:t>
            </a:r>
            <a:r>
              <a:rPr lang="en-US" dirty="0"/>
              <a:t> in the if-expression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4A4A8A-E06D-41E1-AF03-1F1AF32E58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1B087D0-0259-422D-A505-B87D0A210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 Tag (3)</a:t>
            </a:r>
            <a:endParaRPr lang="bg-BG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C6EE3519-74B6-4F87-A5AB-53E8D4401C73}"/>
              </a:ext>
            </a:extLst>
          </p:cNvPr>
          <p:cNvSpPr txBox="1">
            <a:spLocks/>
          </p:cNvSpPr>
          <p:nvPr/>
        </p:nvSpPr>
        <p:spPr>
          <a:xfrm>
            <a:off x="1035477" y="4196405"/>
            <a:ext cx="10121042" cy="13637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{% if </a:t>
            </a:r>
            <a:r>
              <a:rPr lang="en-US" sz="2400" dirty="0" err="1"/>
              <a:t>employees_list</a:t>
            </a:r>
            <a:r>
              <a:rPr lang="en-US" sz="2400" dirty="0" err="1">
                <a:solidFill>
                  <a:schemeClr val="bg1"/>
                </a:solidFill>
              </a:rPr>
              <a:t>|length</a:t>
            </a:r>
            <a:r>
              <a:rPr lang="en-US" sz="2400" dirty="0">
                <a:solidFill>
                  <a:schemeClr val="bg1"/>
                </a:solidFill>
              </a:rPr>
              <a:t> &gt;</a:t>
            </a:r>
            <a:r>
              <a:rPr lang="en-US" sz="2400" dirty="0"/>
              <a:t> 10 </a:t>
            </a:r>
            <a:r>
              <a:rPr lang="en-US" sz="2400" dirty="0">
                <a:solidFill>
                  <a:schemeClr val="bg1"/>
                </a:solidFill>
              </a:rPr>
              <a:t>%}</a:t>
            </a:r>
          </a:p>
          <a:p>
            <a:r>
              <a:rPr lang="en-US" sz="2400" dirty="0"/>
              <a:t>    ...</a:t>
            </a:r>
          </a:p>
          <a:p>
            <a:r>
              <a:rPr lang="en-US" sz="2400" dirty="0">
                <a:solidFill>
                  <a:schemeClr val="bg1"/>
                </a:solidFill>
              </a:rPr>
              <a:t>{%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endif %}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6ED170D7-8F2F-446F-A27C-14BC97448C41}"/>
              </a:ext>
            </a:extLst>
          </p:cNvPr>
          <p:cNvSpPr txBox="1">
            <a:spLocks/>
          </p:cNvSpPr>
          <p:nvPr/>
        </p:nvSpPr>
        <p:spPr>
          <a:xfrm>
            <a:off x="983248" y="6386910"/>
            <a:ext cx="10225499" cy="407714"/>
          </a:xfrm>
          <a:prstGeom prst="rect">
            <a:avLst/>
          </a:prstGeom>
        </p:spPr>
        <p:txBody>
          <a:bodyPr vert="horz" lIns="108000" tIns="36000" rIns="108000" bIns="36000" rtlCol="0">
            <a:normAutofit fontScale="85000" lnSpcReduction="10000"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More about Boolean operators: </a:t>
            </a:r>
            <a:r>
              <a:rPr lang="en-US" sz="1800" dirty="0">
                <a:hlinkClick r:id="rId2"/>
              </a:rPr>
              <a:t>https://docs.djangoproject.com/en/4.1/ref/templates/builtins/#boolean-operators</a:t>
            </a:r>
            <a:r>
              <a:rPr lang="en-US" sz="1800" dirty="0"/>
              <a:t> </a:t>
            </a:r>
            <a:endParaRPr lang="bg-BG" sz="1800" dirty="0"/>
          </a:p>
        </p:txBody>
      </p:sp>
    </p:spTree>
    <p:extLst>
      <p:ext uri="{BB962C8B-B14F-4D97-AF65-F5344CB8AC3E}">
        <p14:creationId xmlns:p14="http://schemas.microsoft.com/office/powerpoint/2010/main" val="44881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2C7DE-375A-4043-9273-21B25B88FA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Requires </a:t>
            </a:r>
            <a:r>
              <a:rPr lang="en-US" b="1" dirty="0">
                <a:solidFill>
                  <a:schemeClr val="bg1"/>
                </a:solidFill>
              </a:rPr>
              <a:t>beginning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ending</a:t>
            </a:r>
            <a:r>
              <a:rPr lang="en-US" dirty="0"/>
              <a:t> tags</a:t>
            </a:r>
            <a:endParaRPr lang="en-US" sz="15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can take an </a:t>
            </a:r>
            <a:r>
              <a:rPr lang="en-US" b="1" dirty="0">
                <a:solidFill>
                  <a:schemeClr val="bg1"/>
                </a:solidFill>
              </a:rPr>
              <a:t>optional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{% empty %}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clause whose text is displayed if the given array is empty or could not be found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4A4A8A-E06D-41E1-AF03-1F1AF32E58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1B087D0-0259-422D-A505-B87D0A210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Tag</a:t>
            </a:r>
            <a:endParaRPr lang="bg-BG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C6EE3519-74B6-4F87-A5AB-53E8D4401C73}"/>
              </a:ext>
            </a:extLst>
          </p:cNvPr>
          <p:cNvSpPr txBox="1">
            <a:spLocks/>
          </p:cNvSpPr>
          <p:nvPr/>
        </p:nvSpPr>
        <p:spPr>
          <a:xfrm>
            <a:off x="1895363" y="3429000"/>
            <a:ext cx="8401274" cy="24594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{% for </a:t>
            </a:r>
            <a:r>
              <a:rPr lang="en-US" sz="2800" dirty="0"/>
              <a:t>employee </a:t>
            </a:r>
            <a:r>
              <a:rPr lang="en-US" sz="2800" dirty="0">
                <a:solidFill>
                  <a:schemeClr val="bg1"/>
                </a:solidFill>
              </a:rPr>
              <a:t>in</a:t>
            </a:r>
            <a:r>
              <a:rPr lang="en-US" sz="2800" dirty="0"/>
              <a:t> employees </a:t>
            </a:r>
            <a:r>
              <a:rPr lang="en-US" sz="2800" dirty="0">
                <a:solidFill>
                  <a:schemeClr val="bg1"/>
                </a:solidFill>
              </a:rPr>
              <a:t>%}</a:t>
            </a:r>
          </a:p>
          <a:p>
            <a:r>
              <a:rPr lang="en-US" sz="2800" dirty="0"/>
              <a:t>    &lt;li&gt;{{ </a:t>
            </a:r>
            <a:r>
              <a:rPr lang="en-US" sz="2800" dirty="0" err="1"/>
              <a:t>employee.first_name</a:t>
            </a:r>
            <a:r>
              <a:rPr lang="en-US" sz="2800" dirty="0"/>
              <a:t> }}&lt;/li&gt;</a:t>
            </a:r>
          </a:p>
          <a:p>
            <a:r>
              <a:rPr lang="en-US" sz="2800" dirty="0">
                <a:solidFill>
                  <a:schemeClr val="bg1"/>
                </a:solidFill>
              </a:rPr>
              <a:t>{%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empty %}</a:t>
            </a:r>
          </a:p>
          <a:p>
            <a:r>
              <a:rPr lang="en-US" sz="2800" dirty="0"/>
              <a:t>    &lt;li&gt;No employees in this list.&lt;/li&gt;</a:t>
            </a:r>
          </a:p>
          <a:p>
            <a:r>
              <a:rPr lang="en-US" sz="2800" dirty="0">
                <a:solidFill>
                  <a:schemeClr val="bg1"/>
                </a:solidFill>
              </a:rPr>
              <a:t>{%</a:t>
            </a:r>
            <a:r>
              <a:rPr lang="en-US" sz="2800" dirty="0"/>
              <a:t> </a:t>
            </a:r>
            <a:r>
              <a:rPr lang="en-US" sz="2800" dirty="0" err="1">
                <a:solidFill>
                  <a:schemeClr val="bg1"/>
                </a:solidFill>
              </a:rPr>
              <a:t>endfor</a:t>
            </a:r>
            <a:r>
              <a:rPr lang="en-US" sz="2800" dirty="0">
                <a:solidFill>
                  <a:schemeClr val="bg1"/>
                </a:solidFill>
              </a:rPr>
              <a:t> %}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3B7C992-71BF-4F21-916A-2FF2D55E6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Sorry, no athletes in this list. </a:t>
            </a:r>
          </a:p>
        </p:txBody>
      </p:sp>
    </p:spTree>
    <p:extLst>
      <p:ext uri="{BB962C8B-B14F-4D97-AF65-F5344CB8AC3E}">
        <p14:creationId xmlns:p14="http://schemas.microsoft.com/office/powerpoint/2010/main" val="97772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2C7DE-375A-4043-9273-21B25B88FA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Returns a URL, matching a given view and optional parameters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40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use the URL as variable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4A4A8A-E06D-41E1-AF03-1F1AF32E58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1B087D0-0259-422D-A505-B87D0A210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url</a:t>
            </a:r>
            <a:r>
              <a:rPr lang="en-US" dirty="0"/>
              <a:t> Tag</a:t>
            </a:r>
            <a:endParaRPr lang="bg-BG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C6EE3519-74B6-4F87-A5AB-53E8D4401C73}"/>
              </a:ext>
            </a:extLst>
          </p:cNvPr>
          <p:cNvSpPr txBox="1">
            <a:spLocks/>
          </p:cNvSpPr>
          <p:nvPr/>
        </p:nvSpPr>
        <p:spPr>
          <a:xfrm>
            <a:off x="687499" y="1923496"/>
            <a:ext cx="10266447" cy="6497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{% </a:t>
            </a:r>
            <a:r>
              <a:rPr lang="en-US" sz="2800" dirty="0" err="1">
                <a:solidFill>
                  <a:schemeClr val="bg1"/>
                </a:solidFill>
              </a:rPr>
              <a:t>url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/>
              <a:t>'show-department-by-id' department.id </a:t>
            </a:r>
            <a:r>
              <a:rPr lang="en-US" sz="2800" dirty="0">
                <a:solidFill>
                  <a:schemeClr val="bg1"/>
                </a:solidFill>
              </a:rPr>
              <a:t>%}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3B7C992-71BF-4F21-916A-2FF2D55E6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Sorry, no athletes in this list. 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F93AC090-CC70-2CC8-BF24-7530306BAC60}"/>
              </a:ext>
            </a:extLst>
          </p:cNvPr>
          <p:cNvSpPr txBox="1">
            <a:spLocks/>
          </p:cNvSpPr>
          <p:nvPr/>
        </p:nvSpPr>
        <p:spPr>
          <a:xfrm>
            <a:off x="687500" y="3530815"/>
            <a:ext cx="10266446" cy="2007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{% </a:t>
            </a:r>
            <a:r>
              <a:rPr lang="en-US" sz="2800" dirty="0" err="1"/>
              <a:t>url</a:t>
            </a:r>
            <a:r>
              <a:rPr lang="en-US" sz="2800" dirty="0"/>
              <a:t> 'some-view'</a:t>
            </a:r>
            <a:r>
              <a:rPr lang="en-US" sz="2800" dirty="0">
                <a:solidFill>
                  <a:schemeClr val="bg1"/>
                </a:solidFill>
              </a:rPr>
              <a:t> as </a:t>
            </a:r>
            <a:r>
              <a:rPr lang="en-US" sz="2800" dirty="0" err="1">
                <a:solidFill>
                  <a:schemeClr val="bg1"/>
                </a:solidFill>
              </a:rPr>
              <a:t>var_name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/>
              <a:t>%}</a:t>
            </a:r>
          </a:p>
          <a:p>
            <a:r>
              <a:rPr lang="en-US" sz="2800" dirty="0"/>
              <a:t>{% if </a:t>
            </a:r>
            <a:r>
              <a:rPr lang="en-US" sz="2800" dirty="0" err="1">
                <a:solidFill>
                  <a:schemeClr val="bg1"/>
                </a:solidFill>
              </a:rPr>
              <a:t>var_name</a:t>
            </a:r>
            <a:r>
              <a:rPr lang="en-US" sz="2800" dirty="0"/>
              <a:t> %}</a:t>
            </a:r>
          </a:p>
          <a:p>
            <a:r>
              <a:rPr lang="en-US" sz="2800" dirty="0"/>
              <a:t>  </a:t>
            </a:r>
            <a:r>
              <a:rPr lang="en-US" sz="2800" i="1" dirty="0">
                <a:solidFill>
                  <a:schemeClr val="accent2"/>
                </a:solidFill>
              </a:rPr>
              <a:t># use the URL</a:t>
            </a:r>
          </a:p>
          <a:p>
            <a:r>
              <a:rPr lang="en-US" sz="2800" dirty="0"/>
              <a:t>{% endif %}</a:t>
            </a:r>
          </a:p>
        </p:txBody>
      </p:sp>
    </p:spTree>
    <p:extLst>
      <p:ext uri="{BB962C8B-B14F-4D97-AF65-F5344CB8AC3E}">
        <p14:creationId xmlns:p14="http://schemas.microsoft.com/office/powerpoint/2010/main" val="908025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8075" y="1183635"/>
            <a:ext cx="11585317" cy="5396274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>
                <a:solidFill>
                  <a:schemeClr val="tx2"/>
                </a:solidFill>
                <a:cs typeface="Calibri"/>
              </a:rPr>
              <a:t>Cross-site Request Forgery</a:t>
            </a:r>
            <a:r>
              <a:rPr lang="en-US" sz="3400" dirty="0">
                <a:cs typeface="Calibri"/>
              </a:rPr>
              <a:t> protection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>
                <a:cs typeface="Calibri"/>
              </a:rPr>
              <a:t>Used </a:t>
            </a:r>
            <a:r>
              <a:rPr lang="en-US" sz="3400" b="1" dirty="0">
                <a:solidFill>
                  <a:schemeClr val="bg1"/>
                </a:solidFill>
                <a:cs typeface="Calibri"/>
              </a:rPr>
              <a:t>inside</a:t>
            </a:r>
            <a:r>
              <a:rPr lang="en-US" sz="3400" dirty="0">
                <a:cs typeface="Calibri"/>
              </a:rPr>
              <a:t> the </a:t>
            </a:r>
            <a:r>
              <a:rPr lang="en-US" sz="3400" b="1" dirty="0">
                <a:solidFill>
                  <a:schemeClr val="bg1"/>
                </a:solidFill>
                <a:cs typeface="Calibri"/>
              </a:rPr>
              <a:t>&lt;form&gt;</a:t>
            </a:r>
            <a:r>
              <a:rPr lang="en-US" sz="3400" dirty="0">
                <a:cs typeface="Calibri"/>
              </a:rPr>
              <a:t> element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>
                <a:ea typeface="+mn-lt"/>
                <a:cs typeface="+mn-lt"/>
              </a:rPr>
              <a:t>Cross-site request forgeries: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200" dirty="0">
                <a:ea typeface="+mn-lt"/>
                <a:cs typeface="+mn-lt"/>
              </a:rPr>
              <a:t>Type of </a:t>
            </a:r>
            <a:r>
              <a:rPr lang="en-US" sz="3200" b="1" dirty="0">
                <a:solidFill>
                  <a:schemeClr val="accent1"/>
                </a:solidFill>
                <a:ea typeface="+mn-lt"/>
                <a:cs typeface="+mn-lt"/>
              </a:rPr>
              <a:t>malicious exploit </a:t>
            </a:r>
            <a:endParaRPr lang="en-US" sz="3200" b="1" dirty="0">
              <a:solidFill>
                <a:schemeClr val="accent1"/>
              </a:solidFill>
              <a:cs typeface="Calibri"/>
            </a:endParaRP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accent1"/>
                </a:solidFill>
                <a:ea typeface="+mn-lt"/>
                <a:cs typeface="+mn-lt"/>
              </a:rPr>
              <a:t>Unauthorized commands</a:t>
            </a:r>
            <a:r>
              <a:rPr lang="en-US" sz="3200" dirty="0">
                <a:ea typeface="+mn-lt"/>
                <a:cs typeface="+mn-lt"/>
              </a:rPr>
              <a:t> are performed on behalf of an </a:t>
            </a:r>
            <a:r>
              <a:rPr lang="en-US" sz="3200" b="1" dirty="0">
                <a:solidFill>
                  <a:schemeClr val="accent1"/>
                </a:solidFill>
                <a:ea typeface="+mn-lt"/>
                <a:cs typeface="+mn-lt"/>
              </a:rPr>
              <a:t>authenticated users</a:t>
            </a:r>
            <a:endParaRPr lang="en-US" sz="3200" b="1" dirty="0">
              <a:solidFill>
                <a:schemeClr val="accent1"/>
              </a:solidFill>
              <a:cs typeface="Calibri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>
                <a:cs typeface="Calibri"/>
              </a:rPr>
              <a:t>More about</a:t>
            </a:r>
            <a:r>
              <a:rPr lang="en-US" sz="3400" b="1" dirty="0">
                <a:cs typeface="Calibri"/>
              </a:rPr>
              <a:t> </a:t>
            </a:r>
            <a:r>
              <a:rPr lang="en-US" sz="3400" b="1" dirty="0">
                <a:ea typeface="+mn-lt"/>
                <a:cs typeface="+mn-lt"/>
                <a:hlinkClick r:id="rId2"/>
              </a:rPr>
              <a:t>Cross-site Request Forgery</a:t>
            </a:r>
            <a:endParaRPr lang="en-US" sz="3350" b="1" dirty="0">
              <a:cs typeface="Calibri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350" dirty="0">
              <a:cs typeface="Calibri"/>
            </a:endParaRPr>
          </a:p>
          <a:p>
            <a:pPr marL="1066165" lvl="1" indent="-457200">
              <a:buFont typeface="Wingdings,Sans-Serif" panose="05000000000000000000" pitchFamily="2" charset="2"/>
              <a:buChar char="§"/>
            </a:pPr>
            <a:endParaRPr lang="en-US" sz="3150" dirty="0">
              <a:cs typeface="Calibri"/>
            </a:endParaRPr>
          </a:p>
          <a:p>
            <a:pPr marL="1066165" lvl="1" indent="-457200">
              <a:buFont typeface="Wingdings" panose="05000000000000000000" pitchFamily="2" charset="2"/>
              <a:buChar char="§"/>
            </a:pPr>
            <a:endParaRPr lang="en-US" sz="315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 err="1">
                <a:latin typeface="Consolas" panose="020B0609020204030204" pitchFamily="49" charset="0"/>
                <a:cs typeface="Calibri"/>
              </a:rPr>
              <a:t>csrf_token</a:t>
            </a:r>
            <a:r>
              <a:rPr lang="en-US" sz="3950" dirty="0">
                <a:cs typeface="Calibri"/>
              </a:rPr>
              <a:t> Tag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CC66EFF-666A-4889-AEEF-5B60068C7C5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67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Templates and Django Template Language</a:t>
            </a:r>
            <a:endParaRPr lang="bg-BG" dirty="0"/>
          </a:p>
          <a:p>
            <a:r>
              <a:rPr lang="en-US" dirty="0"/>
              <a:t>Custom Filters</a:t>
            </a:r>
          </a:p>
          <a:p>
            <a:r>
              <a:rPr lang="en-US" dirty="0"/>
              <a:t>Custom Tags</a:t>
            </a:r>
          </a:p>
          <a:p>
            <a:r>
              <a:rPr lang="en-US" dirty="0"/>
              <a:t>Template Inheritance</a:t>
            </a:r>
          </a:p>
          <a:p>
            <a:r>
              <a:rPr lang="en-US" dirty="0"/>
              <a:t>Static Files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0EA473C-B4E7-42F1-97D0-18D6E9ECB8A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3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2C7DE-375A-4043-9273-21B25B88FA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Comments are surrounded by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{#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#}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 multi-line comment can be written using </a:t>
            </a:r>
            <a:br>
              <a:rPr lang="bg-BG" dirty="0"/>
            </a:b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{% comment %} </a:t>
            </a:r>
            <a:r>
              <a:rPr lang="en-US" dirty="0"/>
              <a:t>tag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4A4A8A-E06D-41E1-AF03-1F1AF32E58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1B087D0-0259-422D-A505-B87D0A210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  <a:endParaRPr lang="bg-BG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58D0D14-6399-432E-96A3-C848A6F9F5D6}"/>
              </a:ext>
            </a:extLst>
          </p:cNvPr>
          <p:cNvSpPr txBox="1">
            <a:spLocks/>
          </p:cNvSpPr>
          <p:nvPr/>
        </p:nvSpPr>
        <p:spPr>
          <a:xfrm>
            <a:off x="3101164" y="3429000"/>
            <a:ext cx="5989672" cy="28656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i="1" dirty="0">
                <a:solidFill>
                  <a:schemeClr val="bg1"/>
                </a:solidFill>
              </a:rPr>
              <a:t>{#</a:t>
            </a:r>
            <a:r>
              <a:rPr lang="en-US" sz="2500" i="1" dirty="0">
                <a:solidFill>
                  <a:schemeClr val="accent2"/>
                </a:solidFill>
              </a:rPr>
              <a:t> this is a comment </a:t>
            </a:r>
            <a:r>
              <a:rPr lang="en-US" sz="2500" i="1" dirty="0">
                <a:solidFill>
                  <a:schemeClr val="bg1"/>
                </a:solidFill>
              </a:rPr>
              <a:t>#}</a:t>
            </a:r>
          </a:p>
          <a:p>
            <a:endParaRPr lang="en-US" sz="1500" i="1" dirty="0">
              <a:solidFill>
                <a:schemeClr val="accent2"/>
              </a:solidFill>
            </a:endParaRPr>
          </a:p>
          <a:p>
            <a:r>
              <a:rPr lang="en-US" sz="2500" i="1" dirty="0">
                <a:solidFill>
                  <a:schemeClr val="bg1"/>
                </a:solidFill>
              </a:rPr>
              <a:t>{% comment %}</a:t>
            </a:r>
          </a:p>
          <a:p>
            <a:r>
              <a:rPr lang="en-US" sz="2500" i="1" dirty="0">
                <a:solidFill>
                  <a:schemeClr val="accent2"/>
                </a:solidFill>
              </a:rPr>
              <a:t>This is a </a:t>
            </a:r>
          </a:p>
          <a:p>
            <a:r>
              <a:rPr lang="en-US" sz="2500" i="1" dirty="0">
                <a:solidFill>
                  <a:schemeClr val="accent2"/>
                </a:solidFill>
              </a:rPr>
              <a:t>multi-line</a:t>
            </a:r>
          </a:p>
          <a:p>
            <a:r>
              <a:rPr lang="en-US" sz="2500" i="1" dirty="0">
                <a:solidFill>
                  <a:schemeClr val="accent2"/>
                </a:solidFill>
              </a:rPr>
              <a:t>comment</a:t>
            </a:r>
          </a:p>
          <a:p>
            <a:r>
              <a:rPr lang="en-US" sz="2500" i="1" dirty="0">
                <a:solidFill>
                  <a:schemeClr val="bg1"/>
                </a:solidFill>
              </a:rPr>
              <a:t>{% </a:t>
            </a:r>
            <a:r>
              <a:rPr lang="en-US" sz="2500" i="1" dirty="0" err="1">
                <a:solidFill>
                  <a:schemeClr val="bg1"/>
                </a:solidFill>
              </a:rPr>
              <a:t>endcomment</a:t>
            </a:r>
            <a:r>
              <a:rPr lang="en-US" sz="2500" i="1" dirty="0">
                <a:solidFill>
                  <a:schemeClr val="bg1"/>
                </a:solidFill>
              </a:rPr>
              <a:t> %}</a:t>
            </a:r>
          </a:p>
        </p:txBody>
      </p:sp>
    </p:spTree>
    <p:extLst>
      <p:ext uri="{BB962C8B-B14F-4D97-AF65-F5344CB8AC3E}">
        <p14:creationId xmlns:p14="http://schemas.microsoft.com/office/powerpoint/2010/main" val="20366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C0C1850-DEF3-4A47-B0F7-B4D933E3109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Custom Filters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CC948D-11FF-43F8-AF9A-4F8CE17187E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BEF2385B-BC04-4948-80E1-09C90BB80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500" y="1224000"/>
            <a:ext cx="2745000" cy="27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18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9FD40-6D67-48D4-A9BD-C89E51B281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 your application create a </a:t>
            </a:r>
            <a:r>
              <a:rPr lang="en-US" b="1" dirty="0" err="1">
                <a:solidFill>
                  <a:schemeClr val="bg1"/>
                </a:solidFill>
              </a:rPr>
              <a:t>templatetags</a:t>
            </a:r>
            <a:r>
              <a:rPr lang="en-US" dirty="0"/>
              <a:t> module with your </a:t>
            </a:r>
            <a:r>
              <a:rPr lang="en-US" b="1" dirty="0">
                <a:solidFill>
                  <a:schemeClr val="bg1"/>
                </a:solidFill>
              </a:rPr>
              <a:t>custom filter file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your own </a:t>
            </a:r>
            <a:r>
              <a:rPr lang="en-US" b="1" dirty="0">
                <a:solidFill>
                  <a:schemeClr val="bg1"/>
                </a:solidFill>
              </a:rPr>
              <a:t>filter function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BEA16A7-C62B-49A2-9EAE-94CE9EDA7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templatestags</a:t>
            </a:r>
            <a:r>
              <a:rPr lang="en-US" dirty="0"/>
              <a:t> Folder</a:t>
            </a:r>
            <a:endParaRPr lang="bg-B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37D369-CF4A-47FB-89E3-DA3394FC5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000" y="3191699"/>
            <a:ext cx="2200275" cy="3162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F199A6-CE06-4C25-944F-4A5AD5A6E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9749" y="3191700"/>
            <a:ext cx="7647901" cy="3162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0C0316F7-D1BE-4EE3-BC32-786FAFD2DF6D}"/>
              </a:ext>
            </a:extLst>
          </p:cNvPr>
          <p:cNvSpPr/>
          <p:nvPr/>
        </p:nvSpPr>
        <p:spPr bwMode="auto">
          <a:xfrm>
            <a:off x="3243666" y="4631699"/>
            <a:ext cx="676216" cy="33846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0366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DFAA85-6B70-42C4-8536-25B291A294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Load the filter in your template and use it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9C2B98-0B05-4901-A358-B7239FE93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E93E01F-D680-44B4-8F10-6D2C1AC2F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Your Custom Filter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147438-3600-4DDD-8AC5-4FF16A203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979" y="2223728"/>
            <a:ext cx="5848350" cy="3857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BDFEE15D-D10D-4199-9131-D21314F94828}"/>
              </a:ext>
            </a:extLst>
          </p:cNvPr>
          <p:cNvSpPr/>
          <p:nvPr/>
        </p:nvSpPr>
        <p:spPr bwMode="auto">
          <a:xfrm>
            <a:off x="7994004" y="2502269"/>
            <a:ext cx="2925000" cy="1080000"/>
          </a:xfrm>
          <a:prstGeom prst="wedgeRoundRectCallout">
            <a:avLst>
              <a:gd name="adj1" fmla="val -55946"/>
              <a:gd name="adj2" fmla="val 178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the name of your file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4116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248386C-174F-47AE-9A5B-B8DD0E02F7A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Custom Tags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24EBD-5A5F-4FCF-8F04-191E951DED2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B76B71-ECC2-4886-80FD-D16F0FA50FD8}"/>
              </a:ext>
            </a:extLst>
          </p:cNvPr>
          <p:cNvSpPr/>
          <p:nvPr/>
        </p:nvSpPr>
        <p:spPr>
          <a:xfrm>
            <a:off x="4220070" y="2153175"/>
            <a:ext cx="375186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{% </a:t>
            </a:r>
            <a:r>
              <a:rPr lang="en-US" sz="4800" b="1" cap="none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my_tag</a:t>
            </a:r>
            <a:r>
              <a:rPr lang="en-US" sz="4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%}</a:t>
            </a:r>
          </a:p>
        </p:txBody>
      </p:sp>
    </p:spTree>
    <p:extLst>
      <p:ext uri="{BB962C8B-B14F-4D97-AF65-F5344CB8AC3E}">
        <p14:creationId xmlns:p14="http://schemas.microsoft.com/office/powerpoint/2010/main" val="319714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F909-6709-46D1-A922-0DE1645769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1CFB0-7845-4B74-B42E-08A43E5B57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Django provides us with </a:t>
            </a:r>
            <a:r>
              <a:rPr lang="en-US" b="1" dirty="0">
                <a:solidFill>
                  <a:schemeClr val="bg1"/>
                </a:solidFill>
              </a:rPr>
              <a:t>helper functions </a:t>
            </a:r>
            <a:r>
              <a:rPr lang="en-US" dirty="0"/>
              <a:t>that allow us to create custom template tags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simple_tag</a:t>
            </a:r>
            <a:endParaRPr lang="en-US" dirty="0">
              <a:solidFill>
                <a:schemeClr val="bg1"/>
              </a:solidFill>
            </a:endParaRPr>
          </a:p>
          <a:p>
            <a:pPr lvl="2">
              <a:buClr>
                <a:schemeClr val="tx1"/>
              </a:buClr>
            </a:pPr>
            <a:r>
              <a:rPr lang="en-US" dirty="0"/>
              <a:t>Processes the data and </a:t>
            </a:r>
            <a:r>
              <a:rPr lang="en-US" b="1" dirty="0"/>
              <a:t>returns a string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inclusion_tag</a:t>
            </a:r>
            <a:endParaRPr lang="en-US" dirty="0">
              <a:solidFill>
                <a:schemeClr val="bg1"/>
              </a:solidFill>
            </a:endParaRPr>
          </a:p>
          <a:p>
            <a:pPr lvl="2">
              <a:buClr>
                <a:schemeClr val="tx1"/>
              </a:buClr>
            </a:pPr>
            <a:r>
              <a:rPr lang="en-US" dirty="0"/>
              <a:t>Processes the data and </a:t>
            </a:r>
            <a:r>
              <a:rPr lang="en-US" b="1" dirty="0"/>
              <a:t>returns a rendered template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F576A5-5F03-4BD5-8D9E-D84C36E5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Tags Helper Functions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2079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9D601D-B211-4823-8950-B4272377DB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3E7EA-0D01-4215-957F-DDD2924EE4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US" dirty="0"/>
              <a:t>To create a custom template tag, we need again the created </a:t>
            </a:r>
            <a:r>
              <a:rPr lang="en-US" b="1" dirty="0" err="1">
                <a:solidFill>
                  <a:schemeClr val="bg1"/>
                </a:solidFill>
              </a:rPr>
              <a:t>templatetags</a:t>
            </a:r>
            <a:r>
              <a:rPr lang="en-US" dirty="0"/>
              <a:t> package</a:t>
            </a:r>
          </a:p>
          <a:p>
            <a:r>
              <a:rPr lang="en-US" dirty="0"/>
              <a:t>Here is an example of </a:t>
            </a:r>
            <a:r>
              <a:rPr lang="en-US" b="1" dirty="0">
                <a:solidFill>
                  <a:schemeClr val="bg1"/>
                </a:solidFill>
              </a:rPr>
              <a:t>an inclusion custom tag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A8F5FE8-FAF3-49A5-8ABE-B9F2A2D23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Custom Template Tags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10C05A-969E-434E-A553-322AA141A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674" y="3776177"/>
            <a:ext cx="2209800" cy="1495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B04423D6-C79E-4FF5-BA53-A45EECCDCF17}"/>
              </a:ext>
            </a:extLst>
          </p:cNvPr>
          <p:cNvSpPr/>
          <p:nvPr/>
        </p:nvSpPr>
        <p:spPr bwMode="auto">
          <a:xfrm>
            <a:off x="4920056" y="4354657"/>
            <a:ext cx="676216" cy="33846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11FBC5-9B65-4EEE-B759-17773011C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106" y="3293999"/>
            <a:ext cx="5961839" cy="24597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4232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FC7AFD-16D3-4510-9A35-75C581933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727BB-A638-4535-A2E5-4AAB9DE9B2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26000" y="1121143"/>
            <a:ext cx="9769234" cy="5546589"/>
          </a:xfrm>
        </p:spPr>
        <p:txBody>
          <a:bodyPr/>
          <a:lstStyle/>
          <a:p>
            <a:r>
              <a:rPr lang="en-US" dirty="0"/>
              <a:t>Create the </a:t>
            </a:r>
            <a:r>
              <a:rPr lang="en-US" b="1" dirty="0">
                <a:latin typeface="Consolas" panose="020B0609020204030204" pitchFamily="49" charset="0"/>
              </a:rPr>
              <a:t>article</a:t>
            </a:r>
            <a:r>
              <a:rPr lang="en-US" b="1">
                <a:latin typeface="Consolas" panose="020B0609020204030204" pitchFamily="49" charset="0"/>
              </a:rPr>
              <a:t>.html'</a:t>
            </a:r>
            <a:r>
              <a:rPr lang="en-US"/>
              <a:t> </a:t>
            </a:r>
            <a:r>
              <a:rPr lang="en-US" dirty="0"/>
              <a:t>template and make a </a:t>
            </a:r>
            <a:r>
              <a:rPr lang="en-US" b="1" dirty="0">
                <a:solidFill>
                  <a:schemeClr val="bg1"/>
                </a:solidFill>
              </a:rPr>
              <a:t>loop</a:t>
            </a:r>
            <a:r>
              <a:rPr lang="en-US" dirty="0"/>
              <a:t> through the articles</a:t>
            </a:r>
          </a:p>
          <a:p>
            <a:r>
              <a:rPr lang="en-US" dirty="0"/>
              <a:t>After that, use your tag in your </a:t>
            </a:r>
            <a:r>
              <a:rPr lang="en-US" b="1" dirty="0">
                <a:solidFill>
                  <a:schemeClr val="bg1"/>
                </a:solidFill>
              </a:rPr>
              <a:t>main template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387746-CF15-4857-AAF0-8B1DED4AE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Template Tag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EE59ED-20AF-4F30-A0AB-769449AD9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573" y="3114000"/>
            <a:ext cx="4748845" cy="193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41B6F1-CF64-4AF2-AB9A-7F20DE653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000" y="5047375"/>
            <a:ext cx="4577030" cy="13218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Arrow: Bent 7">
            <a:extLst>
              <a:ext uri="{FF2B5EF4-FFF2-40B4-BE49-F238E27FC236}">
                <a16:creationId xmlns:a16="http://schemas.microsoft.com/office/drawing/2014/main" id="{A0478169-9B55-495F-8D50-4DE9302A8129}"/>
              </a:ext>
            </a:extLst>
          </p:cNvPr>
          <p:cNvSpPr/>
          <p:nvPr/>
        </p:nvSpPr>
        <p:spPr bwMode="auto">
          <a:xfrm rot="5400000">
            <a:off x="7992801" y="3107199"/>
            <a:ext cx="985636" cy="2619238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7971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337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C4DC3516-55A5-4594-AA1D-CE135E2B951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block, </a:t>
            </a:r>
            <a:r>
              <a:rPr lang="en-US" dirty="0" err="1"/>
              <a:t>endblock</a:t>
            </a:r>
            <a:r>
              <a:rPr lang="en-US" dirty="0"/>
              <a:t>, extends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8BD322B-7D2C-4159-9084-30D785EB2AD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Template Inheritance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630FD5-71D4-404A-B031-7D67C7AA77A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pic>
        <p:nvPicPr>
          <p:cNvPr id="8" name="Picture 7" descr="A picture containing drawing, plate, light&#10;&#10;Description automatically generated">
            <a:extLst>
              <a:ext uri="{FF2B5EF4-FFF2-40B4-BE49-F238E27FC236}">
                <a16:creationId xmlns:a16="http://schemas.microsoft.com/office/drawing/2014/main" id="{D802947E-4D05-4DC5-B678-B0BE4B3D3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092" y="1395891"/>
            <a:ext cx="2531815" cy="253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38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068F9A-4C42-41C7-BA10-8B337D331F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86766" y="1121143"/>
            <a:ext cx="9994234" cy="5546589"/>
          </a:xfrm>
        </p:spPr>
        <p:txBody>
          <a:bodyPr/>
          <a:lstStyle/>
          <a:p>
            <a:r>
              <a:rPr lang="en-US" dirty="0"/>
              <a:t>Template inheritance allows us to build a </a:t>
            </a:r>
            <a:r>
              <a:rPr lang="en-US" b="1" dirty="0">
                <a:solidFill>
                  <a:schemeClr val="bg1"/>
                </a:solidFill>
              </a:rPr>
              <a:t>base </a:t>
            </a:r>
            <a:r>
              <a:rPr lang="en-US" dirty="0"/>
              <a:t>skeleton template</a:t>
            </a:r>
          </a:p>
          <a:p>
            <a:r>
              <a:rPr lang="en-US" dirty="0"/>
              <a:t>The base template contains all the </a:t>
            </a:r>
            <a:r>
              <a:rPr lang="en-US" b="1" dirty="0">
                <a:solidFill>
                  <a:schemeClr val="bg1"/>
                </a:solidFill>
              </a:rPr>
              <a:t>common </a:t>
            </a:r>
            <a:r>
              <a:rPr lang="en-US" dirty="0"/>
              <a:t>elements and defines </a:t>
            </a:r>
            <a:r>
              <a:rPr lang="en-US" b="1" dirty="0">
                <a:solidFill>
                  <a:schemeClr val="bg1"/>
                </a:solidFill>
              </a:rPr>
              <a:t>blocks</a:t>
            </a:r>
            <a:r>
              <a:rPr lang="en-US" dirty="0"/>
              <a:t> that </a:t>
            </a:r>
            <a:r>
              <a:rPr lang="en-US" b="1" dirty="0">
                <a:solidFill>
                  <a:schemeClr val="bg1"/>
                </a:solidFill>
              </a:rPr>
              <a:t>child</a:t>
            </a:r>
            <a:r>
              <a:rPr lang="en-US" dirty="0"/>
              <a:t> templates can </a:t>
            </a:r>
            <a:r>
              <a:rPr lang="en-US" b="1" dirty="0">
                <a:solidFill>
                  <a:schemeClr val="bg1"/>
                </a:solidFill>
              </a:rPr>
              <a:t>override</a:t>
            </a:r>
          </a:p>
          <a:p>
            <a:r>
              <a:rPr lang="en-US" dirty="0"/>
              <a:t>Typically, the header and the footer remain the same in the whole app</a:t>
            </a:r>
          </a:p>
          <a:p>
            <a:r>
              <a:rPr lang="en-US" dirty="0"/>
              <a:t>Using template inheritance, we can </a:t>
            </a:r>
            <a:r>
              <a:rPr lang="en-US" b="1" dirty="0">
                <a:solidFill>
                  <a:schemeClr val="bg1"/>
                </a:solidFill>
              </a:rPr>
              <a:t>reuse</a:t>
            </a:r>
            <a:r>
              <a:rPr lang="en-US" dirty="0"/>
              <a:t> the common parts of our app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473A91-877D-42D7-A3AE-1746F8D45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Inheritance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166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0753D4A-29B6-4134-BE9E-516DC1D130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#python-web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9245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2A327D-0A08-4CFC-AEAB-857B323070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4F98167-8EC4-4580-9B3E-162FD5441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Template Inheritance (1)</a:t>
            </a:r>
            <a:endParaRPr lang="bg-B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62C60D-DACE-5F9A-4590-8C93DF00A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387" y="2683986"/>
            <a:ext cx="5991225" cy="35623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841A483-E748-704D-12E7-3098D9B5BE0A}"/>
              </a:ext>
            </a:extLst>
          </p:cNvPr>
          <p:cNvSpPr txBox="1">
            <a:spLocks/>
          </p:cNvSpPr>
          <p:nvPr/>
        </p:nvSpPr>
        <p:spPr>
          <a:xfrm>
            <a:off x="190501" y="1196126"/>
            <a:ext cx="11811097" cy="556112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the base template in the </a:t>
            </a:r>
            <a:r>
              <a:rPr lang="en-US" b="1" dirty="0"/>
              <a:t>project/template</a:t>
            </a:r>
            <a:r>
              <a:rPr lang="en-US" dirty="0"/>
              <a:t> directory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The base template is typically called </a:t>
            </a:r>
            <a:r>
              <a:rPr lang="en-US" b="1" dirty="0">
                <a:latin typeface="Consolas" panose="020B0609020204030204" pitchFamily="49" charset="0"/>
              </a:rPr>
              <a:t>base.html</a:t>
            </a:r>
          </a:p>
        </p:txBody>
      </p:sp>
    </p:spTree>
    <p:extLst>
      <p:ext uri="{BB962C8B-B14F-4D97-AF65-F5344CB8AC3E}">
        <p14:creationId xmlns:p14="http://schemas.microsoft.com/office/powerpoint/2010/main" val="46433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2A327D-0A08-4CFC-AEAB-857B323070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2C6D2D7-F142-4D90-B085-CAB468A976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4675" y="2054132"/>
            <a:ext cx="7586707" cy="4404448"/>
          </a:xfrm>
        </p:spPr>
        <p:txBody>
          <a:bodyPr/>
          <a:lstStyle/>
          <a:p>
            <a:r>
              <a:rPr lang="en-US" sz="2000" dirty="0"/>
              <a:t>&lt;!DOCTYPE html&gt;</a:t>
            </a:r>
          </a:p>
          <a:p>
            <a:r>
              <a:rPr lang="en-US" sz="2000" dirty="0"/>
              <a:t>&lt;html </a:t>
            </a:r>
            <a:r>
              <a:rPr lang="en-US" sz="2000" dirty="0" err="1"/>
              <a:t>lang</a:t>
            </a:r>
            <a:r>
              <a:rPr lang="en-US" sz="2000" dirty="0"/>
              <a:t>="</a:t>
            </a:r>
            <a:r>
              <a:rPr lang="en-US" sz="2000" dirty="0" err="1"/>
              <a:t>en</a:t>
            </a:r>
            <a:r>
              <a:rPr lang="en-US" sz="2000" dirty="0"/>
              <a:t>"&gt;</a:t>
            </a:r>
          </a:p>
          <a:p>
            <a:r>
              <a:rPr lang="en-US" sz="2000" dirty="0"/>
              <a:t>&lt;head&gt;</a:t>
            </a:r>
          </a:p>
          <a:p>
            <a:r>
              <a:rPr lang="en-US" sz="2000" dirty="0"/>
              <a:t>    &lt;meta charset="UTF-8"&gt;</a:t>
            </a:r>
          </a:p>
          <a:p>
            <a:r>
              <a:rPr lang="en-US" sz="2000" dirty="0"/>
              <a:t>    &lt;title&gt;</a:t>
            </a:r>
            <a:r>
              <a:rPr lang="en-US" sz="2000" dirty="0">
                <a:solidFill>
                  <a:schemeClr val="bg1"/>
                </a:solidFill>
              </a:rPr>
              <a:t>{% block title%}{% </a:t>
            </a:r>
            <a:r>
              <a:rPr lang="en-US" sz="2000" dirty="0" err="1">
                <a:solidFill>
                  <a:schemeClr val="bg1"/>
                </a:solidFill>
              </a:rPr>
              <a:t>endblock</a:t>
            </a:r>
            <a:r>
              <a:rPr lang="en-US" sz="2000" dirty="0">
                <a:solidFill>
                  <a:schemeClr val="bg1"/>
                </a:solidFill>
              </a:rPr>
              <a:t> %}</a:t>
            </a:r>
            <a:r>
              <a:rPr lang="en-US" sz="2000" dirty="0"/>
              <a:t>&lt;/title&gt;</a:t>
            </a:r>
          </a:p>
          <a:p>
            <a:r>
              <a:rPr lang="en-US" sz="2000" dirty="0"/>
              <a:t>&lt;/head&gt;</a:t>
            </a:r>
          </a:p>
          <a:p>
            <a:endParaRPr lang="en-US" sz="2000" dirty="0"/>
          </a:p>
          <a:p>
            <a:r>
              <a:rPr lang="en-US" sz="2000" dirty="0"/>
              <a:t>&lt;body&gt;</a:t>
            </a:r>
          </a:p>
          <a:p>
            <a:r>
              <a:rPr lang="en-US" sz="2000" dirty="0"/>
              <a:t>    </a:t>
            </a:r>
            <a:r>
              <a:rPr lang="en-US" sz="2000" dirty="0">
                <a:solidFill>
                  <a:schemeClr val="bg1"/>
                </a:solidFill>
              </a:rPr>
              <a:t>{% block content%}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</a:t>
            </a:r>
            <a:r>
              <a:rPr lang="en-US" sz="2000" i="1" dirty="0">
                <a:solidFill>
                  <a:schemeClr val="accent2"/>
                </a:solidFill>
              </a:rPr>
              <a:t># default code if no content is passed in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{% </a:t>
            </a:r>
            <a:r>
              <a:rPr lang="en-US" sz="2000" dirty="0" err="1">
                <a:solidFill>
                  <a:schemeClr val="bg1"/>
                </a:solidFill>
              </a:rPr>
              <a:t>endblock</a:t>
            </a:r>
            <a:r>
              <a:rPr lang="en-US" sz="2000" dirty="0">
                <a:solidFill>
                  <a:schemeClr val="bg1"/>
                </a:solidFill>
              </a:rPr>
              <a:t> %}</a:t>
            </a:r>
          </a:p>
          <a:p>
            <a:r>
              <a:rPr lang="en-US" sz="2000" dirty="0"/>
              <a:t>&lt;/body&gt;</a:t>
            </a:r>
          </a:p>
          <a:p>
            <a:r>
              <a:rPr lang="en-US" sz="2000" dirty="0"/>
              <a:t>&lt;/html&gt;</a:t>
            </a:r>
            <a:endParaRPr lang="bg-BG" sz="2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4F98167-8EC4-4580-9B3E-162FD5441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Template Inheritance (2)</a:t>
            </a:r>
            <a:endParaRPr lang="bg-BG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085D1B6A-F38E-4D02-9D72-94B152AA3EC8}"/>
              </a:ext>
            </a:extLst>
          </p:cNvPr>
          <p:cNvSpPr txBox="1">
            <a:spLocks/>
          </p:cNvSpPr>
          <p:nvPr/>
        </p:nvSpPr>
        <p:spPr>
          <a:xfrm>
            <a:off x="624676" y="1465985"/>
            <a:ext cx="7586706" cy="5881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u="sng" dirty="0"/>
              <a:t>base.html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4CC5C3D6-D9FC-E559-23C7-14225226F014}"/>
              </a:ext>
            </a:extLst>
          </p:cNvPr>
          <p:cNvSpPr/>
          <p:nvPr/>
        </p:nvSpPr>
        <p:spPr bwMode="auto">
          <a:xfrm>
            <a:off x="8308054" y="2193909"/>
            <a:ext cx="3259271" cy="716822"/>
          </a:xfrm>
          <a:prstGeom prst="wedgeRoundRectCallout">
            <a:avLst>
              <a:gd name="adj1" fmla="val -56978"/>
              <a:gd name="adj2" fmla="val 315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can have many blocks in one template </a:t>
            </a:r>
            <a:endParaRPr lang="bg-BG" sz="2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E842C1C9-6BE7-FA33-F921-63DD60CFB70C}"/>
              </a:ext>
            </a:extLst>
          </p:cNvPr>
          <p:cNvSpPr/>
          <p:nvPr/>
        </p:nvSpPr>
        <p:spPr bwMode="auto">
          <a:xfrm>
            <a:off x="8308054" y="3588859"/>
            <a:ext cx="3259271" cy="716822"/>
          </a:xfrm>
          <a:prstGeom prst="wedgeRoundRectCallout">
            <a:avLst>
              <a:gd name="adj1" fmla="val -56977"/>
              <a:gd name="adj2" fmla="val 262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Each block should have its own unique name</a:t>
            </a:r>
            <a:endParaRPr lang="bg-BG" sz="2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4356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2A327D-0A08-4CFC-AEAB-857B323070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2C6D2D7-F142-4D90-B085-CAB468A976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4675" y="2054132"/>
            <a:ext cx="7586707" cy="4081283"/>
          </a:xfrm>
        </p:spPr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{% extends "base.html" %}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{% block </a:t>
            </a:r>
            <a:r>
              <a:rPr lang="en-US" sz="2000" dirty="0" err="1">
                <a:solidFill>
                  <a:schemeClr val="bg1"/>
                </a:solidFill>
              </a:rPr>
              <a:t>page_title</a:t>
            </a:r>
            <a:r>
              <a:rPr lang="en-US" sz="2000" dirty="0">
                <a:solidFill>
                  <a:schemeClr val="bg1"/>
                </a:solidFill>
              </a:rPr>
              <a:t> %}</a:t>
            </a:r>
          </a:p>
          <a:p>
            <a:r>
              <a:rPr lang="en-US" sz="2000" dirty="0"/>
              <a:t>    Home Page</a:t>
            </a:r>
          </a:p>
          <a:p>
            <a:r>
              <a:rPr lang="en-US" sz="2000" dirty="0">
                <a:solidFill>
                  <a:schemeClr val="bg1"/>
                </a:solidFill>
              </a:rPr>
              <a:t>{% </a:t>
            </a:r>
            <a:r>
              <a:rPr lang="en-US" sz="2000" dirty="0" err="1">
                <a:solidFill>
                  <a:schemeClr val="bg1"/>
                </a:solidFill>
              </a:rPr>
              <a:t>endblock</a:t>
            </a:r>
            <a:r>
              <a:rPr lang="en-US" sz="2000" dirty="0">
                <a:solidFill>
                  <a:schemeClr val="bg1"/>
                </a:solidFill>
              </a:rPr>
              <a:t> %}</a:t>
            </a:r>
          </a:p>
          <a:p>
            <a:endParaRPr lang="en-US" sz="2000" dirty="0"/>
          </a:p>
          <a:p>
            <a:r>
              <a:rPr lang="en-US" sz="2000" dirty="0">
                <a:solidFill>
                  <a:schemeClr val="bg1"/>
                </a:solidFill>
              </a:rPr>
              <a:t>{% block content %}</a:t>
            </a:r>
          </a:p>
          <a:p>
            <a:r>
              <a:rPr lang="en-US" sz="2000" dirty="0"/>
              <a:t>    {% for dep in </a:t>
            </a:r>
            <a:r>
              <a:rPr lang="en-US" sz="2000" dirty="0" err="1"/>
              <a:t>departments.items</a:t>
            </a:r>
            <a:r>
              <a:rPr lang="en-US" sz="2000" dirty="0"/>
              <a:t> %}</a:t>
            </a:r>
          </a:p>
          <a:p>
            <a:r>
              <a:rPr lang="en-US" sz="2000" dirty="0"/>
              <a:t>        &lt;h2&gt;{{ </a:t>
            </a:r>
            <a:r>
              <a:rPr lang="en-US" sz="2000" dirty="0" err="1"/>
              <a:t>dep.title</a:t>
            </a:r>
            <a:r>
              <a:rPr lang="en-US" sz="2000" dirty="0"/>
              <a:t> }}&lt;/h2&gt;</a:t>
            </a:r>
          </a:p>
          <a:p>
            <a:r>
              <a:rPr lang="en-US" sz="2000" dirty="0"/>
              <a:t>        &lt;p&gt;{{ </a:t>
            </a:r>
            <a:r>
              <a:rPr lang="en-US" sz="2000" dirty="0" err="1"/>
              <a:t>dep.description</a:t>
            </a:r>
            <a:r>
              <a:rPr lang="en-US" sz="2000" dirty="0"/>
              <a:t> }}&lt;/p&gt;</a:t>
            </a:r>
          </a:p>
          <a:p>
            <a:r>
              <a:rPr lang="en-US" sz="2000" dirty="0"/>
              <a:t>    {% </a:t>
            </a:r>
            <a:r>
              <a:rPr lang="en-US" sz="2000" dirty="0" err="1"/>
              <a:t>endfor</a:t>
            </a:r>
            <a:r>
              <a:rPr lang="en-US" sz="2000" dirty="0"/>
              <a:t> %}</a:t>
            </a:r>
          </a:p>
          <a:p>
            <a:r>
              <a:rPr lang="en-US" sz="2000" dirty="0">
                <a:solidFill>
                  <a:schemeClr val="bg1"/>
                </a:solidFill>
              </a:rPr>
              <a:t>{% </a:t>
            </a:r>
            <a:r>
              <a:rPr lang="en-US" sz="2000" dirty="0" err="1">
                <a:solidFill>
                  <a:schemeClr val="bg1"/>
                </a:solidFill>
              </a:rPr>
              <a:t>endblock</a:t>
            </a:r>
            <a:r>
              <a:rPr lang="en-US" sz="2000" dirty="0">
                <a:solidFill>
                  <a:schemeClr val="bg1"/>
                </a:solidFill>
              </a:rPr>
              <a:t> %}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4F98167-8EC4-4580-9B3E-162FD5441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Template Inheritance (3)</a:t>
            </a:r>
            <a:endParaRPr lang="bg-BG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085D1B6A-F38E-4D02-9D72-94B152AA3EC8}"/>
              </a:ext>
            </a:extLst>
          </p:cNvPr>
          <p:cNvSpPr txBox="1">
            <a:spLocks/>
          </p:cNvSpPr>
          <p:nvPr/>
        </p:nvSpPr>
        <p:spPr>
          <a:xfrm>
            <a:off x="624676" y="1465985"/>
            <a:ext cx="7586706" cy="5881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u="sng" dirty="0"/>
              <a:t>index.html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4CC5C3D6-D9FC-E559-23C7-14225226F014}"/>
              </a:ext>
            </a:extLst>
          </p:cNvPr>
          <p:cNvSpPr/>
          <p:nvPr/>
        </p:nvSpPr>
        <p:spPr bwMode="auto">
          <a:xfrm>
            <a:off x="8413371" y="1516516"/>
            <a:ext cx="3153953" cy="1075232"/>
          </a:xfrm>
          <a:prstGeom prst="wedgeRoundRectCallout">
            <a:avLst>
              <a:gd name="adj1" fmla="val -57260"/>
              <a:gd name="adj2" fmla="val 202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Always use the extends tag in the "child" templates</a:t>
            </a:r>
            <a:endParaRPr lang="bg-BG" sz="2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E842C1C9-6BE7-FA33-F921-63DD60CFB70C}"/>
              </a:ext>
            </a:extLst>
          </p:cNvPr>
          <p:cNvSpPr/>
          <p:nvPr/>
        </p:nvSpPr>
        <p:spPr bwMode="auto">
          <a:xfrm>
            <a:off x="8360711" y="2882052"/>
            <a:ext cx="3259271" cy="1520266"/>
          </a:xfrm>
          <a:prstGeom prst="wedgeRoundRectCallout">
            <a:avLst>
              <a:gd name="adj1" fmla="val -55821"/>
              <a:gd name="adj2" fmla="val -190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"Home Page" will be injected in the </a:t>
            </a:r>
            <a:r>
              <a:rPr lang="en-US" sz="22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page_title</a:t>
            </a:r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block in the base.html</a:t>
            </a:r>
            <a:endParaRPr lang="bg-BG" sz="2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28C661EE-2D92-FD08-1C84-EA10FAA899FA}"/>
              </a:ext>
            </a:extLst>
          </p:cNvPr>
          <p:cNvSpPr/>
          <p:nvPr/>
        </p:nvSpPr>
        <p:spPr bwMode="auto">
          <a:xfrm>
            <a:off x="8413371" y="4692622"/>
            <a:ext cx="3259271" cy="1520266"/>
          </a:xfrm>
          <a:prstGeom prst="wedgeRoundRectCallout">
            <a:avLst>
              <a:gd name="adj1" fmla="val -55532"/>
              <a:gd name="adj2" fmla="val 1260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code will be injected into the content block</a:t>
            </a:r>
            <a:b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the base.html</a:t>
            </a:r>
            <a:endParaRPr lang="bg-BG" sz="2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071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068F9A-4C42-41C7-BA10-8B337D331F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86766" y="1121143"/>
            <a:ext cx="9715593" cy="5546589"/>
          </a:xfrm>
        </p:spPr>
        <p:txBody>
          <a:bodyPr/>
          <a:lstStyle/>
          <a:p>
            <a:r>
              <a:rPr lang="en-US" dirty="0"/>
              <a:t>It is a way of </a:t>
            </a:r>
            <a:r>
              <a:rPr lang="en-US" b="1" dirty="0">
                <a:solidFill>
                  <a:schemeClr val="bg1"/>
                </a:solidFill>
              </a:rPr>
              <a:t>including templates </a:t>
            </a:r>
            <a:r>
              <a:rPr lang="en-US" dirty="0"/>
              <a:t>within</a:t>
            </a:r>
            <a:br>
              <a:rPr lang="en-US" dirty="0"/>
            </a:br>
            <a:r>
              <a:rPr lang="en-US" dirty="0"/>
              <a:t>another template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template name can be:</a:t>
            </a:r>
          </a:p>
          <a:p>
            <a:pPr lvl="1"/>
            <a:r>
              <a:rPr lang="en-US" dirty="0"/>
              <a:t>A variable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 quoted string in single or double quotes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473A91-877D-42D7-A3AE-1746F8D45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Including Template Snippets</a:t>
            </a:r>
            <a:endParaRPr lang="bg-BG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D208F150-FC9F-AA86-5F26-3B253C5CE61B}"/>
              </a:ext>
            </a:extLst>
          </p:cNvPr>
          <p:cNvSpPr txBox="1">
            <a:spLocks/>
          </p:cNvSpPr>
          <p:nvPr/>
        </p:nvSpPr>
        <p:spPr>
          <a:xfrm>
            <a:off x="2614881" y="2370002"/>
            <a:ext cx="5989672" cy="5881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bg1"/>
                </a:solidFill>
              </a:rPr>
              <a:t>{% include </a:t>
            </a:r>
            <a:r>
              <a:rPr lang="en-US" sz="2400" dirty="0"/>
              <a:t>template-name </a:t>
            </a:r>
            <a:r>
              <a:rPr lang="en-US" sz="2400" dirty="0">
                <a:solidFill>
                  <a:schemeClr val="bg1"/>
                </a:solidFill>
              </a:rPr>
              <a:t>%}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DFD1773-C5FE-B189-9122-E65255513E7F}"/>
              </a:ext>
            </a:extLst>
          </p:cNvPr>
          <p:cNvSpPr txBox="1">
            <a:spLocks/>
          </p:cNvSpPr>
          <p:nvPr/>
        </p:nvSpPr>
        <p:spPr>
          <a:xfrm>
            <a:off x="2614881" y="4379483"/>
            <a:ext cx="5989672" cy="5881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{% include </a:t>
            </a:r>
            <a:r>
              <a:rPr lang="en-US" sz="2400" dirty="0" err="1">
                <a:solidFill>
                  <a:schemeClr val="bg1"/>
                </a:solidFill>
              </a:rPr>
              <a:t>template_name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/>
              <a:t>%}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BFF11B5B-CDE9-D5C3-2C56-9DA97980B450}"/>
              </a:ext>
            </a:extLst>
          </p:cNvPr>
          <p:cNvSpPr txBox="1">
            <a:spLocks/>
          </p:cNvSpPr>
          <p:nvPr/>
        </p:nvSpPr>
        <p:spPr>
          <a:xfrm>
            <a:off x="2614881" y="5861712"/>
            <a:ext cx="5989672" cy="5881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{% include </a:t>
            </a:r>
            <a:r>
              <a:rPr lang="en-US" sz="2400" dirty="0">
                <a:solidFill>
                  <a:schemeClr val="bg1"/>
                </a:solidFill>
              </a:rPr>
              <a:t>"nav-bar.html" </a:t>
            </a:r>
            <a:r>
              <a:rPr lang="en-US" sz="2400" dirty="0"/>
              <a:t>%}</a:t>
            </a:r>
          </a:p>
        </p:txBody>
      </p:sp>
    </p:spTree>
    <p:extLst>
      <p:ext uri="{BB962C8B-B14F-4D97-AF65-F5344CB8AC3E}">
        <p14:creationId xmlns:p14="http://schemas.microsoft.com/office/powerpoint/2010/main" val="9216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2C7DE-375A-4043-9273-21B25B88FA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a new directory in the </a:t>
            </a:r>
            <a:r>
              <a:rPr lang="en-US" b="1" dirty="0">
                <a:latin typeface="+mj-lt"/>
              </a:rPr>
              <a:t>app/templates/departments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Create a </a:t>
            </a:r>
            <a:r>
              <a:rPr lang="en-US" b="1" dirty="0"/>
              <a:t>.html </a:t>
            </a:r>
            <a:r>
              <a:rPr lang="en-US" dirty="0"/>
              <a:t>file called </a:t>
            </a:r>
            <a:r>
              <a:rPr lang="en-US" b="1" dirty="0">
                <a:latin typeface="Consolas" panose="020B0609020204030204" pitchFamily="49" charset="0"/>
              </a:rPr>
              <a:t>nav-bar</a:t>
            </a:r>
            <a:endParaRPr lang="bg-BG" b="1" dirty="0">
              <a:latin typeface="Consolas" panose="020B06090202040302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4A4A8A-E06D-41E1-AF03-1F1AF32E58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1B087D0-0259-422D-A505-B87D0A210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Including Template Snippets (1)</a:t>
            </a:r>
            <a:endParaRPr lang="bg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6C9A1F-3835-823A-72B2-C4B933514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121" y="2698327"/>
            <a:ext cx="6535757" cy="3808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025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2C7DE-375A-4043-9273-21B25B88FA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206505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the navigation bar logic, which can be </a:t>
            </a:r>
            <a:r>
              <a:rPr lang="en-US" b="1" dirty="0">
                <a:solidFill>
                  <a:schemeClr val="bg1"/>
                </a:solidFill>
              </a:rPr>
              <a:t>reused</a:t>
            </a:r>
            <a:r>
              <a:rPr lang="en-US" dirty="0"/>
              <a:t> in all templates </a:t>
            </a:r>
            <a:r>
              <a:rPr lang="en-US" b="1" dirty="0">
                <a:solidFill>
                  <a:schemeClr val="bg1"/>
                </a:solidFill>
              </a:rPr>
              <a:t>where it is needed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If the code is used in all templates, it is better to put it in the base template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4A4A8A-E06D-41E1-AF03-1F1AF32E58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1B087D0-0259-422D-A505-B87D0A210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Including Template Snippets (2)</a:t>
            </a:r>
            <a:endParaRPr lang="bg-BG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58D0D14-6399-432E-96A3-C848A6F9F5D6}"/>
              </a:ext>
            </a:extLst>
          </p:cNvPr>
          <p:cNvSpPr txBox="1">
            <a:spLocks/>
          </p:cNvSpPr>
          <p:nvPr/>
        </p:nvSpPr>
        <p:spPr>
          <a:xfrm>
            <a:off x="1472455" y="3021173"/>
            <a:ext cx="8831041" cy="19791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bg1"/>
                </a:solidFill>
              </a:rPr>
              <a:t>&lt;header&gt;</a:t>
            </a:r>
          </a:p>
          <a:p>
            <a:r>
              <a:rPr lang="en-US" sz="2200" dirty="0">
                <a:solidFill>
                  <a:schemeClr val="bg1"/>
                </a:solidFill>
              </a:rPr>
              <a:t>    &lt;nav&gt;</a:t>
            </a:r>
          </a:p>
          <a:p>
            <a:r>
              <a:rPr lang="en-US" sz="2200" dirty="0">
                <a:solidFill>
                  <a:schemeClr val="bg1"/>
                </a:solidFill>
              </a:rPr>
              <a:t>        </a:t>
            </a:r>
            <a:r>
              <a:rPr lang="en-US" sz="2200" i="1" dirty="0">
                <a:solidFill>
                  <a:schemeClr val="accent2"/>
                </a:solidFill>
              </a:rPr>
              <a:t>{# some navigation bar logic #}</a:t>
            </a:r>
          </a:p>
          <a:p>
            <a:r>
              <a:rPr lang="en-US" sz="2200" dirty="0">
                <a:solidFill>
                  <a:schemeClr val="bg1"/>
                </a:solidFill>
              </a:rPr>
              <a:t>    &lt;/nav&gt;</a:t>
            </a:r>
          </a:p>
          <a:p>
            <a:r>
              <a:rPr lang="en-US" sz="2200" dirty="0">
                <a:solidFill>
                  <a:schemeClr val="bg1"/>
                </a:solidFill>
              </a:rPr>
              <a:t>&lt;/header&gt;</a:t>
            </a:r>
            <a:endParaRPr lang="en-US" sz="22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8D25DB-DBB4-4F63-9940-B3C45E6D9310}"/>
              </a:ext>
            </a:extLst>
          </p:cNvPr>
          <p:cNvSpPr txBox="1">
            <a:spLocks/>
          </p:cNvSpPr>
          <p:nvPr/>
        </p:nvSpPr>
        <p:spPr>
          <a:xfrm>
            <a:off x="1472455" y="2433026"/>
            <a:ext cx="8831041" cy="5881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u="sng" dirty="0"/>
              <a:t>nav-bar.html</a:t>
            </a:r>
          </a:p>
        </p:txBody>
      </p:sp>
    </p:spTree>
    <p:extLst>
      <p:ext uri="{BB962C8B-B14F-4D97-AF65-F5344CB8AC3E}">
        <p14:creationId xmlns:p14="http://schemas.microsoft.com/office/powerpoint/2010/main" val="333800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2C7DE-375A-4043-9273-21B25B88FA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Include the template in the same HTML file, created above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4A4A8A-E06D-41E1-AF03-1F1AF32E58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1B087D0-0259-422D-A505-B87D0A210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Including Template Snippets (2)</a:t>
            </a:r>
            <a:endParaRPr lang="bg-BG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58D0D14-6399-432E-96A3-C848A6F9F5D6}"/>
              </a:ext>
            </a:extLst>
          </p:cNvPr>
          <p:cNvSpPr txBox="1">
            <a:spLocks/>
          </p:cNvSpPr>
          <p:nvPr/>
        </p:nvSpPr>
        <p:spPr>
          <a:xfrm>
            <a:off x="1689380" y="2476884"/>
            <a:ext cx="8813238" cy="38858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{% extends "base.html" %}</a:t>
            </a:r>
          </a:p>
          <a:p>
            <a:endParaRPr lang="en-US" sz="1500" dirty="0"/>
          </a:p>
          <a:p>
            <a:r>
              <a:rPr lang="en-US" sz="2200" dirty="0"/>
              <a:t>{% block </a:t>
            </a:r>
            <a:r>
              <a:rPr lang="en-US" sz="2200" dirty="0" err="1"/>
              <a:t>page_title</a:t>
            </a:r>
            <a:r>
              <a:rPr lang="en-US" sz="2200" dirty="0"/>
              <a:t> %}Home Page{% </a:t>
            </a:r>
            <a:r>
              <a:rPr lang="en-US" sz="2200" dirty="0" err="1"/>
              <a:t>endblock</a:t>
            </a:r>
            <a:r>
              <a:rPr lang="en-US" sz="2200" dirty="0"/>
              <a:t> %}</a:t>
            </a:r>
          </a:p>
          <a:p>
            <a:endParaRPr lang="en-US" sz="1500" dirty="0"/>
          </a:p>
          <a:p>
            <a:r>
              <a:rPr lang="en-US" sz="2200" dirty="0"/>
              <a:t>{% block content %}</a:t>
            </a:r>
          </a:p>
          <a:p>
            <a:r>
              <a:rPr lang="bg-BG" sz="2200" dirty="0">
                <a:solidFill>
                  <a:schemeClr val="bg1"/>
                </a:solidFill>
              </a:rPr>
              <a:t>    </a:t>
            </a:r>
            <a:r>
              <a:rPr lang="en-US" sz="2200" dirty="0">
                <a:solidFill>
                  <a:schemeClr val="bg1"/>
                </a:solidFill>
              </a:rPr>
              <a:t>{% include "departments/includes/nav-bar.html" %}</a:t>
            </a:r>
          </a:p>
          <a:p>
            <a:r>
              <a:rPr lang="en-US" sz="2200" dirty="0"/>
              <a:t>    {% for dep in </a:t>
            </a:r>
            <a:r>
              <a:rPr lang="en-US" sz="2200" dirty="0" err="1"/>
              <a:t>departments.items</a:t>
            </a:r>
            <a:r>
              <a:rPr lang="en-US" sz="2200" dirty="0"/>
              <a:t> %}</a:t>
            </a:r>
          </a:p>
          <a:p>
            <a:r>
              <a:rPr lang="en-US" sz="2200" dirty="0"/>
              <a:t>        &lt;h2&gt;{{ </a:t>
            </a:r>
            <a:r>
              <a:rPr lang="en-US" sz="2200" dirty="0" err="1"/>
              <a:t>dep.title</a:t>
            </a:r>
            <a:r>
              <a:rPr lang="en-US" sz="2200" dirty="0"/>
              <a:t> }}&lt;/h2&gt;</a:t>
            </a:r>
          </a:p>
          <a:p>
            <a:r>
              <a:rPr lang="en-US" sz="2200" dirty="0"/>
              <a:t>        &lt;p&gt;{{ </a:t>
            </a:r>
            <a:r>
              <a:rPr lang="en-US" sz="2200" dirty="0" err="1"/>
              <a:t>dep.description</a:t>
            </a:r>
            <a:r>
              <a:rPr lang="en-US" sz="2200" dirty="0"/>
              <a:t> }}&lt;/p&gt;</a:t>
            </a:r>
          </a:p>
          <a:p>
            <a:r>
              <a:rPr lang="en-US" sz="2200" dirty="0"/>
              <a:t>    {% </a:t>
            </a:r>
            <a:r>
              <a:rPr lang="en-US" sz="2200" dirty="0" err="1"/>
              <a:t>endfor</a:t>
            </a:r>
            <a:r>
              <a:rPr lang="en-US" sz="2200" dirty="0"/>
              <a:t> %}</a:t>
            </a:r>
          </a:p>
          <a:p>
            <a:r>
              <a:rPr lang="en-US" sz="2200" dirty="0"/>
              <a:t>{% </a:t>
            </a:r>
            <a:r>
              <a:rPr lang="en-US" sz="2200" dirty="0" err="1"/>
              <a:t>endblock</a:t>
            </a:r>
            <a:r>
              <a:rPr lang="en-US" sz="2200" dirty="0"/>
              <a:t> %}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8D25DB-DBB4-4F63-9940-B3C45E6D9310}"/>
              </a:ext>
            </a:extLst>
          </p:cNvPr>
          <p:cNvSpPr txBox="1">
            <a:spLocks/>
          </p:cNvSpPr>
          <p:nvPr/>
        </p:nvSpPr>
        <p:spPr>
          <a:xfrm>
            <a:off x="1689380" y="1919643"/>
            <a:ext cx="8813239" cy="5572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u="sng" dirty="0"/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252389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068F9A-4C42-41C7-BA10-8B337D331F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86766" y="1121143"/>
            <a:ext cx="9461069" cy="5546589"/>
          </a:xfrm>
        </p:spPr>
        <p:txBody>
          <a:bodyPr>
            <a:normAutofit/>
          </a:bodyPr>
          <a:lstStyle/>
          <a:p>
            <a:r>
              <a:rPr lang="en-US" sz="3200" dirty="0"/>
              <a:t>The included template </a:t>
            </a:r>
            <a:r>
              <a:rPr lang="en-US" sz="3200" b="1" dirty="0">
                <a:latin typeface="+mj-lt"/>
              </a:rPr>
              <a:t>nav-bar.html</a:t>
            </a:r>
            <a:r>
              <a:rPr lang="en-US" sz="3200" dirty="0"/>
              <a:t> is </a:t>
            </a:r>
            <a:r>
              <a:rPr lang="en-US" sz="3200" b="1" dirty="0">
                <a:solidFill>
                  <a:schemeClr val="bg1"/>
                </a:solidFill>
              </a:rPr>
              <a:t>rendered within the context</a:t>
            </a:r>
            <a:r>
              <a:rPr lang="en-US" sz="3200" dirty="0"/>
              <a:t> of the template </a:t>
            </a:r>
            <a:r>
              <a:rPr lang="en-US" sz="3200" b="1" dirty="0"/>
              <a:t>index.html</a:t>
            </a:r>
            <a:r>
              <a:rPr lang="en-US" sz="3200" dirty="0"/>
              <a:t> that includes it</a:t>
            </a:r>
          </a:p>
          <a:p>
            <a:r>
              <a:rPr lang="en-US" sz="3200" dirty="0"/>
              <a:t>Also, an </a:t>
            </a:r>
            <a:r>
              <a:rPr lang="en-US" sz="3200" b="1" dirty="0">
                <a:solidFill>
                  <a:schemeClr val="bg1"/>
                </a:solidFill>
              </a:rPr>
              <a:t>additional context </a:t>
            </a:r>
            <a:r>
              <a:rPr lang="en-US" sz="3200" dirty="0"/>
              <a:t>can be passed to the template using keyword arguments</a:t>
            </a:r>
          </a:p>
          <a:p>
            <a:endParaRPr lang="en-US" dirty="0"/>
          </a:p>
          <a:p>
            <a:r>
              <a:rPr lang="en-US" sz="3200" dirty="0"/>
              <a:t>Or, the context can be </a:t>
            </a:r>
            <a:r>
              <a:rPr lang="en-US" sz="3200" b="1" dirty="0">
                <a:solidFill>
                  <a:schemeClr val="bg1"/>
                </a:solidFill>
              </a:rPr>
              <a:t>rendered only </a:t>
            </a:r>
            <a:r>
              <a:rPr lang="en-US" sz="3200" dirty="0"/>
              <a:t>with the </a:t>
            </a:r>
            <a:r>
              <a:rPr lang="en-US" sz="3200" b="1" dirty="0">
                <a:solidFill>
                  <a:schemeClr val="bg1"/>
                </a:solidFill>
              </a:rPr>
              <a:t>variables provided</a:t>
            </a:r>
            <a:r>
              <a:rPr lang="en-US" sz="3200" dirty="0"/>
              <a:t>, or even </a:t>
            </a:r>
            <a:r>
              <a:rPr lang="en-US" sz="3200" b="1" dirty="0">
                <a:solidFill>
                  <a:schemeClr val="bg1"/>
                </a:solidFill>
              </a:rPr>
              <a:t>no variables </a:t>
            </a:r>
            <a:r>
              <a:rPr lang="en-US" sz="3200" dirty="0"/>
              <a:t>at all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473A91-877D-42D7-A3AE-1746F8D45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 with Context</a:t>
            </a:r>
            <a:endParaRPr lang="bg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DFD1773-C5FE-B189-9122-E65255513E7F}"/>
              </a:ext>
            </a:extLst>
          </p:cNvPr>
          <p:cNvSpPr txBox="1">
            <a:spLocks/>
          </p:cNvSpPr>
          <p:nvPr/>
        </p:nvSpPr>
        <p:spPr>
          <a:xfrm>
            <a:off x="2218739" y="3969852"/>
            <a:ext cx="9461069" cy="5881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{% include </a:t>
            </a:r>
            <a:r>
              <a:rPr lang="en-US" sz="2400" dirty="0" err="1"/>
              <a:t>template_name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with user='</a:t>
            </a:r>
            <a:r>
              <a:rPr lang="en-US" sz="2400" dirty="0" err="1">
                <a:solidFill>
                  <a:schemeClr val="bg1"/>
                </a:solidFill>
              </a:rPr>
              <a:t>user_name</a:t>
            </a:r>
            <a:r>
              <a:rPr lang="en-US" sz="2400" dirty="0">
                <a:solidFill>
                  <a:schemeClr val="bg1"/>
                </a:solidFill>
              </a:rPr>
              <a:t>' </a:t>
            </a:r>
            <a:r>
              <a:rPr lang="en-US" sz="2400" dirty="0"/>
              <a:t>%}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551D991-131A-5E6F-C6F7-6BA47C85A70F}"/>
              </a:ext>
            </a:extLst>
          </p:cNvPr>
          <p:cNvSpPr txBox="1">
            <a:spLocks/>
          </p:cNvSpPr>
          <p:nvPr/>
        </p:nvSpPr>
        <p:spPr>
          <a:xfrm>
            <a:off x="2218739" y="5815635"/>
            <a:ext cx="9461069" cy="5881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{% include </a:t>
            </a:r>
            <a:r>
              <a:rPr lang="en-US" sz="2400" dirty="0" err="1"/>
              <a:t>template_name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with </a:t>
            </a:r>
            <a:r>
              <a:rPr lang="en-US" sz="2400" dirty="0"/>
              <a:t>user='</a:t>
            </a:r>
            <a:r>
              <a:rPr lang="en-US" sz="2400" dirty="0" err="1"/>
              <a:t>user_name</a:t>
            </a:r>
            <a:r>
              <a:rPr lang="en-US" sz="2400" dirty="0"/>
              <a:t>' </a:t>
            </a:r>
            <a:r>
              <a:rPr lang="en-US" sz="2400" dirty="0">
                <a:solidFill>
                  <a:schemeClr val="bg1"/>
                </a:solidFill>
              </a:rPr>
              <a:t>only </a:t>
            </a:r>
            <a:r>
              <a:rPr lang="en-US" sz="2400" dirty="0"/>
              <a:t>%}</a:t>
            </a:r>
          </a:p>
        </p:txBody>
      </p:sp>
    </p:spTree>
    <p:extLst>
      <p:ext uri="{BB962C8B-B14F-4D97-AF65-F5344CB8AC3E}">
        <p14:creationId xmlns:p14="http://schemas.microsoft.com/office/powerpoint/2010/main" val="42191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13">
            <a:extLst>
              <a:ext uri="{FF2B5EF4-FFF2-40B4-BE49-F238E27FC236}">
                <a16:creationId xmlns:a16="http://schemas.microsoft.com/office/drawing/2014/main" id="{CED88E87-4631-4CD1-BA73-294D55C8EDA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Managing Static Files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26FF7D1-A8C0-463F-8D17-FD361F24E8A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Static Files in Django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59596E-4878-45CD-A25D-926F09AE8E4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/>
          </a:p>
        </p:txBody>
      </p:sp>
      <p:pic>
        <p:nvPicPr>
          <p:cNvPr id="1028" name="Picture 4" descr="Css Vector SVG Icon (5) - PNG Repo Free PNG Icons">
            <a:extLst>
              <a:ext uri="{FF2B5EF4-FFF2-40B4-BE49-F238E27FC236}">
                <a16:creationId xmlns:a16="http://schemas.microsoft.com/office/drawing/2014/main" id="{4EABACBD-B0F8-4885-A48B-FD99ADC3E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300" y="1401651"/>
            <a:ext cx="2303400" cy="230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463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E23448-6282-4C6B-A150-A61E449240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26000" y="1121143"/>
            <a:ext cx="9769234" cy="5546589"/>
          </a:xfrm>
        </p:spPr>
        <p:txBody>
          <a:bodyPr/>
          <a:lstStyle/>
          <a:p>
            <a:r>
              <a:rPr lang="en-US" dirty="0"/>
              <a:t>Most of the times, your application would need to </a:t>
            </a:r>
            <a:r>
              <a:rPr lang="en-US" b="1" dirty="0">
                <a:solidFill>
                  <a:schemeClr val="bg1"/>
                </a:solidFill>
              </a:rPr>
              <a:t>serve external files </a:t>
            </a:r>
            <a:r>
              <a:rPr lang="en-US" dirty="0"/>
              <a:t>such as </a:t>
            </a:r>
            <a:r>
              <a:rPr lang="en-US" b="1" dirty="0">
                <a:solidFill>
                  <a:schemeClr val="bg1"/>
                </a:solidFill>
              </a:rPr>
              <a:t>JavaScript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CSS</a:t>
            </a:r>
            <a:r>
              <a:rPr lang="en-US" dirty="0"/>
              <a:t>, etc.</a:t>
            </a:r>
          </a:p>
          <a:p>
            <a:r>
              <a:rPr lang="en-US" dirty="0"/>
              <a:t>This type of files are called </a:t>
            </a:r>
            <a:r>
              <a:rPr lang="en-US" b="1" dirty="0">
                <a:solidFill>
                  <a:schemeClr val="bg1"/>
                </a:solidFill>
              </a:rPr>
              <a:t>"static files"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CB7678-F52A-4B2E-A061-981366E08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About Static Files</a:t>
            </a:r>
            <a:endParaRPr lang="bg-BG" dirty="0"/>
          </a:p>
        </p:txBody>
      </p:sp>
      <p:pic>
        <p:nvPicPr>
          <p:cNvPr id="2050" name="Picture 2" descr="A comparison of how YouTube looks with and without CSS rules | Cascading  style sheets, Css, Css style">
            <a:extLst>
              <a:ext uri="{FF2B5EF4-FFF2-40B4-BE49-F238E27FC236}">
                <a16:creationId xmlns:a16="http://schemas.microsoft.com/office/drawing/2014/main" id="{610E3343-80E4-46AE-A2B0-BC18FB9C9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000" y="3088136"/>
            <a:ext cx="6726000" cy="34908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919B069-F025-40D6-ACB2-B1A5140B4E4A}"/>
              </a:ext>
            </a:extLst>
          </p:cNvPr>
          <p:cNvSpPr/>
          <p:nvPr/>
        </p:nvSpPr>
        <p:spPr bwMode="auto">
          <a:xfrm>
            <a:off x="8931000" y="3586794"/>
            <a:ext cx="2790000" cy="1147206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Youtube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with and without CSS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305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C1FDD2FC-0E94-4B2F-A3AF-47262DA451D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Generate HTML Dynamically</a:t>
            </a:r>
            <a:endParaRPr lang="bg-BG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5823C99-F504-4FF7-95D6-7017BAC6E8F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Templates and DTL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23F390-6FB8-4648-8181-AEFCCDEE5BD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34179A81-B74C-447E-B350-D34A0CEC0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529" y="1267070"/>
            <a:ext cx="2552941" cy="255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650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9E028D-7776-4439-AC4A-2CC7670A37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First, make sure that your </a:t>
            </a:r>
            <a:r>
              <a:rPr lang="en-US" b="1" dirty="0">
                <a:solidFill>
                  <a:schemeClr val="bg1"/>
                </a:solidFill>
              </a:rPr>
              <a:t>application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is in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INSTALLED_APPS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Make sure you have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STATIC_URL</a:t>
            </a:r>
            <a:r>
              <a:rPr lang="en-US" dirty="0"/>
              <a:t> variable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Make sure you have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STATICFILES_DIRS</a:t>
            </a:r>
            <a:r>
              <a:rPr lang="en-US" dirty="0"/>
              <a:t> variable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554FB8-A24E-43C0-8F6A-8C6B96FE82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C263578-E85D-4ABE-B6A9-4BCEC76AEC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3203" y="2664000"/>
            <a:ext cx="4197797" cy="587891"/>
          </a:xfrm>
        </p:spPr>
        <p:txBody>
          <a:bodyPr/>
          <a:lstStyle/>
          <a:p>
            <a:r>
              <a:rPr lang="en-US" dirty="0"/>
              <a:t>STATIC_URL = '/static/'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21E0D0D-D40E-40F4-B49D-3547C3479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Static Files in Django</a:t>
            </a:r>
            <a:endParaRPr lang="bg-BG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2B93F1BC-8F21-40D6-BCB6-51F767016090}"/>
              </a:ext>
            </a:extLst>
          </p:cNvPr>
          <p:cNvSpPr txBox="1">
            <a:spLocks/>
          </p:cNvSpPr>
          <p:nvPr/>
        </p:nvSpPr>
        <p:spPr>
          <a:xfrm>
            <a:off x="773202" y="4001762"/>
            <a:ext cx="6627798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STATICFILES_DIRS = [</a:t>
            </a:r>
          </a:p>
          <a:p>
            <a:r>
              <a:rPr lang="fr-FR" dirty="0"/>
              <a:t>    </a:t>
            </a:r>
            <a:r>
              <a:rPr lang="fr-FR" dirty="0" err="1"/>
              <a:t>os.path.join</a:t>
            </a:r>
            <a:r>
              <a:rPr lang="fr-FR" dirty="0"/>
              <a:t>(BASE_DIR, '</a:t>
            </a:r>
            <a:r>
              <a:rPr lang="fr-FR" dirty="0" err="1"/>
              <a:t>static</a:t>
            </a:r>
            <a:r>
              <a:rPr lang="fr-FR" dirty="0"/>
              <a:t>'),</a:t>
            </a:r>
          </a:p>
          <a:p>
            <a:r>
              <a:rPr lang="fr-F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7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E9E378-5FB3-4E22-AB9E-2465988B02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To include static files in the template, you will need to load it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To include the CSS file, set the style sheet </a:t>
            </a:r>
            <a:r>
              <a:rPr lang="en-US" b="1" dirty="0" err="1">
                <a:latin typeface="Consolas" panose="020B0609020204030204" pitchFamily="49" charset="0"/>
              </a:rPr>
              <a:t>href</a:t>
            </a:r>
            <a:r>
              <a:rPr lang="en-US" dirty="0"/>
              <a:t> attribute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To include an image, set the </a:t>
            </a:r>
            <a:r>
              <a:rPr lang="en-US" b="1" dirty="0" err="1">
                <a:latin typeface="Consolas" panose="020B0609020204030204" pitchFamily="49" charset="0"/>
              </a:rPr>
              <a:t>src</a:t>
            </a:r>
            <a:r>
              <a:rPr lang="en-US" dirty="0"/>
              <a:t> attribute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A80334-3A8A-4FB3-8C1A-2C01F5A5FC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06A53-ADC1-4011-915D-AEE2E6CE18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3" y="2851165"/>
            <a:ext cx="10949531" cy="97536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{% load static %}</a:t>
            </a:r>
          </a:p>
          <a:p>
            <a:r>
              <a:rPr lang="en-US" dirty="0"/>
              <a:t>&lt;link </a:t>
            </a:r>
            <a:r>
              <a:rPr lang="en-US" dirty="0" err="1"/>
              <a:t>rel</a:t>
            </a:r>
            <a:r>
              <a:rPr lang="en-US" dirty="0"/>
              <a:t>="stylesheet" </a:t>
            </a:r>
            <a:r>
              <a:rPr lang="en-US" dirty="0" err="1"/>
              <a:t>href</a:t>
            </a:r>
            <a:r>
              <a:rPr lang="en-US" dirty="0"/>
              <a:t>=</a:t>
            </a:r>
            <a:r>
              <a:rPr lang="en-US" dirty="0">
                <a:solidFill>
                  <a:schemeClr val="bg1"/>
                </a:solidFill>
              </a:rPr>
              <a:t>"{% static './</a:t>
            </a:r>
            <a:r>
              <a:rPr lang="en-US" dirty="0" err="1">
                <a:solidFill>
                  <a:schemeClr val="bg1"/>
                </a:solidFill>
              </a:rPr>
              <a:t>css</a:t>
            </a:r>
            <a:r>
              <a:rPr lang="en-US" dirty="0">
                <a:solidFill>
                  <a:schemeClr val="bg1"/>
                </a:solidFill>
              </a:rPr>
              <a:t>/style.css' %}"</a:t>
            </a:r>
            <a:r>
              <a:rPr lang="en-US" dirty="0"/>
              <a:t>/&gt;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813FB2C-4B97-4C23-BB76-EC02757BF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Static Files</a:t>
            </a:r>
            <a:endParaRPr lang="bg-BG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AC9C4AD-02BD-475A-99E7-CEB510974935}"/>
              </a:ext>
            </a:extLst>
          </p:cNvPr>
          <p:cNvSpPr/>
          <p:nvPr/>
        </p:nvSpPr>
        <p:spPr bwMode="auto">
          <a:xfrm>
            <a:off x="8450554" y="2466244"/>
            <a:ext cx="3254400" cy="769841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Path to the CSS file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59CF5F6-9F5E-4DA6-8B09-47A07F3C457B}"/>
              </a:ext>
            </a:extLst>
          </p:cNvPr>
          <p:cNvSpPr txBox="1">
            <a:spLocks/>
          </p:cNvSpPr>
          <p:nvPr/>
        </p:nvSpPr>
        <p:spPr>
          <a:xfrm>
            <a:off x="621233" y="4993888"/>
            <a:ext cx="10949531" cy="9753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{% load static %}</a:t>
            </a:r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</a:t>
            </a:r>
            <a:r>
              <a:rPr lang="en-US" dirty="0">
                <a:solidFill>
                  <a:schemeClr val="bg1"/>
                </a:solidFill>
              </a:rPr>
              <a:t>"{% static './my_image.png' %}"</a:t>
            </a:r>
            <a:r>
              <a:rPr lang="en-US" dirty="0"/>
              <a:t> alt="My image"&gt;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D5720E3-28A8-4C9E-86B3-291D2F8CD6F2}"/>
              </a:ext>
            </a:extLst>
          </p:cNvPr>
          <p:cNvSpPr/>
          <p:nvPr/>
        </p:nvSpPr>
        <p:spPr bwMode="auto">
          <a:xfrm>
            <a:off x="8448983" y="4562217"/>
            <a:ext cx="3254400" cy="769841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Path to the image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652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8075" y="1183635"/>
            <a:ext cx="7681245" cy="5616887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350" b="1" dirty="0">
                <a:solidFill>
                  <a:schemeClr val="bg1"/>
                </a:solidFill>
                <a:cs typeface="Calibri"/>
              </a:rPr>
              <a:t>CSS</a:t>
            </a:r>
            <a:r>
              <a:rPr lang="en-US" sz="3350" b="1" dirty="0">
                <a:cs typeface="Calibri"/>
              </a:rPr>
              <a:t> </a:t>
            </a:r>
            <a:r>
              <a:rPr lang="en-US" sz="3350" dirty="0">
                <a:cs typeface="Calibri"/>
              </a:rPr>
              <a:t>Framework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350" dirty="0">
                <a:cs typeface="Calibri"/>
              </a:rPr>
              <a:t>Developing Responsive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350" dirty="0">
                <a:cs typeface="Calibri"/>
              </a:rPr>
              <a:t>Mobile-first </a:t>
            </a:r>
            <a:r>
              <a:rPr lang="en-US" sz="3350" dirty="0" err="1">
                <a:cs typeface="Calibri"/>
              </a:rPr>
              <a:t>websitesa</a:t>
            </a:r>
            <a:endParaRPr lang="en-US" sz="3350" dirty="0">
              <a:cs typeface="Calibri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350" dirty="0">
                <a:cs typeface="Calibri"/>
                <a:hlinkClick r:id="rId2"/>
              </a:rPr>
              <a:t>Booststrap 4</a:t>
            </a:r>
            <a:r>
              <a:rPr lang="en-US" sz="3350" dirty="0">
                <a:cs typeface="Calibri"/>
              </a:rPr>
              <a:t> website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350" dirty="0">
              <a:cs typeface="Calibri"/>
            </a:endParaRPr>
          </a:p>
          <a:p>
            <a:pPr marL="1066165" lvl="1" indent="-457200">
              <a:buFont typeface="Wingdings,Sans-Serif" panose="05000000000000000000" pitchFamily="2" charset="2"/>
              <a:buChar char="§"/>
            </a:pPr>
            <a:endParaRPr lang="en-US" sz="3150" dirty="0">
              <a:cs typeface="Calibri"/>
            </a:endParaRPr>
          </a:p>
          <a:p>
            <a:pPr marL="1066165" lvl="1" indent="-457200">
              <a:buFont typeface="Wingdings" panose="05000000000000000000" pitchFamily="2" charset="2"/>
              <a:buChar char="§"/>
            </a:pPr>
            <a:endParaRPr lang="en-US" sz="315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cs typeface="Calibri"/>
              </a:rPr>
              <a:t>Bootstrap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CC66EFF-666A-4889-AEEF-5B60068C7C5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2" name="Picture 2" descr="A picture containing drawing, clock&#10;&#10;Description generated with very high confidence">
            <a:extLst>
              <a:ext uri="{FF2B5EF4-FFF2-40B4-BE49-F238E27FC236}">
                <a16:creationId xmlns:a16="http://schemas.microsoft.com/office/drawing/2014/main" id="{801FD8F0-6A3A-457B-8FC3-0002F99F4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3064" y="1460297"/>
            <a:ext cx="3935634" cy="393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07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0CCE0EB0-E7E4-4687-9A1C-98E44BB38B7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3950" dirty="0">
                <a:cs typeface="Arial"/>
              </a:rPr>
              <a:t>Live Exercises </a:t>
            </a:r>
            <a:r>
              <a:rPr lang="en-US" sz="3950">
                <a:cs typeface="Arial"/>
              </a:rPr>
              <a:t>in Class</a:t>
            </a:r>
            <a:endParaRPr lang="en-US" sz="3950" dirty="0"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9C4C0-9BE9-4352-8295-2521DF97AE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15687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F688B251-29EF-4BC9-9193-4072363C25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24023"/>
            <a:ext cx="7811785" cy="5100868"/>
          </a:xfrm>
        </p:spPr>
        <p:txBody>
          <a:bodyPr vert="horz" lIns="108000" tIns="36000" rIns="108000" bIns="36000" rtlCol="0" anchor="t">
            <a:normAutofit fontScale="92500" lnSpcReduction="1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130000"/>
              </a:lnSpc>
            </a:pPr>
            <a:r>
              <a:rPr lang="en-US" sz="3400" dirty="0"/>
              <a:t>Templates are used to generate HTML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dynamically</a:t>
            </a:r>
          </a:p>
          <a:p>
            <a:pPr>
              <a:lnSpc>
                <a:spcPct val="130000"/>
              </a:lnSpc>
            </a:pPr>
            <a:r>
              <a:rPr lang="en-US" dirty="0"/>
              <a:t>Filters allow us to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modify</a:t>
            </a: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variables before displaying them in the browser</a:t>
            </a:r>
            <a:endParaRPr lang="en-US" sz="3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sz="3400" dirty="0"/>
              <a:t>Template tags are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functions</a:t>
            </a:r>
            <a:r>
              <a:rPr lang="en-US" sz="3400" dirty="0"/>
              <a:t> that returns a value to be displayed</a:t>
            </a:r>
            <a:endParaRPr lang="bg-BG" sz="3400" dirty="0"/>
          </a:p>
          <a:p>
            <a:pPr marL="452438" indent="-452438">
              <a:buClr>
                <a:schemeClr val="bg2"/>
              </a:buClr>
            </a:pPr>
            <a:r>
              <a:rPr lang="en-US" dirty="0"/>
              <a:t>Template inheritance allows us to build a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base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skeleton template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23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Questions?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136082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/>
              <a:t>Software University Foundation</a:t>
            </a:r>
            <a:endParaRPr lang="bg-BG" sz="320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Forums</a:t>
            </a:r>
          </a:p>
          <a:p>
            <a:pPr lvl="1"/>
            <a:r>
              <a:rPr lang="en-US" sz="300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62193BD-FFB5-47FE-8578-FDA2549D3FB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9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ACAE7D1C-5B81-45DE-9EC3-CC46966339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</a:t>
            </a:r>
            <a:r>
              <a:rPr lang="bg-BG" dirty="0"/>
              <a:t>,</a:t>
            </a:r>
            <a:r>
              <a:rPr lang="en-US" dirty="0"/>
              <a:t>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</a:t>
            </a:r>
            <a:r>
              <a:rPr lang="bg-BG" dirty="0"/>
              <a:t>,</a:t>
            </a:r>
            <a:r>
              <a:rPr lang="en-US" dirty="0"/>
              <a:t>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1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8D2845-FF76-42D4-981C-E5C97F067D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11803" y="1121143"/>
            <a:ext cx="9856543" cy="5546589"/>
          </a:xfrm>
        </p:spPr>
        <p:txBody>
          <a:bodyPr/>
          <a:lstStyle/>
          <a:p>
            <a:r>
              <a:rPr lang="en-US" dirty="0"/>
              <a:t>It is a </a:t>
            </a:r>
            <a:r>
              <a:rPr lang="en-US" b="1" dirty="0">
                <a:solidFill>
                  <a:schemeClr val="bg1"/>
                </a:solidFill>
              </a:rPr>
              <a:t>text document</a:t>
            </a:r>
            <a:r>
              <a:rPr lang="en-US" dirty="0"/>
              <a:t> (usually a .html file) in which you use the Django template language </a:t>
            </a:r>
          </a:p>
          <a:p>
            <a:r>
              <a:rPr lang="en-US" dirty="0"/>
              <a:t>Django defines a standard API for </a:t>
            </a:r>
            <a:r>
              <a:rPr lang="en-US" b="1" dirty="0">
                <a:solidFill>
                  <a:schemeClr val="bg1"/>
                </a:solidFill>
              </a:rPr>
              <a:t>loading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rendering</a:t>
            </a:r>
            <a:r>
              <a:rPr lang="en-US" dirty="0"/>
              <a:t> templates:</a:t>
            </a:r>
          </a:p>
          <a:p>
            <a:pPr lvl="1"/>
            <a:r>
              <a:rPr lang="en-US" dirty="0"/>
              <a:t>Loading consists of </a:t>
            </a:r>
            <a:r>
              <a:rPr lang="en-US" b="1" dirty="0">
                <a:solidFill>
                  <a:schemeClr val="bg1"/>
                </a:solidFill>
              </a:rPr>
              <a:t>finding</a:t>
            </a:r>
            <a:r>
              <a:rPr lang="en-US" dirty="0"/>
              <a:t> the template and </a:t>
            </a:r>
            <a:r>
              <a:rPr lang="en-US" b="1" dirty="0">
                <a:solidFill>
                  <a:schemeClr val="bg1"/>
                </a:solidFill>
              </a:rPr>
              <a:t>preprocessing</a:t>
            </a:r>
            <a:r>
              <a:rPr lang="en-US" dirty="0"/>
              <a:t> it</a:t>
            </a:r>
          </a:p>
          <a:p>
            <a:pPr lvl="1"/>
            <a:r>
              <a:rPr lang="en-US" dirty="0"/>
              <a:t>Rendering means </a:t>
            </a:r>
            <a:r>
              <a:rPr lang="en-US" b="1" dirty="0">
                <a:solidFill>
                  <a:schemeClr val="bg1"/>
                </a:solidFill>
              </a:rPr>
              <a:t>interpolating</a:t>
            </a:r>
            <a:r>
              <a:rPr lang="en-US" dirty="0"/>
              <a:t> the template with </a:t>
            </a:r>
            <a:r>
              <a:rPr lang="en-US" b="1" dirty="0">
                <a:solidFill>
                  <a:schemeClr val="bg1"/>
                </a:solidFill>
              </a:rPr>
              <a:t>context data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returning the resulting string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12F44F-1BC9-4FC2-90FC-319CCFBED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Template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1198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C57513-7795-4D0A-B82F-D5A917C0A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887AC-7553-451A-9A8F-54630C35B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11070" y="1121143"/>
            <a:ext cx="10129234" cy="5289083"/>
          </a:xfrm>
        </p:spPr>
        <p:txBody>
          <a:bodyPr>
            <a:normAutofit/>
          </a:bodyPr>
          <a:lstStyle/>
          <a:p>
            <a:r>
              <a:rPr lang="en-US" dirty="0"/>
              <a:t>It is Django's </a:t>
            </a:r>
            <a:r>
              <a:rPr lang="en-US" b="1" dirty="0">
                <a:solidFill>
                  <a:schemeClr val="bg1"/>
                </a:solidFill>
              </a:rPr>
              <a:t>own template system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en-US" dirty="0"/>
              <a:t>Use to </a:t>
            </a:r>
            <a:r>
              <a:rPr lang="en-US" b="1" dirty="0">
                <a:solidFill>
                  <a:schemeClr val="bg1"/>
                </a:solidFill>
              </a:rPr>
              <a:t>express presentation</a:t>
            </a:r>
            <a:r>
              <a:rPr lang="en-US" dirty="0"/>
              <a:t>, not program logic</a:t>
            </a:r>
          </a:p>
          <a:p>
            <a:r>
              <a:rPr lang="en-US" dirty="0"/>
              <a:t>The syntax involves </a:t>
            </a:r>
            <a:r>
              <a:rPr lang="en-US" b="1" dirty="0">
                <a:solidFill>
                  <a:schemeClr val="bg1"/>
                </a:solidFill>
              </a:rPr>
              <a:t>four</a:t>
            </a:r>
            <a:r>
              <a:rPr lang="en-US" dirty="0"/>
              <a:t> constructs</a:t>
            </a:r>
          </a:p>
          <a:p>
            <a:pPr lvl="1"/>
            <a:r>
              <a:rPr lang="en-US" sz="3200" dirty="0"/>
              <a:t>Variables</a:t>
            </a:r>
          </a:p>
          <a:p>
            <a:pPr lvl="1"/>
            <a:r>
              <a:rPr lang="en-US" sz="3200" dirty="0"/>
              <a:t>Filters</a:t>
            </a:r>
          </a:p>
          <a:p>
            <a:pPr lvl="1"/>
            <a:r>
              <a:rPr lang="en-US" sz="3200" dirty="0"/>
              <a:t>Tags</a:t>
            </a:r>
          </a:p>
          <a:p>
            <a:pPr lvl="1"/>
            <a:r>
              <a:rPr lang="en-US" sz="3200" dirty="0"/>
              <a:t>Comments</a:t>
            </a:r>
          </a:p>
          <a:p>
            <a:endParaRPr lang="en-US" dirty="0"/>
          </a:p>
          <a:p>
            <a:endParaRPr lang="bg-BG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11C65F-788F-4D0B-B596-D752BEC8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Template Language</a:t>
            </a:r>
          </a:p>
        </p:txBody>
      </p:sp>
    </p:spTree>
    <p:extLst>
      <p:ext uri="{BB962C8B-B14F-4D97-AF65-F5344CB8AC3E}">
        <p14:creationId xmlns:p14="http://schemas.microsoft.com/office/powerpoint/2010/main" val="200309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C57513-7795-4D0A-B82F-D5A917C0A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887AC-7553-451A-9A8F-54630C35B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11070" y="1121143"/>
            <a:ext cx="10129234" cy="5289083"/>
          </a:xfrm>
        </p:spPr>
        <p:txBody>
          <a:bodyPr>
            <a:normAutofit fontScale="92500"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Outputs a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from the view </a:t>
            </a:r>
            <a:r>
              <a:rPr lang="en-US" b="1" dirty="0">
                <a:solidFill>
                  <a:schemeClr val="bg1"/>
                </a:solidFill>
              </a:rPr>
              <a:t>context</a:t>
            </a:r>
            <a:r>
              <a:rPr lang="en-US" dirty="0"/>
              <a:t> (</a:t>
            </a:r>
            <a:r>
              <a:rPr lang="en-US" dirty="0" err="1"/>
              <a:t>dict</a:t>
            </a:r>
            <a:r>
              <a:rPr lang="en-US" dirty="0"/>
              <a:t>-like object)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Variables are surrounded by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{{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}}</a:t>
            </a:r>
          </a:p>
          <a:p>
            <a:r>
              <a:rPr lang="en-US" dirty="0"/>
              <a:t>The name of a variable:</a:t>
            </a:r>
          </a:p>
          <a:p>
            <a:pPr lvl="1"/>
            <a:r>
              <a:rPr lang="en-US" dirty="0"/>
              <a:t>Cannot have </a:t>
            </a:r>
            <a:r>
              <a:rPr lang="en-US" b="1" dirty="0">
                <a:solidFill>
                  <a:schemeClr val="bg1"/>
                </a:solidFill>
              </a:rPr>
              <a:t>spaces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punctuation</a:t>
            </a:r>
            <a:r>
              <a:rPr lang="en-US" dirty="0"/>
              <a:t> characters</a:t>
            </a:r>
          </a:p>
          <a:p>
            <a:pPr lvl="1"/>
            <a:r>
              <a:rPr lang="en-US" dirty="0"/>
              <a:t>May not </a:t>
            </a:r>
            <a:r>
              <a:rPr lang="en-US" b="1" dirty="0">
                <a:solidFill>
                  <a:schemeClr val="bg1"/>
                </a:solidFill>
              </a:rPr>
              <a:t>have a dot in it</a:t>
            </a:r>
          </a:p>
          <a:p>
            <a:pPr lvl="1"/>
            <a:r>
              <a:rPr lang="en-US" dirty="0"/>
              <a:t>May not be a </a:t>
            </a:r>
            <a:r>
              <a:rPr lang="en-US" b="1" dirty="0">
                <a:solidFill>
                  <a:schemeClr val="bg1"/>
                </a:solidFill>
              </a:rPr>
              <a:t>number</a:t>
            </a:r>
          </a:p>
          <a:p>
            <a:r>
              <a:rPr lang="en-US" dirty="0"/>
              <a:t>Variable attributes that begin with an </a:t>
            </a:r>
            <a:r>
              <a:rPr lang="en-US" b="1" dirty="0">
                <a:solidFill>
                  <a:schemeClr val="bg1"/>
                </a:solidFill>
              </a:rPr>
              <a:t>underscore</a:t>
            </a:r>
            <a:r>
              <a:rPr lang="en-US" dirty="0"/>
              <a:t> may </a:t>
            </a:r>
            <a:r>
              <a:rPr lang="en-US" b="1" dirty="0">
                <a:solidFill>
                  <a:schemeClr val="bg1"/>
                </a:solidFill>
              </a:rPr>
              <a:t>not be accessed</a:t>
            </a:r>
          </a:p>
          <a:p>
            <a:endParaRPr lang="bg-BG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11C65F-788F-4D0B-B596-D752BEC8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DTL Variables</a:t>
            </a:r>
          </a:p>
        </p:txBody>
      </p:sp>
    </p:spTree>
    <p:extLst>
      <p:ext uri="{BB962C8B-B14F-4D97-AF65-F5344CB8AC3E}">
        <p14:creationId xmlns:p14="http://schemas.microsoft.com/office/powerpoint/2010/main" val="385964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2C7DE-375A-4043-9273-21B25B88FA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Displaying an information for an employee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Example context</a:t>
            </a:r>
            <a:endParaRPr lang="bg-BG" dirty="0">
              <a:latin typeface="+mj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4A4A8A-E06D-41E1-AF03-1F1AF32E58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1B087D0-0259-422D-A505-B87D0A210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DTL Variables</a:t>
            </a:r>
            <a:endParaRPr lang="bg-BG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58D0D14-6399-432E-96A3-C848A6F9F5D6}"/>
              </a:ext>
            </a:extLst>
          </p:cNvPr>
          <p:cNvSpPr txBox="1">
            <a:spLocks/>
          </p:cNvSpPr>
          <p:nvPr/>
        </p:nvSpPr>
        <p:spPr>
          <a:xfrm>
            <a:off x="665286" y="1824711"/>
            <a:ext cx="10414817" cy="13637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Employee names: </a:t>
            </a:r>
            <a:r>
              <a:rPr lang="en-US" sz="2400" dirty="0">
                <a:solidFill>
                  <a:schemeClr val="bg1"/>
                </a:solidFill>
              </a:rPr>
              <a:t>{{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bg1"/>
                </a:solidFill>
              </a:rPr>
              <a:t>first_name</a:t>
            </a:r>
            <a:r>
              <a:rPr lang="en-US" sz="2400" dirty="0">
                <a:solidFill>
                  <a:schemeClr val="bg1"/>
                </a:solidFill>
              </a:rPr>
              <a:t> }} {{ </a:t>
            </a:r>
            <a:r>
              <a:rPr lang="en-US" sz="2400" dirty="0" err="1">
                <a:solidFill>
                  <a:schemeClr val="bg1"/>
                </a:solidFill>
              </a:rPr>
              <a:t>last_name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}}</a:t>
            </a:r>
          </a:p>
          <a:p>
            <a:r>
              <a:rPr lang="en-US" sz="2400" dirty="0"/>
              <a:t>Department: </a:t>
            </a:r>
            <a:r>
              <a:rPr lang="en-US" sz="2400" dirty="0">
                <a:solidFill>
                  <a:schemeClr val="bg1"/>
                </a:solidFill>
              </a:rPr>
              <a:t>{{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department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}}</a:t>
            </a:r>
          </a:p>
          <a:p>
            <a:r>
              <a:rPr lang="en-US" sz="2400" dirty="0"/>
              <a:t>Email </a:t>
            </a:r>
            <a:r>
              <a:rPr lang="en-US" sz="2400" dirty="0" err="1"/>
              <a:t>Adress</a:t>
            </a:r>
            <a:r>
              <a:rPr lang="en-US" sz="2400" dirty="0"/>
              <a:t>: </a:t>
            </a:r>
            <a:r>
              <a:rPr lang="en-US" sz="2400" dirty="0">
                <a:solidFill>
                  <a:schemeClr val="bg1"/>
                </a:solidFill>
              </a:rPr>
              <a:t>{{ </a:t>
            </a:r>
            <a:r>
              <a:rPr lang="en-US" sz="2400" dirty="0" err="1">
                <a:solidFill>
                  <a:schemeClr val="bg1"/>
                </a:solidFill>
              </a:rPr>
              <a:t>email_address</a:t>
            </a:r>
            <a:r>
              <a:rPr lang="en-US" sz="2400" dirty="0">
                <a:solidFill>
                  <a:schemeClr val="bg1"/>
                </a:solidFill>
              </a:rPr>
              <a:t> }}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9C22C7B1-5420-49AB-894D-2E33F2412956}"/>
              </a:ext>
            </a:extLst>
          </p:cNvPr>
          <p:cNvSpPr txBox="1">
            <a:spLocks/>
          </p:cNvSpPr>
          <p:nvPr/>
        </p:nvSpPr>
        <p:spPr>
          <a:xfrm>
            <a:off x="665285" y="3976688"/>
            <a:ext cx="10414817" cy="21393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context = {</a:t>
            </a:r>
          </a:p>
          <a:p>
            <a:r>
              <a:rPr lang="en-US" sz="2400" dirty="0"/>
              <a:t>    "</a:t>
            </a:r>
            <a:r>
              <a:rPr lang="en-US" sz="2400" dirty="0" err="1">
                <a:solidFill>
                  <a:schemeClr val="bg1"/>
                </a:solidFill>
              </a:rPr>
              <a:t>first_name</a:t>
            </a:r>
            <a:r>
              <a:rPr lang="en-US" sz="2400" dirty="0"/>
              <a:t>": "John", </a:t>
            </a:r>
          </a:p>
          <a:p>
            <a:r>
              <a:rPr lang="en-US" sz="2400" dirty="0"/>
              <a:t>    "</a:t>
            </a:r>
            <a:r>
              <a:rPr lang="en-US" sz="2400" dirty="0" err="1">
                <a:solidFill>
                  <a:schemeClr val="bg1"/>
                </a:solidFill>
              </a:rPr>
              <a:t>last_name</a:t>
            </a:r>
            <a:r>
              <a:rPr lang="en-US" sz="2400" dirty="0"/>
              <a:t>": "Smith", </a:t>
            </a:r>
          </a:p>
          <a:p>
            <a:r>
              <a:rPr lang="en-US" sz="2400" dirty="0"/>
              <a:t>    "</a:t>
            </a:r>
            <a:r>
              <a:rPr lang="en-US" sz="2400" dirty="0">
                <a:solidFill>
                  <a:schemeClr val="bg1"/>
                </a:solidFill>
              </a:rPr>
              <a:t>department</a:t>
            </a:r>
            <a:r>
              <a:rPr lang="en-US" sz="2400" dirty="0"/>
              <a:t>": "Marketing", </a:t>
            </a:r>
          </a:p>
          <a:p>
            <a:r>
              <a:rPr lang="en-US" sz="2400" dirty="0"/>
              <a:t>    "</a:t>
            </a:r>
            <a:r>
              <a:rPr lang="en-US" sz="2400" dirty="0" err="1">
                <a:solidFill>
                  <a:schemeClr val="bg1"/>
                </a:solidFill>
              </a:rPr>
              <a:t>email_address</a:t>
            </a:r>
            <a:r>
              <a:rPr lang="en-US" sz="2400" dirty="0"/>
              <a:t>": "john.smith@company.com"}</a:t>
            </a:r>
          </a:p>
        </p:txBody>
      </p:sp>
    </p:spTree>
    <p:extLst>
      <p:ext uri="{BB962C8B-B14F-4D97-AF65-F5344CB8AC3E}">
        <p14:creationId xmlns:p14="http://schemas.microsoft.com/office/powerpoint/2010/main" val="198667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2C7DE-375A-4043-9273-21B25B88FA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Access dictionary values by using the dot notation</a:t>
            </a:r>
          </a:p>
          <a:p>
            <a:endParaRPr lang="en-US" sz="40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Call functions by using them like regular variables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Without the parenthesis</a:t>
            </a:r>
            <a:endParaRPr lang="bg-BG" dirty="0">
              <a:latin typeface="+mj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4A4A8A-E06D-41E1-AF03-1F1AF32E58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1B087D0-0259-422D-A505-B87D0A210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DTL Syntax</a:t>
            </a:r>
            <a:endParaRPr lang="bg-BG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58D0D14-6399-432E-96A3-C848A6F9F5D6}"/>
              </a:ext>
            </a:extLst>
          </p:cNvPr>
          <p:cNvSpPr txBox="1">
            <a:spLocks/>
          </p:cNvSpPr>
          <p:nvPr/>
        </p:nvSpPr>
        <p:spPr>
          <a:xfrm>
            <a:off x="665284" y="1935876"/>
            <a:ext cx="10414817" cy="5896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{{ </a:t>
            </a:r>
            <a:r>
              <a:rPr lang="en-US" sz="2400" dirty="0" err="1"/>
              <a:t>some_dictionary</a:t>
            </a:r>
            <a:r>
              <a:rPr lang="en-US" sz="2400" dirty="0" err="1">
                <a:solidFill>
                  <a:schemeClr val="bg1"/>
                </a:solidFill>
              </a:rPr>
              <a:t>.</a:t>
            </a:r>
            <a:r>
              <a:rPr lang="en-US" sz="2400" dirty="0" err="1"/>
              <a:t>some_key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}}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9C22C7B1-5420-49AB-894D-2E33F2412956}"/>
              </a:ext>
            </a:extLst>
          </p:cNvPr>
          <p:cNvSpPr txBox="1">
            <a:spLocks/>
          </p:cNvSpPr>
          <p:nvPr/>
        </p:nvSpPr>
        <p:spPr>
          <a:xfrm>
            <a:off x="665285" y="4092969"/>
            <a:ext cx="10414817" cy="5881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{{</a:t>
            </a:r>
            <a:r>
              <a:rPr lang="en-US" sz="2400" dirty="0"/>
              <a:t> </a:t>
            </a:r>
            <a:r>
              <a:rPr lang="en-US" sz="2400" dirty="0" err="1"/>
              <a:t>some_function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}}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8340C5-5A87-ECEF-8C0B-53CD323151EF}"/>
              </a:ext>
            </a:extLst>
          </p:cNvPr>
          <p:cNvSpPr txBox="1">
            <a:spLocks/>
          </p:cNvSpPr>
          <p:nvPr/>
        </p:nvSpPr>
        <p:spPr>
          <a:xfrm>
            <a:off x="665284" y="5073727"/>
            <a:ext cx="10414817" cy="5881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{{</a:t>
            </a:r>
            <a:r>
              <a:rPr lang="en-US" sz="2400" dirty="0"/>
              <a:t> </a:t>
            </a:r>
            <a:r>
              <a:rPr lang="en-US" sz="2400" dirty="0" err="1"/>
              <a:t>some_dictionary.items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210718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27308B3-F487-4D56-B07B-F176FBB108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A418E2-2F68-4E50-9021-E119F41719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66DA865-5C6B-4888-897A-02A06D062434}">
  <ds:schemaRefs>
    <ds:schemaRef ds:uri="b1da4528-fe13-414f-b133-a49aeaaa47fa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2791</TotalTime>
  <Words>2273</Words>
  <Application>Microsoft Office PowerPoint</Application>
  <PresentationFormat>Widescreen</PresentationFormat>
  <Paragraphs>383</Paragraphs>
  <Slides>49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Arial</vt:lpstr>
      <vt:lpstr>Calibri</vt:lpstr>
      <vt:lpstr>Consolas</vt:lpstr>
      <vt:lpstr>Wingdings</vt:lpstr>
      <vt:lpstr>Wingdings 2</vt:lpstr>
      <vt:lpstr>Wingdings,Sans-Serif</vt:lpstr>
      <vt:lpstr>1_SoftUni</vt:lpstr>
      <vt:lpstr>Django Templates</vt:lpstr>
      <vt:lpstr>Table of Contents</vt:lpstr>
      <vt:lpstr>Have a Question?</vt:lpstr>
      <vt:lpstr>Templates and DTL</vt:lpstr>
      <vt:lpstr>Django Template</vt:lpstr>
      <vt:lpstr>Django Template Language</vt:lpstr>
      <vt:lpstr>DTL Variables</vt:lpstr>
      <vt:lpstr>Example: DTL Variables</vt:lpstr>
      <vt:lpstr>Specific DTL Syntax</vt:lpstr>
      <vt:lpstr>Filters</vt:lpstr>
      <vt:lpstr>Commonly Used Filters (1)</vt:lpstr>
      <vt:lpstr>Commonly Used Filters (2)</vt:lpstr>
      <vt:lpstr>Tags</vt:lpstr>
      <vt:lpstr>if Tag (1)</vt:lpstr>
      <vt:lpstr>if Tag (2)</vt:lpstr>
      <vt:lpstr>if Tag (3)</vt:lpstr>
      <vt:lpstr>for Tag</vt:lpstr>
      <vt:lpstr>url Tag</vt:lpstr>
      <vt:lpstr>csrf_token Tag</vt:lpstr>
      <vt:lpstr>Comments</vt:lpstr>
      <vt:lpstr>Custom Filters</vt:lpstr>
      <vt:lpstr>Create templatestags Folder</vt:lpstr>
      <vt:lpstr>Use Your Custom Filter</vt:lpstr>
      <vt:lpstr>Custom Tags</vt:lpstr>
      <vt:lpstr>Template Tags Helper Functions</vt:lpstr>
      <vt:lpstr>Creating Custom Template Tags</vt:lpstr>
      <vt:lpstr>Using the Template Tag</vt:lpstr>
      <vt:lpstr>Template Inheritance</vt:lpstr>
      <vt:lpstr>Template Inheritance</vt:lpstr>
      <vt:lpstr>Example: Template Inheritance (1)</vt:lpstr>
      <vt:lpstr>Example: Template Inheritance (2)</vt:lpstr>
      <vt:lpstr>Example: Template Inheritance (3)</vt:lpstr>
      <vt:lpstr>Including Template Snippets</vt:lpstr>
      <vt:lpstr>Example: Including Template Snippets (1)</vt:lpstr>
      <vt:lpstr>Example: Including Template Snippets (2)</vt:lpstr>
      <vt:lpstr>Example: Including Template Snippets (2)</vt:lpstr>
      <vt:lpstr>Include with Context</vt:lpstr>
      <vt:lpstr>Static Files in Django</vt:lpstr>
      <vt:lpstr>A Word About Static Files</vt:lpstr>
      <vt:lpstr>Configuring Static Files in Django</vt:lpstr>
      <vt:lpstr>Using Static Files</vt:lpstr>
      <vt:lpstr>Bootstrap</vt:lpstr>
      <vt:lpstr>Demo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Web - URL's and Templates</dc:title>
  <dc:subject>Python Advanced – Practical Training Course @ SoftUni</dc:subject>
  <dc:creator>Software University</dc:creator>
  <cp:keywords>python web;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86</cp:revision>
  <dcterms:created xsi:type="dcterms:W3CDTF">2018-05-23T13:08:44Z</dcterms:created>
  <dcterms:modified xsi:type="dcterms:W3CDTF">2022-09-27T12:29:09Z</dcterms:modified>
  <cp:category>python, programming, code, softuni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