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57"/>
  </p:notesMasterIdLst>
  <p:handoutMasterIdLst>
    <p:handoutMasterId r:id="rId58"/>
  </p:handoutMasterIdLst>
  <p:sldIdLst>
    <p:sldId id="274" r:id="rId5"/>
    <p:sldId id="276" r:id="rId6"/>
    <p:sldId id="492" r:id="rId7"/>
    <p:sldId id="494" r:id="rId8"/>
    <p:sldId id="512" r:id="rId9"/>
    <p:sldId id="531" r:id="rId10"/>
    <p:sldId id="536" r:id="rId11"/>
    <p:sldId id="537" r:id="rId12"/>
    <p:sldId id="540" r:id="rId13"/>
    <p:sldId id="543" r:id="rId14"/>
    <p:sldId id="541" r:id="rId15"/>
    <p:sldId id="544" r:id="rId16"/>
    <p:sldId id="577" r:id="rId17"/>
    <p:sldId id="569" r:id="rId18"/>
    <p:sldId id="573" r:id="rId19"/>
    <p:sldId id="578" r:id="rId20"/>
    <p:sldId id="570" r:id="rId21"/>
    <p:sldId id="572" r:id="rId22"/>
    <p:sldId id="591" r:id="rId23"/>
    <p:sldId id="579" r:id="rId24"/>
    <p:sldId id="575" r:id="rId25"/>
    <p:sldId id="539" r:id="rId26"/>
    <p:sldId id="574" r:id="rId27"/>
    <p:sldId id="545" r:id="rId28"/>
    <p:sldId id="580" r:id="rId29"/>
    <p:sldId id="547" r:id="rId30"/>
    <p:sldId id="546" r:id="rId31"/>
    <p:sldId id="548" r:id="rId32"/>
    <p:sldId id="549" r:id="rId33"/>
    <p:sldId id="581" r:id="rId34"/>
    <p:sldId id="515" r:id="rId35"/>
    <p:sldId id="514" r:id="rId36"/>
    <p:sldId id="552" r:id="rId37"/>
    <p:sldId id="550" r:id="rId38"/>
    <p:sldId id="553" r:id="rId39"/>
    <p:sldId id="556" r:id="rId40"/>
    <p:sldId id="495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349" r:id="rId51"/>
    <p:sldId id="401" r:id="rId52"/>
    <p:sldId id="614" r:id="rId53"/>
    <p:sldId id="615" r:id="rId54"/>
    <p:sldId id="405" r:id="rId55"/>
    <p:sldId id="49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derstanding Models" id="{32080409-9F52-4FCE-8050-08A89662D585}">
          <p14:sldIdLst>
            <p14:sldId id="494"/>
            <p14:sldId id="512"/>
            <p14:sldId id="531"/>
            <p14:sldId id="536"/>
            <p14:sldId id="537"/>
            <p14:sldId id="540"/>
            <p14:sldId id="543"/>
            <p14:sldId id="541"/>
            <p14:sldId id="544"/>
            <p14:sldId id="577"/>
          </p14:sldIdLst>
        </p14:section>
        <p14:section name="Models Migration" id="{C01F7E9D-6EC0-47AC-AFAA-045DAE55B2E4}">
          <p14:sldIdLst>
            <p14:sldId id="569"/>
            <p14:sldId id="573"/>
            <p14:sldId id="578"/>
            <p14:sldId id="570"/>
            <p14:sldId id="572"/>
            <p14:sldId id="591"/>
            <p14:sldId id="579"/>
          </p14:sldIdLst>
        </p14:section>
        <p14:section name="Models Options" id="{A9724880-BF52-48A2-80CA-3CC4F98B13B9}">
          <p14:sldIdLst>
            <p14:sldId id="575"/>
            <p14:sldId id="539"/>
            <p14:sldId id="574"/>
            <p14:sldId id="545"/>
            <p14:sldId id="580"/>
            <p14:sldId id="547"/>
            <p14:sldId id="546"/>
            <p14:sldId id="548"/>
            <p14:sldId id="549"/>
            <p14:sldId id="581"/>
          </p14:sldIdLst>
        </p14:section>
        <p14:section name="Relationships in Django Models" id="{A462FA60-45D9-48EB-9400-7AC1C3811032}">
          <p14:sldIdLst>
            <p14:sldId id="515"/>
            <p14:sldId id="514"/>
            <p14:sldId id="552"/>
            <p14:sldId id="550"/>
            <p14:sldId id="553"/>
            <p14:sldId id="556"/>
            <p14:sldId id="495"/>
            <p14:sldId id="582"/>
          </p14:sldIdLst>
        </p14:section>
        <p14:section name="Django Admin Site" id="{2CA89BA3-A02D-4B79-8054-EB37C2776D2F}">
          <p14:sldIdLst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</p14:sldIdLst>
        </p14:section>
        <p14:section name="Conclusion" id="{FF81BD71-7D4B-4578-A94F-9AF177F9D6AB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7" y="21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73A9552-E0CB-448D-84B0-13E34B3D6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DB0C31C-FA2F-4115-8D9A-044A09B4F1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43589A9-D587-4E51-97C4-320157F7DEA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B8AD0EB-F493-429B-B104-84E3899AF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8C42F98-BC27-4171-A24F-D7E014533505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48BF03CE-584E-4807-AE7C-7FE3566FA919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3F4279C-443F-4110-A3B2-40B266FAAC9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B4FEC29-7EF7-478F-BEBD-63DEFA98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3FF6CED-BC6B-4579-B82C-09CFB7965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1E41848-CAD3-4AF1-990C-FC2477F4B2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A171F896-A031-4673-99ED-7DFBA981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51EE00C-F5F3-4812-AB5E-C7AC5EAC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EEC3ECC-02ED-4D60-A384-A4B6B7C2F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19D34D2-3E5A-4095-80C3-FF2C1F4A6B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CA2B6F9-C62F-477A-BD23-48059364F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69E2BB8B-10FB-4C58-B081-EBC837EF6AEE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694DCF4-1D53-4773-90AA-1196644BE97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B8CE93E-7F3E-4991-83AA-8513336321F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FA471ED9-515E-4492-A19F-4E25F4B4B91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BF8B71A-EF5A-414C-8B2C-F8CF09E5ED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B6D628F-986B-494D-A1A1-25FCF6ED63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5F03C7A-8815-4C7E-963D-6875E247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8A8B974-20A5-4B77-853A-627792F7AD7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DC11F1CC-DCC9-42BC-B1A0-C5735CBF6B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97B5D07-F9EF-4B77-8644-EC36EC6992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11F71F0-93CA-456A-8621-8BC163E143B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77D2E562-E9B3-4AD2-944A-9DCA313083F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B728AC2-241E-4BB6-92D8-C64DAFB748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98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80DCA42-0B53-4E65-9163-5B4ECC1220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754E7A4-BF77-462A-907F-7F25B43A20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73244E7-9DEE-4B9B-A151-AF8230DAE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6FE30AD8-5FF0-49B9-A6CB-836D537556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00FCD92-E900-4F8A-9070-A275FC6E9C4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24D891C-989C-4A50-B86C-30E278869B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8567F4E-4CA1-47E8-992D-7A007A6B25A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F27A54D0-93C7-461B-8D05-0EEAD61E4A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339CF63-131F-4EC4-8787-BFC9797952E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14EAB1A-3DFE-43A9-9864-019FE7DA5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3BD96BA-015C-4717-9D96-D74E2DEC0F1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C6C140-B5DA-4ABC-B614-32684B304D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98D9C06-62EA-44F3-B035-3E405DDEE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models/fields/#field-type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models/fields/#django.db.models.ForeignKey.on_delete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contrib/admin/#modeladmin-option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2.png"/><Relationship Id="rId15" Type="http://schemas.openxmlformats.org/officeDocument/2006/relationships/image" Target="../media/image47.jpeg"/><Relationship Id="rId23" Type="http://schemas.openxmlformats.org/officeDocument/2006/relationships/image" Target="../media/image5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Django</a:t>
            </a:r>
            <a:r>
              <a:rPr lang="bg-BG" dirty="0"/>
              <a:t> </a:t>
            </a:r>
            <a:r>
              <a:rPr lang="en-US" dirty="0"/>
              <a:t>- Part 1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492491"/>
            <a:ext cx="2175018" cy="2175018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619F96-C52F-4AB7-8DC3-4690A3379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41" y="2970615"/>
            <a:ext cx="1843279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IntegerField</a:t>
            </a:r>
            <a:endParaRPr lang="en-US" sz="3500" dirty="0">
              <a:latin typeface="+mj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Stores integers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PositiveIntegerField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Stores integers that could be either </a:t>
            </a:r>
            <a:r>
              <a:rPr lang="en-US" b="1" dirty="0"/>
              <a:t>positive</a:t>
            </a:r>
            <a:r>
              <a:rPr lang="en-US" dirty="0"/>
              <a:t> or </a:t>
            </a:r>
            <a:r>
              <a:rPr lang="en-US" b="1" dirty="0"/>
              <a:t>zero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FloatField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Stores </a:t>
            </a:r>
            <a:r>
              <a:rPr lang="en-US" b="1" dirty="0"/>
              <a:t>floating-point</a:t>
            </a:r>
            <a:r>
              <a:rPr lang="en-US" dirty="0"/>
              <a:t> numbers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DecimalField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Stores </a:t>
            </a:r>
            <a:r>
              <a:rPr lang="en-US" b="1" dirty="0"/>
              <a:t>fixed-precision</a:t>
            </a:r>
            <a:r>
              <a:rPr lang="en-US" dirty="0"/>
              <a:t> decimal numbers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Two required arguments - </a:t>
            </a:r>
            <a:r>
              <a:rPr lang="en-US" b="1" dirty="0" err="1">
                <a:latin typeface="Consolas" panose="020B0609020204030204" pitchFamily="49" charset="0"/>
              </a:rPr>
              <a:t>max_digits</a:t>
            </a:r>
            <a:r>
              <a:rPr lang="en-US" dirty="0"/>
              <a:t> and </a:t>
            </a:r>
            <a:r>
              <a:rPr lang="en-US" sz="3200" b="1" dirty="0" err="1">
                <a:latin typeface="Consolas" panose="020B0609020204030204" pitchFamily="49" charset="0"/>
              </a:rPr>
              <a:t>decimal_place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Field Types</a:t>
            </a:r>
          </a:p>
        </p:txBody>
      </p:sp>
    </p:spTree>
    <p:extLst>
      <p:ext uri="{BB962C8B-B14F-4D97-AF65-F5344CB8AC3E}">
        <p14:creationId xmlns:p14="http://schemas.microsoft.com/office/powerpoint/2010/main" val="1131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2" y="1196126"/>
            <a:ext cx="11668418" cy="566187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DateField</a:t>
            </a:r>
            <a:r>
              <a:rPr lang="en-US" sz="3200" dirty="0"/>
              <a:t> - stores a date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TimeField</a:t>
            </a:r>
            <a:r>
              <a:rPr lang="en-US" sz="3200" dirty="0"/>
              <a:t> - stores a time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DateTimeField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stores a </a:t>
            </a:r>
            <a:r>
              <a:rPr lang="en-US" sz="3200" dirty="0"/>
              <a:t>date and a time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They have </a:t>
            </a:r>
            <a:r>
              <a:rPr lang="en-US" sz="3200" dirty="0"/>
              <a:t>two extra field arguments (not required):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auto_now</a:t>
            </a:r>
            <a:endParaRPr lang="en-US" sz="3000" dirty="0">
              <a:latin typeface="+mj-lt"/>
            </a:endParaRPr>
          </a:p>
          <a:p>
            <a:pPr marL="1712913" lvl="2" indent="-457200">
              <a:buClr>
                <a:schemeClr val="tx1"/>
              </a:buClr>
            </a:pPr>
            <a:r>
              <a:rPr lang="en-US" sz="2800" dirty="0">
                <a:latin typeface="+mj-lt"/>
              </a:rPr>
              <a:t>Sets the field to now </a:t>
            </a:r>
            <a:r>
              <a:rPr lang="en-US" sz="2800" b="1" dirty="0">
                <a:latin typeface="+mj-lt"/>
              </a:rPr>
              <a:t>every time the object is saved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auto_now_add</a:t>
            </a:r>
            <a:endParaRPr lang="en-US" sz="3000" dirty="0">
              <a:latin typeface="+mj-lt"/>
            </a:endParaRPr>
          </a:p>
          <a:p>
            <a:pPr marL="1712913" lvl="2" indent="-457200">
              <a:buClr>
                <a:schemeClr val="tx1"/>
              </a:buClr>
            </a:pPr>
            <a:r>
              <a:rPr lang="en-US" sz="2800" dirty="0">
                <a:latin typeface="+mj-lt"/>
              </a:rPr>
              <a:t>Sets the field to now when the object is </a:t>
            </a:r>
            <a:r>
              <a:rPr lang="en-US" sz="2800" b="1" dirty="0">
                <a:latin typeface="+mj-lt"/>
              </a:rPr>
              <a:t>first created</a:t>
            </a:r>
            <a:endParaRPr lang="en-US" sz="28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Date/Time Field Types</a:t>
            </a:r>
          </a:p>
        </p:txBody>
      </p:sp>
    </p:spTree>
    <p:extLst>
      <p:ext uri="{BB962C8B-B14F-4D97-AF65-F5344CB8AC3E}">
        <p14:creationId xmlns:p14="http://schemas.microsoft.com/office/powerpoint/2010/main" val="26795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Stores Booleans - either </a:t>
            </a:r>
            <a:r>
              <a:rPr lang="en-US" sz="3000" b="1" dirty="0"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latin typeface="Consolas" panose="020B0609020204030204" pitchFamily="49" charset="0"/>
              </a:rPr>
              <a:t>False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URLField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err="1"/>
              <a:t>CharField</a:t>
            </a:r>
            <a:r>
              <a:rPr lang="en-US" sz="3000" dirty="0"/>
              <a:t> for URLs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latin typeface="Consolas" panose="020B0609020204030204" pitchFamily="49" charset="0"/>
              </a:rPr>
              <a:t>max_length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/>
              <a:t>is 200 by default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EmailField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 err="1"/>
              <a:t>CharField</a:t>
            </a:r>
            <a:r>
              <a:rPr lang="en-US" sz="3000" dirty="0"/>
              <a:t> that </a:t>
            </a:r>
            <a:r>
              <a:rPr lang="en-US" sz="3000" b="1" dirty="0"/>
              <a:t>checks</a:t>
            </a:r>
            <a:r>
              <a:rPr lang="en-US" sz="3000" dirty="0"/>
              <a:t> if the value is a </a:t>
            </a:r>
            <a:r>
              <a:rPr lang="en-US" sz="3000" b="1" dirty="0"/>
              <a:t>valid email address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latin typeface="Consolas" panose="020B0609020204030204" pitchFamily="49" charset="0"/>
              </a:rPr>
              <a:t>max_length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/>
              <a:t>is 254 by default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Field Types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2567A45-E4FD-931B-1E87-48B97EC86D6C}"/>
              </a:ext>
            </a:extLst>
          </p:cNvPr>
          <p:cNvSpPr txBox="1">
            <a:spLocks/>
          </p:cNvSpPr>
          <p:nvPr/>
        </p:nvSpPr>
        <p:spPr>
          <a:xfrm>
            <a:off x="1450519" y="6396286"/>
            <a:ext cx="9290961" cy="4077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Field Types: </a:t>
            </a:r>
            <a:r>
              <a:rPr lang="en-US" sz="1800" dirty="0">
                <a:hlinkClick r:id="rId2"/>
              </a:rPr>
              <a:t>https://docs.djangoproject.com/en/4.1/ref/models/fields/#field-types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87354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5017" y="1778113"/>
            <a:ext cx="8701965" cy="3301774"/>
          </a:xfrm>
        </p:spPr>
        <p:txBody>
          <a:bodyPr/>
          <a:lstStyle/>
          <a:p>
            <a:r>
              <a:rPr lang="en-US" dirty="0"/>
              <a:t>class Employee(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 dirty="0" err="1"/>
              <a:t>models.</a:t>
            </a:r>
            <a:r>
              <a:rPr lang="en-US" dirty="0" err="1">
                <a:solidFill>
                  <a:schemeClr val="bg1"/>
                </a:solidFill>
              </a:rPr>
              <a:t>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</a:t>
            </a:r>
          </a:p>
          <a:p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= </a:t>
            </a:r>
            <a:r>
              <a:rPr lang="en-US" dirty="0" err="1"/>
              <a:t>models.</a:t>
            </a:r>
            <a:r>
              <a:rPr lang="en-US" dirty="0" err="1">
                <a:solidFill>
                  <a:schemeClr val="bg1"/>
                </a:solidFill>
              </a:rPr>
              <a:t>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=40)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email_address</a:t>
            </a:r>
            <a:r>
              <a:rPr lang="en-US" sz="2400" dirty="0"/>
              <a:t> = </a:t>
            </a:r>
            <a:r>
              <a:rPr lang="en-US" sz="2400" dirty="0" err="1"/>
              <a:t>models.</a:t>
            </a:r>
            <a:r>
              <a:rPr lang="en-US" sz="2400" dirty="0" err="1">
                <a:solidFill>
                  <a:schemeClr val="bg1"/>
                </a:solidFill>
              </a:rPr>
              <a:t>EmailField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works_full_time</a:t>
            </a:r>
            <a:r>
              <a:rPr lang="en-US" sz="2400" dirty="0"/>
              <a:t> = </a:t>
            </a:r>
            <a:r>
              <a:rPr lang="en-US" sz="2400" dirty="0" err="1"/>
              <a:t>models.</a:t>
            </a:r>
            <a:r>
              <a:rPr lang="en-US" sz="2400" dirty="0" err="1">
                <a:solidFill>
                  <a:schemeClr val="bg1"/>
                </a:solidFill>
              </a:rPr>
              <a:t>BooleanField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job_level</a:t>
            </a:r>
            <a:r>
              <a:rPr lang="en-US" sz="2400" dirty="0"/>
              <a:t> = </a:t>
            </a:r>
            <a:r>
              <a:rPr lang="en-US" sz="2400" dirty="0" err="1"/>
              <a:t>models.</a:t>
            </a:r>
            <a:r>
              <a:rPr lang="en-US" sz="2400" dirty="0" err="1">
                <a:solidFill>
                  <a:schemeClr val="bg1"/>
                </a:solidFill>
              </a:rPr>
              <a:t>CharField</a:t>
            </a:r>
            <a:r>
              <a:rPr lang="en-US" sz="2400" dirty="0"/>
              <a:t>(</a:t>
            </a:r>
            <a:r>
              <a:rPr lang="en-US" sz="2400" dirty="0" err="1"/>
              <a:t>max_length</a:t>
            </a:r>
            <a:r>
              <a:rPr lang="en-US" sz="2400" dirty="0"/>
              <a:t>=20)</a:t>
            </a:r>
          </a:p>
          <a:p>
            <a:r>
              <a:rPr lang="en-US" sz="2400" dirty="0"/>
              <a:t>    photo = </a:t>
            </a:r>
            <a:r>
              <a:rPr lang="en-US" sz="2400" dirty="0" err="1"/>
              <a:t>models.</a:t>
            </a:r>
            <a:r>
              <a:rPr lang="en-US" sz="2400" dirty="0" err="1">
                <a:solidFill>
                  <a:schemeClr val="bg1"/>
                </a:solidFill>
              </a:rPr>
              <a:t>URLField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birth_date</a:t>
            </a:r>
            <a:r>
              <a:rPr lang="en-US" sz="2400" dirty="0"/>
              <a:t> = </a:t>
            </a:r>
            <a:r>
              <a:rPr lang="en-US" sz="2400" dirty="0" err="1"/>
              <a:t>models.</a:t>
            </a:r>
            <a:r>
              <a:rPr lang="en-US" sz="2400" dirty="0" err="1">
                <a:solidFill>
                  <a:schemeClr val="bg1"/>
                </a:solidFill>
              </a:rPr>
              <a:t>DateField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</a:t>
            </a:r>
          </a:p>
        </p:txBody>
      </p:sp>
    </p:spTree>
    <p:extLst>
      <p:ext uri="{BB962C8B-B14F-4D97-AF65-F5344CB8AC3E}">
        <p14:creationId xmlns:p14="http://schemas.microsoft.com/office/powerpoint/2010/main" val="110365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Models Migration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79109D2-BE61-B64A-E8E1-143FE70A757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33" y="1123166"/>
            <a:ext cx="2920934" cy="29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21032" y="1128409"/>
            <a:ext cx="9360816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Use to </a:t>
            </a:r>
            <a:r>
              <a:rPr lang="en-US" sz="3400" b="1" dirty="0">
                <a:solidFill>
                  <a:schemeClr val="bg1"/>
                </a:solidFill>
              </a:rPr>
              <a:t>add changes </a:t>
            </a:r>
            <a:r>
              <a:rPr lang="en-US" sz="3400" dirty="0"/>
              <a:t>made to the models into</a:t>
            </a:r>
            <a:br>
              <a:rPr lang="en-US" sz="3400" dirty="0"/>
            </a:br>
            <a:r>
              <a:rPr lang="en-US" sz="3400" dirty="0"/>
              <a:t>the database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Django </a:t>
            </a:r>
            <a:r>
              <a:rPr lang="en-US" sz="3400" b="1" dirty="0">
                <a:solidFill>
                  <a:schemeClr val="bg1"/>
                </a:solidFill>
              </a:rPr>
              <a:t>creates migrations </a:t>
            </a:r>
            <a:r>
              <a:rPr lang="en-US" sz="3400" dirty="0"/>
              <a:t>for you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write the appropriate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You can use many database systems with Django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However,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PostgreSQL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chemeClr val="bg1"/>
                </a:solidFill>
              </a:rPr>
              <a:t>most capable </a:t>
            </a:r>
            <a:r>
              <a:rPr lang="en-US" sz="3200" dirty="0"/>
              <a:t>of all</a:t>
            </a:r>
            <a:br>
              <a:rPr lang="en-US" sz="3200" dirty="0"/>
            </a:br>
            <a:r>
              <a:rPr lang="en-US" sz="3200" dirty="0"/>
              <a:t>in terms of schema support</a:t>
            </a:r>
          </a:p>
        </p:txBody>
      </p:sp>
    </p:spTree>
    <p:extLst>
      <p:ext uri="{BB962C8B-B14F-4D97-AF65-F5344CB8AC3E}">
        <p14:creationId xmlns:p14="http://schemas.microsoft.com/office/powerpoint/2010/main" val="24097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Commands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21032" y="1128409"/>
            <a:ext cx="9360816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Creating</a:t>
            </a:r>
            <a:r>
              <a:rPr lang="en-US" sz="3400" dirty="0"/>
              <a:t> new migrations</a:t>
            </a:r>
          </a:p>
          <a:p>
            <a:pPr marL="1014412" lvl="1" indent="-571500">
              <a:buClr>
                <a:schemeClr val="tx1"/>
              </a:buClr>
            </a:pPr>
            <a:r>
              <a:rPr lang="en-US" dirty="0"/>
              <a:t>Package up the changes into migration files</a:t>
            </a:r>
            <a:endParaRPr lang="en-US" sz="3400" dirty="0"/>
          </a:p>
          <a:p>
            <a:pPr marL="571500" indent="-571500">
              <a:buClr>
                <a:schemeClr val="tx1"/>
              </a:buClr>
            </a:pPr>
            <a:endParaRPr lang="en-US" sz="4500" dirty="0"/>
          </a:p>
          <a:p>
            <a:pPr marL="571500" indent="-5715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Applying</a:t>
            </a:r>
            <a:r>
              <a:rPr lang="en-US" sz="3400" dirty="0"/>
              <a:t> the created migrations to the database</a:t>
            </a:r>
          </a:p>
          <a:p>
            <a:pPr marL="1014412" lvl="1" indent="-571500">
              <a:buClr>
                <a:schemeClr val="tx1"/>
              </a:buClr>
            </a:pPr>
            <a:r>
              <a:rPr lang="en-US" sz="3200" dirty="0"/>
              <a:t>Use after the migration files are created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E9DF6-B02E-7F22-78DB-71C7630C1515}"/>
              </a:ext>
            </a:extLst>
          </p:cNvPr>
          <p:cNvSpPr txBox="1">
            <a:spLocks/>
          </p:cNvSpPr>
          <p:nvPr/>
        </p:nvSpPr>
        <p:spPr>
          <a:xfrm>
            <a:off x="2768258" y="4801393"/>
            <a:ext cx="6412942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python manage.py </a:t>
            </a:r>
            <a:r>
              <a:rPr lang="en-US" sz="2800" dirty="0">
                <a:solidFill>
                  <a:schemeClr val="bg1"/>
                </a:solidFill>
              </a:rPr>
              <a:t>migrate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FFA8A2-1D20-8979-4983-4F440FCF4D8D}"/>
              </a:ext>
            </a:extLst>
          </p:cNvPr>
          <p:cNvSpPr txBox="1">
            <a:spLocks/>
          </p:cNvSpPr>
          <p:nvPr/>
        </p:nvSpPr>
        <p:spPr>
          <a:xfrm>
            <a:off x="2768258" y="2560232"/>
            <a:ext cx="641294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python manage.py </a:t>
            </a:r>
            <a:r>
              <a:rPr lang="en-US" sz="2800" dirty="0" err="1">
                <a:solidFill>
                  <a:schemeClr val="bg1"/>
                </a:solidFill>
              </a:rPr>
              <a:t>makemigrations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Files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547099" y="1128408"/>
            <a:ext cx="10321675" cy="56288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Python files, written in a </a:t>
            </a:r>
            <a:r>
              <a:rPr lang="en-US" sz="3200" b="1" dirty="0">
                <a:solidFill>
                  <a:schemeClr val="bg1"/>
                </a:solidFill>
              </a:rPr>
              <a:t>declarative</a:t>
            </a:r>
            <a:r>
              <a:rPr lang="en-US" sz="3200" dirty="0"/>
              <a:t> style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2000" dirty="0"/>
          </a:p>
          <a:p>
            <a:pPr marL="0" indent="0">
              <a:buClr>
                <a:schemeClr val="tx1"/>
              </a:buClr>
              <a:buNone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3200" dirty="0"/>
              <a:t>It is possible to write them </a:t>
            </a:r>
            <a:r>
              <a:rPr lang="en-US" sz="3200" b="1" dirty="0">
                <a:solidFill>
                  <a:schemeClr val="bg1"/>
                </a:solidFill>
              </a:rPr>
              <a:t>manually</a:t>
            </a:r>
            <a:r>
              <a:rPr lang="en-US" sz="3200" dirty="0"/>
              <a:t> if needed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234C28-775F-4D79-A68C-F64A9E9BE84E}"/>
              </a:ext>
            </a:extLst>
          </p:cNvPr>
          <p:cNvSpPr txBox="1">
            <a:spLocks/>
          </p:cNvSpPr>
          <p:nvPr/>
        </p:nvSpPr>
        <p:spPr>
          <a:xfrm>
            <a:off x="2353986" y="1975696"/>
            <a:ext cx="9288117" cy="375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django.db</a:t>
            </a:r>
            <a:r>
              <a:rPr lang="en-US" sz="2000" dirty="0"/>
              <a:t> import migrations, models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>
                <a:solidFill>
                  <a:schemeClr val="bg1"/>
                </a:solidFill>
              </a:rPr>
              <a:t>Migration</a:t>
            </a:r>
            <a:r>
              <a:rPr lang="en-US" sz="2000" dirty="0"/>
              <a:t>(</a:t>
            </a:r>
            <a:r>
              <a:rPr lang="en-US" sz="2000" dirty="0" err="1"/>
              <a:t>migrations.Migration</a:t>
            </a:r>
            <a:r>
              <a:rPr lang="en-US" sz="2000" dirty="0"/>
              <a:t>):</a:t>
            </a:r>
          </a:p>
          <a:p>
            <a:r>
              <a:rPr lang="en-US" sz="2000" dirty="0"/>
              <a:t>    initial = True</a:t>
            </a:r>
          </a:p>
          <a:p>
            <a:r>
              <a:rPr lang="en-US" sz="2000" dirty="0"/>
              <a:t>    dependencies = []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operations</a:t>
            </a:r>
            <a:r>
              <a:rPr lang="en-US" sz="2000" dirty="0"/>
              <a:t> = [</a:t>
            </a:r>
            <a:r>
              <a:rPr lang="en-US" sz="2000" dirty="0" err="1"/>
              <a:t>migrations.</a:t>
            </a:r>
            <a:r>
              <a:rPr lang="en-US" sz="2000" dirty="0" err="1">
                <a:solidFill>
                  <a:schemeClr val="bg1"/>
                </a:solidFill>
              </a:rPr>
              <a:t>CreateModel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name='Employee',</a:t>
            </a:r>
          </a:p>
          <a:p>
            <a:r>
              <a:rPr lang="en-US" sz="2000" dirty="0"/>
              <a:t>        fields=[('</a:t>
            </a:r>
            <a:r>
              <a:rPr lang="en-US" sz="2000" dirty="0">
                <a:solidFill>
                  <a:schemeClr val="bg1"/>
                </a:solidFill>
              </a:rPr>
              <a:t>id</a:t>
            </a:r>
            <a:r>
              <a:rPr lang="en-US" sz="2000" dirty="0"/>
              <a:t>', </a:t>
            </a:r>
            <a:r>
              <a:rPr lang="en-US" sz="2000" dirty="0" err="1"/>
              <a:t>models.</a:t>
            </a:r>
            <a:r>
              <a:rPr lang="en-US" sz="2000" dirty="0" err="1">
                <a:solidFill>
                  <a:schemeClr val="bg1"/>
                </a:solidFill>
              </a:rPr>
              <a:t>BigAutoField</a:t>
            </a:r>
            <a:r>
              <a:rPr lang="en-US" sz="2000" dirty="0"/>
              <a:t>(</a:t>
            </a:r>
            <a:r>
              <a:rPr lang="en-US" sz="2000" dirty="0" err="1"/>
              <a:t>auto_created</a:t>
            </a:r>
            <a:r>
              <a:rPr lang="en-US" sz="2000" dirty="0"/>
              <a:t>=True, </a:t>
            </a:r>
            <a:r>
              <a:rPr lang="en-US" sz="2000" dirty="0" err="1"/>
              <a:t>primary_key</a:t>
            </a:r>
            <a:r>
              <a:rPr lang="en-US" sz="2000" dirty="0"/>
              <a:t>=True, serialize=False, </a:t>
            </a:r>
            <a:r>
              <a:rPr lang="en-US" sz="2000" dirty="0" err="1"/>
              <a:t>verbose_name</a:t>
            </a:r>
            <a:r>
              <a:rPr lang="en-US" sz="2000" dirty="0"/>
              <a:t>='ID')),</a:t>
            </a:r>
          </a:p>
          <a:p>
            <a:r>
              <a:rPr lang="en-US" sz="2000" dirty="0"/>
              <a:t>                ('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/>
              <a:t>', </a:t>
            </a:r>
            <a:r>
              <a:rPr lang="en-US" sz="2000" dirty="0" err="1"/>
              <a:t>models.</a:t>
            </a:r>
            <a:r>
              <a:rPr lang="en-US" sz="2000" dirty="0" err="1">
                <a:solidFill>
                  <a:schemeClr val="bg1"/>
                </a:solidFill>
              </a:rPr>
              <a:t>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=30)),</a:t>
            </a:r>
          </a:p>
          <a:p>
            <a:r>
              <a:rPr lang="en-US" sz="2000" dirty="0"/>
              <a:t>                ...])]</a:t>
            </a:r>
          </a:p>
        </p:txBody>
      </p:sp>
    </p:spTree>
    <p:extLst>
      <p:ext uri="{BB962C8B-B14F-4D97-AF65-F5344CB8AC3E}">
        <p14:creationId xmlns:p14="http://schemas.microsoft.com/office/powerpoint/2010/main" val="17881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Use the Django Admin site to </a:t>
            </a:r>
            <a:r>
              <a:rPr lang="en-US" sz="3200" b="1" dirty="0">
                <a:solidFill>
                  <a:schemeClr val="bg1"/>
                </a:solidFill>
              </a:rPr>
              <a:t>manage 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Access the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C7A9F-7E16-D58A-56C6-C9430E7B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22" y="2060395"/>
            <a:ext cx="6947555" cy="42193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9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__str__()</a:t>
            </a:r>
            <a:r>
              <a:rPr lang="en-US" sz="3200" dirty="0">
                <a:latin typeface="+mj-lt"/>
              </a:rPr>
              <a:t> to </a:t>
            </a:r>
            <a:r>
              <a:rPr lang="en-US" sz="3200" dirty="0"/>
              <a:t>return a human-readable representation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In the </a:t>
            </a:r>
            <a:r>
              <a:rPr lang="en-US" sz="3000" b="1" dirty="0">
                <a:solidFill>
                  <a:schemeClr val="bg1"/>
                </a:solidFill>
              </a:rPr>
              <a:t>admin site</a:t>
            </a:r>
            <a:r>
              <a:rPr lang="en-US" sz="3000" dirty="0"/>
              <a:t>, in the</a:t>
            </a:r>
            <a:r>
              <a:rPr lang="en-US" sz="3000" b="1" dirty="0">
                <a:solidFill>
                  <a:schemeClr val="bg1"/>
                </a:solidFill>
              </a:rPr>
              <a:t> console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into a </a:t>
            </a:r>
            <a:r>
              <a:rPr lang="en-US" sz="3000" b="1" dirty="0">
                <a:solidFill>
                  <a:schemeClr val="bg1"/>
                </a:solidFill>
              </a:rPr>
              <a:t>template</a:t>
            </a:r>
            <a:endParaRPr 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Display the Model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9DD28-562B-9FEE-A311-2DAC6714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49" y="2677213"/>
            <a:ext cx="4236025" cy="3824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8F0981E-B9FC-8141-9607-2F85702EC5FB}"/>
              </a:ext>
            </a:extLst>
          </p:cNvPr>
          <p:cNvSpPr/>
          <p:nvPr/>
        </p:nvSpPr>
        <p:spPr bwMode="auto">
          <a:xfrm>
            <a:off x="5879184" y="4499801"/>
            <a:ext cx="433633" cy="405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D33E4-6434-6F28-7651-078F641C8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7128" y="2677212"/>
            <a:ext cx="4246899" cy="382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09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Understanding Models</a:t>
            </a:r>
            <a:endParaRPr lang="bg-BG" sz="3000" dirty="0"/>
          </a:p>
          <a:p>
            <a:pPr lvl="1"/>
            <a:r>
              <a:rPr lang="en-US" sz="2800" dirty="0"/>
              <a:t>Models</a:t>
            </a:r>
          </a:p>
          <a:p>
            <a:pPr lvl="1"/>
            <a:r>
              <a:rPr lang="en-US" sz="2800" dirty="0"/>
              <a:t>Fields</a:t>
            </a:r>
          </a:p>
          <a:p>
            <a:pPr lvl="1"/>
            <a:r>
              <a:rPr lang="en-US" sz="2800" dirty="0"/>
              <a:t>Field Types</a:t>
            </a:r>
          </a:p>
          <a:p>
            <a:r>
              <a:rPr lang="en-US" sz="3000" dirty="0"/>
              <a:t>Models Migration</a:t>
            </a:r>
          </a:p>
          <a:p>
            <a:r>
              <a:rPr lang="en-US" sz="2800" dirty="0"/>
              <a:t>Model Field Options</a:t>
            </a:r>
          </a:p>
          <a:p>
            <a:r>
              <a:rPr lang="en-US" sz="3000" dirty="0"/>
              <a:t>Relationships in Django Models</a:t>
            </a:r>
          </a:p>
          <a:p>
            <a:r>
              <a:rPr lang="en-US" sz="3000" dirty="0"/>
              <a:t>Django Admin Site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73E2-933A-4003-94EA-F76C8C6F9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reverse </a:t>
            </a:r>
            <a:r>
              <a:rPr lang="en-US" sz="3200" b="1" dirty="0">
                <a:solidFill>
                  <a:schemeClr val="bg1"/>
                </a:solidFill>
              </a:rPr>
              <a:t>concrete migration</a:t>
            </a:r>
            <a:r>
              <a:rPr lang="en-US" sz="3200" dirty="0"/>
              <a:t>, pass the </a:t>
            </a:r>
            <a:r>
              <a:rPr lang="en-US" sz="3200" b="1" dirty="0"/>
              <a:t>app name </a:t>
            </a:r>
            <a:r>
              <a:rPr lang="en-US" sz="3200" dirty="0"/>
              <a:t>and</a:t>
            </a:r>
            <a:br>
              <a:rPr lang="en-US" sz="3200" dirty="0"/>
            </a:br>
            <a:r>
              <a:rPr lang="en-US" sz="3200" dirty="0"/>
              <a:t>the number of the </a:t>
            </a:r>
            <a:r>
              <a:rPr lang="en-US" sz="3200" b="1" dirty="0"/>
              <a:t>previous migration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reverse </a:t>
            </a:r>
            <a:r>
              <a:rPr lang="en-US" sz="3200" b="1" dirty="0">
                <a:solidFill>
                  <a:schemeClr val="bg1"/>
                </a:solidFill>
              </a:rPr>
              <a:t>all migrations </a:t>
            </a:r>
            <a:r>
              <a:rPr lang="en-US" sz="3200" dirty="0"/>
              <a:t>applied, use the </a:t>
            </a:r>
            <a:r>
              <a:rPr lang="en-US" sz="3200" b="1" dirty="0"/>
              <a:t>app name </a:t>
            </a:r>
            <a:r>
              <a:rPr lang="en-US" sz="3200" dirty="0"/>
              <a:t>and</a:t>
            </a:r>
            <a:br>
              <a:rPr lang="en-US" sz="3200" b="1" dirty="0"/>
            </a:br>
            <a:r>
              <a:rPr lang="en-US" sz="3200" dirty="0"/>
              <a:t>the name </a:t>
            </a:r>
            <a:r>
              <a:rPr lang="en-US" sz="3200" b="1" dirty="0"/>
              <a:t>zero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/>
              <a:t>Note:</a:t>
            </a:r>
            <a:r>
              <a:rPr lang="en-US" sz="3200" dirty="0"/>
              <a:t> If a migration contains any irreversible operations, attempting to reverse it will raise </a:t>
            </a:r>
            <a:r>
              <a:rPr lang="en-US" sz="3200" b="1" dirty="0" err="1">
                <a:latin typeface="Consolas" panose="020B0609020204030204" pitchFamily="49" charset="0"/>
              </a:rPr>
              <a:t>IrreversibleError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5D3C4-9E09-4867-90C0-877AD06B9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490D-41BC-452B-8907-2B46C4DA7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697" y="2427731"/>
            <a:ext cx="7133870" cy="587891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 employees 002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BE848-7E1F-4B73-80D1-C3B9C586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Reversing Migrations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6965D-6465-4613-AEFB-1BE121D7C7F0}"/>
              </a:ext>
            </a:extLst>
          </p:cNvPr>
          <p:cNvSpPr txBox="1">
            <a:spLocks/>
          </p:cNvSpPr>
          <p:nvPr/>
        </p:nvSpPr>
        <p:spPr>
          <a:xfrm>
            <a:off x="717697" y="4298544"/>
            <a:ext cx="7133870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manage.py </a:t>
            </a:r>
            <a:r>
              <a:rPr lang="en-US" dirty="0">
                <a:solidFill>
                  <a:schemeClr val="bg1"/>
                </a:solidFill>
              </a:rPr>
              <a:t>migrate employees zero</a:t>
            </a:r>
          </a:p>
        </p:txBody>
      </p:sp>
    </p:spTree>
    <p:extLst>
      <p:ext uri="{BB962C8B-B14F-4D97-AF65-F5344CB8AC3E}">
        <p14:creationId xmlns:p14="http://schemas.microsoft.com/office/powerpoint/2010/main" val="23435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Model Field Options</a:t>
            </a:r>
            <a:endParaRPr lang="bg-BG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2745" y="1108911"/>
            <a:ext cx="10213638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Common SQL constraints written with python code</a:t>
            </a:r>
          </a:p>
          <a:p>
            <a:pPr marL="457200" indent="-457200"/>
            <a:r>
              <a:rPr lang="en-US" dirty="0"/>
              <a:t>Available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field types</a:t>
            </a:r>
            <a:endParaRPr lang="bg-BG" dirty="0"/>
          </a:p>
          <a:p>
            <a:pPr marL="457200" indent="-457200"/>
            <a:r>
              <a:rPr lang="en-US" dirty="0"/>
              <a:t>All of them are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</a:p>
          <a:p>
            <a:pPr marL="457200" indent="-457200"/>
            <a:endParaRPr lang="en-US" sz="3400" b="1" dirty="0">
              <a:solidFill>
                <a:schemeClr val="bg1"/>
              </a:solidFill>
            </a:endParaRPr>
          </a:p>
          <a:p>
            <a:pPr marL="457200" indent="-457200"/>
            <a:endParaRPr lang="en-US" sz="3400" b="1" dirty="0">
              <a:solidFill>
                <a:schemeClr val="bg1"/>
              </a:solidFill>
            </a:endParaRPr>
          </a:p>
          <a:p>
            <a:pPr marL="457200" indent="-457200"/>
            <a:endParaRPr lang="en-US" sz="45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</a:pPr>
            <a:r>
              <a:rPr lang="en-US" b="1" dirty="0"/>
              <a:t>Note</a:t>
            </a:r>
            <a:r>
              <a:rPr lang="en-US" dirty="0"/>
              <a:t>: they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field-specific</a:t>
            </a:r>
            <a:r>
              <a:rPr lang="en-US" dirty="0"/>
              <a:t> arguments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Options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0981C4-8F91-4D21-9DA3-76D074427EC5}"/>
              </a:ext>
            </a:extLst>
          </p:cNvPr>
          <p:cNvSpPr txBox="1">
            <a:spLocks/>
          </p:cNvSpPr>
          <p:nvPr/>
        </p:nvSpPr>
        <p:spPr>
          <a:xfrm>
            <a:off x="2213965" y="3311151"/>
            <a:ext cx="8517578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email_address</a:t>
            </a:r>
            <a:r>
              <a:rPr lang="en-US" sz="2000" dirty="0"/>
              <a:t> = </a:t>
            </a:r>
            <a:r>
              <a:rPr lang="en-US" sz="2000" dirty="0" err="1"/>
              <a:t>models.EmailField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unique=True</a:t>
            </a:r>
            <a:r>
              <a:rPr lang="en-US" sz="2000" dirty="0"/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4CF0A3-0792-474D-8D3D-3518ABAFA15B}"/>
              </a:ext>
            </a:extLst>
          </p:cNvPr>
          <p:cNvSpPr/>
          <p:nvPr/>
        </p:nvSpPr>
        <p:spPr bwMode="auto">
          <a:xfrm>
            <a:off x="7881399" y="4609452"/>
            <a:ext cx="2274241" cy="677451"/>
          </a:xfrm>
          <a:prstGeom prst="wedgeRoundRectCallout">
            <a:avLst>
              <a:gd name="adj1" fmla="val -18600"/>
              <a:gd name="adj2" fmla="val -78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option</a:t>
            </a:r>
          </a:p>
        </p:txBody>
      </p:sp>
    </p:spTree>
    <p:extLst>
      <p:ext uri="{BB962C8B-B14F-4D97-AF65-F5344CB8AC3E}">
        <p14:creationId xmlns:p14="http://schemas.microsoft.com/office/powerpoint/2010/main" val="17324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 </a:t>
            </a:r>
            <a:r>
              <a:rPr lang="en-US" sz="3000" b="1" dirty="0"/>
              <a:t>default value </a:t>
            </a:r>
            <a:r>
              <a:rPr lang="en-US" sz="3000" dirty="0"/>
              <a:t>or a </a:t>
            </a:r>
            <a:r>
              <a:rPr lang="en-US" sz="3000" b="1" dirty="0"/>
              <a:t>default callable object </a:t>
            </a:r>
            <a:r>
              <a:rPr lang="en-US" sz="3000" dirty="0"/>
              <a:t>for the field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unique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False by default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True, this </a:t>
            </a:r>
            <a:r>
              <a:rPr lang="en-US" sz="3000" b="1" dirty="0"/>
              <a:t>field must be unique </a:t>
            </a:r>
            <a:r>
              <a:rPr lang="en-US" sz="3000" dirty="0"/>
              <a:t>through the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vs Unique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8840E7-3355-856D-8E40-2591A246A434}"/>
              </a:ext>
            </a:extLst>
          </p:cNvPr>
          <p:cNvSpPr txBox="1">
            <a:spLocks/>
          </p:cNvSpPr>
          <p:nvPr/>
        </p:nvSpPr>
        <p:spPr>
          <a:xfrm>
            <a:off x="1226483" y="4523443"/>
            <a:ext cx="9739033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works_full_time</a:t>
            </a:r>
            <a:r>
              <a:rPr lang="en-US" sz="2000" dirty="0"/>
              <a:t> = </a:t>
            </a:r>
            <a:r>
              <a:rPr lang="en-US" sz="2000" dirty="0" err="1"/>
              <a:t>models.BooleanField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default=True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job_level</a:t>
            </a:r>
            <a:r>
              <a:rPr lang="en-US" sz="2000" dirty="0"/>
              <a:t>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=30, </a:t>
            </a:r>
            <a:r>
              <a:rPr lang="en-US" sz="2000" dirty="0">
                <a:solidFill>
                  <a:schemeClr val="bg1"/>
                </a:solidFill>
              </a:rPr>
              <a:t>default='Junior'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business_account</a:t>
            </a:r>
            <a:r>
              <a:rPr lang="en-US" sz="2000" dirty="0"/>
              <a:t> 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=30, </a:t>
            </a:r>
            <a:r>
              <a:rPr lang="en-US" sz="2000" dirty="0">
                <a:solidFill>
                  <a:schemeClr val="bg1"/>
                </a:solidFill>
              </a:rPr>
              <a:t>unique=True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7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latin typeface="+mj-lt"/>
              </a:rPr>
              <a:t> - </a:t>
            </a:r>
            <a:r>
              <a:rPr lang="en-US" sz="3200" dirty="0"/>
              <a:t>database-related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/>
              <a:t>False</a:t>
            </a:r>
            <a:r>
              <a:rPr lang="en-US" sz="3000" dirty="0"/>
              <a:t> by default. If </a:t>
            </a:r>
            <a:r>
              <a:rPr lang="en-US" sz="3000" b="1" dirty="0"/>
              <a:t>True</a:t>
            </a:r>
            <a:r>
              <a:rPr lang="en-US" sz="3000" dirty="0"/>
              <a:t>, empty values will be stored as </a:t>
            </a:r>
            <a:r>
              <a:rPr lang="en-US" sz="3000" b="1" dirty="0"/>
              <a:t>NULL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 for </a:t>
            </a:r>
            <a:r>
              <a:rPr lang="en-US" sz="3000" b="1" dirty="0"/>
              <a:t>non-string fields </a:t>
            </a:r>
            <a:r>
              <a:rPr lang="en-US" sz="3000" dirty="0"/>
              <a:t>such as integers, Booleans, and dates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blank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-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validation-related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/>
              <a:t>False</a:t>
            </a:r>
            <a:r>
              <a:rPr lang="en-US" sz="3000" dirty="0"/>
              <a:t> by default. If </a:t>
            </a:r>
            <a:r>
              <a:rPr lang="en-US" sz="3000" b="1" dirty="0"/>
              <a:t>True</a:t>
            </a:r>
            <a:r>
              <a:rPr lang="en-US" sz="3000" dirty="0"/>
              <a:t>, the field is allowed to be blank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vs Blank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45417E-C32C-304A-B408-9FB1709EE670}"/>
              </a:ext>
            </a:extLst>
          </p:cNvPr>
          <p:cNvSpPr txBox="1">
            <a:spLocks/>
          </p:cNvSpPr>
          <p:nvPr/>
        </p:nvSpPr>
        <p:spPr>
          <a:xfrm>
            <a:off x="888476" y="4549050"/>
            <a:ext cx="10415047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second_email_address</a:t>
            </a:r>
            <a:r>
              <a:rPr lang="en-US" sz="2000" dirty="0"/>
              <a:t> = </a:t>
            </a:r>
            <a:r>
              <a:rPr lang="en-US" sz="2000" dirty="0" err="1"/>
              <a:t>models.EmailField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blank=True</a:t>
            </a:r>
            <a:r>
              <a:rPr lang="en-US" sz="2000" dirty="0"/>
              <a:t>)</a:t>
            </a:r>
          </a:p>
          <a:p>
            <a:r>
              <a:rPr lang="en-US" sz="2000" dirty="0"/>
              <a:t>    photo = </a:t>
            </a:r>
            <a:r>
              <a:rPr lang="en-US" sz="2000" dirty="0" err="1"/>
              <a:t>models.URLField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default='default-picture-</a:t>
            </a:r>
            <a:r>
              <a:rPr lang="en-US" sz="2000" dirty="0" err="1">
                <a:solidFill>
                  <a:schemeClr val="bg1"/>
                </a:solidFill>
              </a:rPr>
              <a:t>url</a:t>
            </a:r>
            <a:r>
              <a:rPr lang="en-US" sz="2000" dirty="0">
                <a:solidFill>
                  <a:schemeClr val="bg1"/>
                </a:solidFill>
              </a:rPr>
              <a:t>', blank=True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birth_date</a:t>
            </a:r>
            <a:r>
              <a:rPr lang="en-US" sz="2000" dirty="0"/>
              <a:t> = </a:t>
            </a:r>
            <a:r>
              <a:rPr lang="en-US" sz="2000" dirty="0" err="1"/>
              <a:t>models.DateField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null=True, blank=True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2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422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</a:t>
            </a:r>
            <a:r>
              <a:rPr lang="en-US" sz="3000" b="1" dirty="0" err="1">
                <a:latin typeface="Consolas" panose="020B0609020204030204" pitchFamily="49" charset="0"/>
              </a:rPr>
              <a:t>BooleanField</a:t>
            </a:r>
            <a:r>
              <a:rPr lang="en-US" sz="3000" dirty="0"/>
              <a:t> is set to </a:t>
            </a:r>
            <a:r>
              <a:rPr lang="en-US" sz="3000" b="1" dirty="0">
                <a:solidFill>
                  <a:schemeClr val="bg1"/>
                </a:solidFill>
              </a:rPr>
              <a:t>allow empty values</a:t>
            </a:r>
            <a:r>
              <a:rPr lang="en-US" sz="3000" dirty="0"/>
              <a:t>, it changes from</a:t>
            </a:r>
            <a:br>
              <a:rPr lang="en-US" sz="3000" dirty="0"/>
            </a:br>
            <a:r>
              <a:rPr lang="en-US" sz="3000" dirty="0"/>
              <a:t>a checkbox to a select box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Blank|Null</a:t>
            </a:r>
            <a:r>
              <a:rPr lang="en-US" dirty="0"/>
              <a:t> </a:t>
            </a:r>
            <a:r>
              <a:rPr lang="en-US" dirty="0" err="1"/>
              <a:t>BooleanField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D8EF4-E6C7-91CB-836C-24E9F0C41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829" y="2345288"/>
            <a:ext cx="4507433" cy="3895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AA7A0-EEB8-F893-25EE-DEE7D7574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0100" y="2345288"/>
            <a:ext cx="4362376" cy="3895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6316D9-D643-FC91-E8BF-639FA2359138}"/>
              </a:ext>
            </a:extLst>
          </p:cNvPr>
          <p:cNvSpPr/>
          <p:nvPr/>
        </p:nvSpPr>
        <p:spPr bwMode="auto">
          <a:xfrm>
            <a:off x="5726185" y="4293037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39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562529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primary_key</a:t>
            </a:r>
            <a:r>
              <a:rPr lang="en-US" sz="3000" dirty="0"/>
              <a:t>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If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, the field becomes the primary key for the model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Used to </a:t>
            </a:r>
            <a:r>
              <a:rPr lang="en-US" sz="3000" b="1" dirty="0">
                <a:solidFill>
                  <a:schemeClr val="bg1"/>
                </a:solidFill>
              </a:rPr>
              <a:t>override</a:t>
            </a:r>
            <a:r>
              <a:rPr lang="en-US" sz="3000" dirty="0"/>
              <a:t> the default primary-key behavior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primary key field is </a:t>
            </a:r>
            <a:r>
              <a:rPr lang="en-US" sz="3200" b="1" dirty="0">
                <a:solidFill>
                  <a:schemeClr val="bg1"/>
                </a:solidFill>
              </a:rPr>
              <a:t>read-only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/>
              <a:t>Note:</a:t>
            </a:r>
            <a:r>
              <a:rPr lang="en-US" sz="3200" dirty="0"/>
              <a:t> If you change the value of the primary key on an existing object and then save it, a </a:t>
            </a:r>
            <a:r>
              <a:rPr lang="en-US" sz="3200" b="1" dirty="0"/>
              <a:t>new object </a:t>
            </a:r>
            <a:r>
              <a:rPr lang="en-US" sz="3200" dirty="0"/>
              <a:t>will be created alongside the old 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Option</a:t>
            </a:r>
          </a:p>
        </p:txBody>
      </p:sp>
    </p:spTree>
    <p:extLst>
      <p:ext uri="{BB962C8B-B14F-4D97-AF65-F5344CB8AC3E}">
        <p14:creationId xmlns:p14="http://schemas.microsoft.com/office/powerpoint/2010/main" val="151664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choices</a:t>
            </a:r>
            <a:endParaRPr lang="en-US" sz="32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 a </a:t>
            </a:r>
            <a:r>
              <a:rPr lang="en-US" sz="3000" b="1" dirty="0">
                <a:solidFill>
                  <a:schemeClr val="bg1"/>
                </a:solidFill>
              </a:rPr>
              <a:t>sequence</a:t>
            </a:r>
            <a:r>
              <a:rPr lang="en-US" sz="3000" dirty="0"/>
              <a:t> consisting of </a:t>
            </a:r>
            <a:r>
              <a:rPr lang="en-US" sz="3000" b="1" dirty="0" err="1">
                <a:solidFill>
                  <a:schemeClr val="bg1"/>
                </a:solidFill>
              </a:rPr>
              <a:t>iterables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chemeClr val="bg1"/>
                </a:solidFill>
              </a:rPr>
              <a:t>exactly two items </a:t>
            </a:r>
            <a:r>
              <a:rPr lang="en-US" sz="3000" dirty="0"/>
              <a:t>to create choices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 new migration is </a:t>
            </a:r>
            <a:r>
              <a:rPr lang="en-US" sz="3000" b="1" dirty="0">
                <a:solidFill>
                  <a:schemeClr val="bg1"/>
                </a:solidFill>
              </a:rPr>
              <a:t>automatically created </a:t>
            </a:r>
            <a:r>
              <a:rPr lang="en-US" sz="3000" dirty="0"/>
              <a:t>each time the list of choices changes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Option (1)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4080855" y="3965186"/>
            <a:ext cx="4030289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MONTHS = [</a:t>
            </a:r>
          </a:p>
          <a:p>
            <a:r>
              <a:rPr lang="en-US" sz="2000" dirty="0"/>
              <a:t>    ('Jan', 'January'),</a:t>
            </a:r>
          </a:p>
          <a:p>
            <a:r>
              <a:rPr lang="en-US" sz="2000" dirty="0"/>
              <a:t>    ('Feb', 'February'),</a:t>
            </a:r>
          </a:p>
          <a:p>
            <a:r>
              <a:rPr lang="en-US" sz="2000" dirty="0"/>
              <a:t>    ('Mar', 'March'),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44C6D32-38BD-4B7A-976A-B795935C93FC}"/>
              </a:ext>
            </a:extLst>
          </p:cNvPr>
          <p:cNvSpPr/>
          <p:nvPr/>
        </p:nvSpPr>
        <p:spPr bwMode="auto">
          <a:xfrm>
            <a:off x="7959966" y="5083081"/>
            <a:ext cx="2413463" cy="1300936"/>
          </a:xfrm>
          <a:prstGeom prst="wedgeRoundRectCallout">
            <a:avLst>
              <a:gd name="adj1" fmla="val -66161"/>
              <a:gd name="adj2" fmla="val -41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human-readable name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8E5E99B-7F33-44D1-BD6F-A10A1438C7EE}"/>
              </a:ext>
            </a:extLst>
          </p:cNvPr>
          <p:cNvSpPr/>
          <p:nvPr/>
        </p:nvSpPr>
        <p:spPr bwMode="auto">
          <a:xfrm>
            <a:off x="1241119" y="4615495"/>
            <a:ext cx="2423133" cy="1433088"/>
          </a:xfrm>
          <a:prstGeom prst="wedgeRoundRectCallout">
            <a:avLst>
              <a:gd name="adj1" fmla="val 76142"/>
              <a:gd name="adj2" fmla="val -378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to be set on the model</a:t>
            </a:r>
          </a:p>
        </p:txBody>
      </p:sp>
    </p:spTree>
    <p:extLst>
      <p:ext uri="{BB962C8B-B14F-4D97-AF65-F5344CB8AC3E}">
        <p14:creationId xmlns:p14="http://schemas.microsoft.com/office/powerpoint/2010/main" val="20937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Option (2)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447885" y="2995438"/>
            <a:ext cx="5233068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Employee(</a:t>
            </a:r>
            <a:r>
              <a:rPr lang="en-US" sz="2400" dirty="0" err="1"/>
              <a:t>models.Model</a:t>
            </a:r>
            <a:r>
              <a:rPr lang="en-US" sz="2400" dirty="0"/>
              <a:t>):</a:t>
            </a:r>
          </a:p>
          <a:p>
            <a:r>
              <a:rPr lang="en-US" sz="2400" dirty="0"/>
              <a:t>    ...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month_of_employment</a:t>
            </a:r>
            <a:r>
              <a:rPr lang="en-US" sz="2400" dirty="0"/>
              <a:t> = \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models.CharField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max_length</a:t>
            </a:r>
            <a:r>
              <a:rPr lang="en-US" sz="2400" dirty="0"/>
              <a:t>=3, </a:t>
            </a:r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chemeClr val="bg1"/>
                </a:solidFill>
              </a:rPr>
              <a:t>choices=MONTHS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A76C2-6D48-431F-BC9F-4A3E448C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64" y="2471125"/>
            <a:ext cx="4607023" cy="3575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appears as a </a:t>
            </a:r>
            <a:r>
              <a:rPr lang="en-US" sz="3200" b="1" dirty="0">
                <a:solidFill>
                  <a:schemeClr val="bg1"/>
                </a:solidFill>
              </a:rPr>
              <a:t>select box </a:t>
            </a:r>
            <a:r>
              <a:rPr lang="en-US" sz="3200" dirty="0"/>
              <a:t>with the created choices instead of a standard text field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A96301-06D9-4E3F-904B-7C2F301CB501}"/>
              </a:ext>
            </a:extLst>
          </p:cNvPr>
          <p:cNvSpPr/>
          <p:nvPr/>
        </p:nvSpPr>
        <p:spPr bwMode="auto">
          <a:xfrm>
            <a:off x="5832049" y="4070473"/>
            <a:ext cx="527902" cy="377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8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verbose_name</a:t>
            </a:r>
            <a:endParaRPr lang="en-US" sz="30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Most field types take it as an optional </a:t>
            </a:r>
            <a:r>
              <a:rPr lang="en-US" sz="2800" b="1" dirty="0">
                <a:solidFill>
                  <a:schemeClr val="bg1"/>
                </a:solidFill>
              </a:rPr>
              <a:t>first positional </a:t>
            </a:r>
            <a:r>
              <a:rPr lang="en-US" sz="2800" dirty="0"/>
              <a:t>argument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If it isn't given, Django </a:t>
            </a:r>
            <a:r>
              <a:rPr lang="en-US" sz="2800" b="1" dirty="0"/>
              <a:t>automatically</a:t>
            </a:r>
            <a:r>
              <a:rPr lang="en-US" sz="2800" dirty="0"/>
              <a:t> creates it using the </a:t>
            </a:r>
            <a:r>
              <a:rPr lang="en-US" sz="2800" b="1" dirty="0"/>
              <a:t>field's attribute name</a:t>
            </a:r>
            <a:r>
              <a:rPr lang="en-US" sz="2800" dirty="0"/>
              <a:t>, converting </a:t>
            </a:r>
            <a:r>
              <a:rPr lang="en-US" sz="2800" b="1" dirty="0"/>
              <a:t>underscores to spaces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Verbose Name Option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1450519" y="3516441"/>
            <a:ext cx="6330173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first_name</a:t>
            </a:r>
            <a:r>
              <a:rPr lang="en-US" sz="2200" dirty="0"/>
              <a:t>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"First Name"</a:t>
            </a:r>
            <a:r>
              <a:rPr lang="en-US" sz="2200" dirty="0"/>
              <a:t>, </a:t>
            </a:r>
            <a:r>
              <a:rPr lang="en-US" sz="2200" dirty="0" err="1"/>
              <a:t>max_length</a:t>
            </a:r>
            <a:r>
              <a:rPr lang="en-US" sz="2200" dirty="0"/>
              <a:t>=30)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last_name</a:t>
            </a:r>
            <a:r>
              <a:rPr lang="en-US" sz="2200" dirty="0"/>
              <a:t>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"Family Name"</a:t>
            </a:r>
            <a:r>
              <a:rPr lang="en-US" sz="2200" dirty="0"/>
              <a:t>, </a:t>
            </a:r>
            <a:r>
              <a:rPr lang="en-US" sz="2200" dirty="0" err="1"/>
              <a:t>max_length</a:t>
            </a:r>
            <a:r>
              <a:rPr lang="en-US" sz="2200" dirty="0"/>
              <a:t>=40)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email_address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/>
              <a:t>= </a:t>
            </a:r>
            <a:r>
              <a:rPr lang="en-US" sz="2200" dirty="0" err="1"/>
              <a:t>models.EmailField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unique=True)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D7149FD-8759-4FE7-B918-56B80FA219B5}"/>
              </a:ext>
            </a:extLst>
          </p:cNvPr>
          <p:cNvSpPr/>
          <p:nvPr/>
        </p:nvSpPr>
        <p:spPr bwMode="auto">
          <a:xfrm>
            <a:off x="8032761" y="5406645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"Email address"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8EBF579-7731-4C26-99BE-F80A3E53E6BD}"/>
              </a:ext>
            </a:extLst>
          </p:cNvPr>
          <p:cNvSpPr/>
          <p:nvPr/>
        </p:nvSpPr>
        <p:spPr bwMode="auto">
          <a:xfrm>
            <a:off x="7995954" y="4525459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"Family Name"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72E56A8-9736-4898-89E8-0C2D28B588F5}"/>
              </a:ext>
            </a:extLst>
          </p:cNvPr>
          <p:cNvSpPr/>
          <p:nvPr/>
        </p:nvSpPr>
        <p:spPr bwMode="auto">
          <a:xfrm>
            <a:off x="7994099" y="3640638"/>
            <a:ext cx="2733472" cy="672099"/>
          </a:xfrm>
          <a:prstGeom prst="wedgeRoundRectCallout">
            <a:avLst>
              <a:gd name="adj1" fmla="val -64783"/>
              <a:gd name="adj2" fmla="val -7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"First Name"</a:t>
            </a:r>
          </a:p>
        </p:txBody>
      </p:sp>
    </p:spTree>
    <p:extLst>
      <p:ext uri="{BB962C8B-B14F-4D97-AF65-F5344CB8AC3E}">
        <p14:creationId xmlns:p14="http://schemas.microsoft.com/office/powerpoint/2010/main" val="27502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630711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editable</a:t>
            </a:r>
            <a:endParaRPr lang="en-US" sz="26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nsolas" panose="020B0609020204030204" pitchFamily="49" charset="0"/>
              </a:rPr>
              <a:t>True</a:t>
            </a:r>
            <a:r>
              <a:rPr lang="en-US" sz="2800" dirty="0"/>
              <a:t> by default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If </a:t>
            </a:r>
            <a:r>
              <a:rPr lang="en-US" sz="2800" b="1" dirty="0">
                <a:latin typeface="Consolas" panose="020B0609020204030204" pitchFamily="49" charset="0"/>
              </a:rPr>
              <a:t>False</a:t>
            </a:r>
            <a:r>
              <a:rPr lang="en-US" sz="2800" dirty="0">
                <a:latin typeface="+mj-lt"/>
              </a:rPr>
              <a:t>, it modifies the field so: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600" dirty="0"/>
              <a:t>It is </a:t>
            </a:r>
            <a:r>
              <a:rPr lang="en-US" sz="2600" b="1" dirty="0">
                <a:solidFill>
                  <a:schemeClr val="bg1"/>
                </a:solidFill>
              </a:rPr>
              <a:t>not able to be filled/ edited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sz="2600" dirty="0"/>
              <a:t>It </a:t>
            </a:r>
            <a:r>
              <a:rPr lang="en-US" sz="2600" b="1" dirty="0">
                <a:solidFill>
                  <a:schemeClr val="bg1"/>
                </a:solidFill>
              </a:rPr>
              <a:t>disappears</a:t>
            </a:r>
            <a:r>
              <a:rPr lang="en-US" sz="2600" dirty="0"/>
              <a:t> from all forms</a:t>
            </a:r>
            <a:endParaRPr lang="en-US" sz="26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10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Used to hide some fields such as encrypted code, verifications,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Option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DDD74C-BA96-42F1-AE1B-E2E53AE08F8F}"/>
              </a:ext>
            </a:extLst>
          </p:cNvPr>
          <p:cNvSpPr txBox="1">
            <a:spLocks/>
          </p:cNvSpPr>
          <p:nvPr/>
        </p:nvSpPr>
        <p:spPr>
          <a:xfrm>
            <a:off x="1534136" y="4319658"/>
            <a:ext cx="9123727" cy="1268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</a:t>
            </a:r>
            <a:r>
              <a:rPr lang="en-US" sz="2200" dirty="0" err="1"/>
              <a:t>email_address</a:t>
            </a:r>
            <a:r>
              <a:rPr lang="en-US" sz="2200" dirty="0"/>
              <a:t> = </a:t>
            </a:r>
            <a:r>
              <a:rPr lang="en-US" sz="2200" dirty="0" err="1"/>
              <a:t>models.EmailField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editable=False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23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Relationships </a:t>
            </a:r>
            <a:r>
              <a:rPr lang="en-US" sz="5400" dirty="0"/>
              <a:t>in Django Models</a:t>
            </a:r>
            <a:endParaRPr lang="bg-BG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CF5B420-243B-4EAA-8B32-7A05AC8FA1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Relating Tables to Each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4F489-6984-4FF5-9177-2A4E1570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00" y="1219084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ForeignKey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positional arguments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 Required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on_delete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option</a:t>
            </a:r>
          </a:p>
          <a:p>
            <a:pPr marL="895350" lvl="2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Relationship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01D3CA-8A40-49AB-85E5-94D25752CE8E}"/>
              </a:ext>
            </a:extLst>
          </p:cNvPr>
          <p:cNvSpPr txBox="1">
            <a:spLocks/>
          </p:cNvSpPr>
          <p:nvPr/>
        </p:nvSpPr>
        <p:spPr>
          <a:xfrm>
            <a:off x="2239445" y="3894437"/>
            <a:ext cx="9388377" cy="2221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>
                <a:solidFill>
                  <a:schemeClr val="bg1"/>
                </a:solidFill>
              </a:rPr>
              <a:t>Department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department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(to=</a:t>
            </a:r>
            <a:r>
              <a:rPr lang="en-US" sz="2200" dirty="0">
                <a:solidFill>
                  <a:schemeClr val="bg1"/>
                </a:solidFill>
              </a:rPr>
              <a:t>Department</a:t>
            </a:r>
            <a:r>
              <a:rPr lang="en-US" sz="2200" dirty="0"/>
              <a:t>, </a:t>
            </a:r>
          </a:p>
          <a:p>
            <a:r>
              <a:rPr lang="en-US" sz="2200" dirty="0"/>
              <a:t>                                  </a:t>
            </a:r>
            <a:r>
              <a:rPr lang="en-US" sz="2200" dirty="0" err="1">
                <a:solidFill>
                  <a:schemeClr val="bg1"/>
                </a:solidFill>
              </a:rPr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5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Option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1018B1C-B6F9-6855-2A1B-657E8CD0F66A}"/>
              </a:ext>
            </a:extLst>
          </p:cNvPr>
          <p:cNvSpPr txBox="1">
            <a:spLocks/>
          </p:cNvSpPr>
          <p:nvPr/>
        </p:nvSpPr>
        <p:spPr>
          <a:xfrm>
            <a:off x="1155750" y="6396286"/>
            <a:ext cx="9880500" cy="40771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about </a:t>
            </a:r>
            <a:r>
              <a:rPr lang="en-US" sz="1800" dirty="0" err="1"/>
              <a:t>on_delete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https://docs.djangoproject.com/en/4.1/ref/models/fields/#django.db.models.ForeignKey.on_delete</a:t>
            </a:r>
            <a:endParaRPr lang="bg-BG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F4546E4-E5D3-529C-E995-96D99F5447DD}"/>
              </a:ext>
            </a:extLst>
          </p:cNvPr>
          <p:cNvSpPr txBox="1">
            <a:spLocks/>
          </p:cNvSpPr>
          <p:nvPr/>
        </p:nvSpPr>
        <p:spPr>
          <a:xfrm>
            <a:off x="1269182" y="2828042"/>
            <a:ext cx="9653544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manager = </a:t>
            </a:r>
            <a:r>
              <a:rPr lang="en-US" sz="2200" dirty="0" err="1"/>
              <a:t>models.ForeignKey</a:t>
            </a:r>
            <a:r>
              <a:rPr lang="en-US" sz="2200" dirty="0"/>
              <a:t>(to=Manager, </a:t>
            </a:r>
          </a:p>
          <a:p>
            <a:r>
              <a:rPr lang="en-US" sz="2200" dirty="0"/>
              <a:t>                                  </a:t>
            </a:r>
            <a:r>
              <a:rPr lang="en-US" sz="2200" dirty="0" err="1">
                <a:solidFill>
                  <a:schemeClr val="bg1"/>
                </a:solidFill>
              </a:rPr>
              <a:t>on_delete</a:t>
            </a:r>
            <a:r>
              <a:rPr lang="en-US" sz="2200" dirty="0">
                <a:solidFill>
                  <a:schemeClr val="bg1"/>
                </a:solidFill>
              </a:rPr>
              <a:t>=</a:t>
            </a:r>
            <a:r>
              <a:rPr lang="en-US" sz="2200" dirty="0" err="1">
                <a:solidFill>
                  <a:schemeClr val="bg1"/>
                </a:solidFill>
              </a:rPr>
              <a:t>models.SET_NULL</a:t>
            </a:r>
            <a:r>
              <a:rPr lang="en-US" sz="2200" dirty="0"/>
              <a:t>, 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                          null=True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    department = </a:t>
            </a:r>
            <a:r>
              <a:rPr lang="en-US" sz="2200" dirty="0" err="1"/>
              <a:t>models.ForeignKey</a:t>
            </a:r>
            <a:r>
              <a:rPr lang="en-US" sz="2200" dirty="0"/>
              <a:t>(to=Department, </a:t>
            </a:r>
          </a:p>
          <a:p>
            <a:r>
              <a:rPr lang="en-US" sz="2200" dirty="0"/>
              <a:t>                                  </a:t>
            </a:r>
            <a:r>
              <a:rPr lang="en-US" sz="2200" dirty="0" err="1">
                <a:solidFill>
                  <a:schemeClr val="bg1"/>
                </a:solidFill>
              </a:rPr>
              <a:t>on_delete</a:t>
            </a:r>
            <a:r>
              <a:rPr lang="en-US" sz="2200" dirty="0">
                <a:solidFill>
                  <a:schemeClr val="bg1"/>
                </a:solidFill>
              </a:rPr>
              <a:t>=</a:t>
            </a:r>
            <a:r>
              <a:rPr lang="en-US" sz="2200" dirty="0" err="1">
                <a:solidFill>
                  <a:schemeClr val="bg1"/>
                </a:solidFill>
              </a:rPr>
              <a:t>models.RESTRICT</a:t>
            </a:r>
            <a:r>
              <a:rPr lang="en-US" sz="2200" dirty="0"/>
              <a:t>)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068313B-13FF-F585-C68F-EB0055E95BC7}"/>
              </a:ext>
            </a:extLst>
          </p:cNvPr>
          <p:cNvSpPr txBox="1">
            <a:spLocks/>
          </p:cNvSpPr>
          <p:nvPr/>
        </p:nvSpPr>
        <p:spPr>
          <a:xfrm>
            <a:off x="190406" y="124287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You can reproduce the behavior of the SQL constraint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3600" dirty="0">
                <a:latin typeface="+mj-lt"/>
              </a:rPr>
              <a:t> using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40905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3B19D-59EE-4EB1-9EC2-FA1E863A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7409-5C4F-4D86-B792-9B123A9F7A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ManyToManyField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positional argument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which the model is related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Doesn't matter </a:t>
            </a:r>
            <a:r>
              <a:rPr lang="en-US" b="1" dirty="0">
                <a:solidFill>
                  <a:schemeClr val="bg1"/>
                </a:solidFill>
              </a:rPr>
              <a:t>which model </a:t>
            </a:r>
            <a:r>
              <a:rPr lang="en-US" dirty="0"/>
              <a:t>has the field, but it should be only put in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of the models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E34AFE-FB04-465C-97A8-A2BA4995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79136D-04CE-4507-A931-72E4C703C40D}"/>
              </a:ext>
            </a:extLst>
          </p:cNvPr>
          <p:cNvSpPr txBox="1">
            <a:spLocks/>
          </p:cNvSpPr>
          <p:nvPr/>
        </p:nvSpPr>
        <p:spPr>
          <a:xfrm>
            <a:off x="2288346" y="3254001"/>
            <a:ext cx="7984061" cy="18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>
                <a:solidFill>
                  <a:schemeClr val="bg1"/>
                </a:solidFill>
              </a:rPr>
              <a:t>Project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department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ManyToManyField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Project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8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When creating many-to-many relationship, Django </a:t>
            </a:r>
            <a:r>
              <a:rPr lang="en-US" sz="3200" b="1" dirty="0">
                <a:latin typeface="+mj-lt"/>
              </a:rPr>
              <a:t>automatically </a:t>
            </a:r>
            <a:r>
              <a:rPr lang="en-US" sz="3200" dirty="0">
                <a:latin typeface="+mj-lt"/>
              </a:rPr>
              <a:t>creates an </a:t>
            </a:r>
            <a:r>
              <a:rPr lang="en-US" sz="3200" b="1" dirty="0">
                <a:latin typeface="+mj-lt"/>
              </a:rPr>
              <a:t>intermediary join table</a:t>
            </a:r>
            <a:endParaRPr lang="en-US" sz="3200" dirty="0">
              <a:latin typeface="+mj-lt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To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manually specify </a:t>
            </a:r>
            <a:r>
              <a:rPr lang="en-US" sz="3200" dirty="0">
                <a:latin typeface="+mj-lt"/>
              </a:rPr>
              <a:t>the table,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through</a:t>
            </a:r>
            <a:r>
              <a:rPr lang="en-US" sz="3200" dirty="0">
                <a:latin typeface="+mj-lt"/>
              </a:rPr>
              <a:t> option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It creates a Django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intermediary</a:t>
            </a:r>
            <a:r>
              <a:rPr lang="en-US" sz="3000" dirty="0"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model</a:t>
            </a:r>
            <a:r>
              <a:rPr lang="en-US" sz="3000" dirty="0">
                <a:latin typeface="+mj-lt"/>
              </a:rPr>
              <a:t> that represents it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latin typeface="+mj-lt"/>
              </a:rPr>
              <a:t>Note:</a:t>
            </a:r>
            <a:r>
              <a:rPr lang="en-US" sz="3200" dirty="0">
                <a:latin typeface="+mj-lt"/>
              </a:rPr>
              <a:t> Most used when associating </a:t>
            </a:r>
            <a:r>
              <a:rPr lang="en-US" sz="3200" b="1" dirty="0">
                <a:latin typeface="+mj-lt"/>
              </a:rPr>
              <a:t>extra data </a:t>
            </a:r>
            <a:r>
              <a:rPr lang="en-US" sz="3200" dirty="0">
                <a:latin typeface="+mj-lt"/>
              </a:rPr>
              <a:t>with a many-to-many relationship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</a:t>
            </a:r>
            <a:r>
              <a:rPr lang="bg-BG" dirty="0"/>
              <a:t> </a:t>
            </a:r>
            <a:r>
              <a:rPr lang="en-US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2984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</a:t>
            </a:r>
            <a:r>
              <a:rPr lang="bg-BG" dirty="0"/>
              <a:t> </a:t>
            </a:r>
            <a:r>
              <a:rPr lang="en-US" dirty="0"/>
              <a:t>Option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CBB231-2389-4129-8D12-AC9C0BEFD327}"/>
              </a:ext>
            </a:extLst>
          </p:cNvPr>
          <p:cNvSpPr txBox="1">
            <a:spLocks/>
          </p:cNvSpPr>
          <p:nvPr/>
        </p:nvSpPr>
        <p:spPr>
          <a:xfrm>
            <a:off x="629866" y="1503021"/>
            <a:ext cx="10932268" cy="47099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):...</a:t>
            </a:r>
          </a:p>
          <a:p>
            <a:endParaRPr lang="en-US" sz="1500" dirty="0"/>
          </a:p>
          <a:p>
            <a:r>
              <a:rPr lang="en-US" sz="2200" dirty="0"/>
              <a:t>class Project(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project_appointment</a:t>
            </a:r>
            <a:r>
              <a:rPr lang="en-US" sz="2200" dirty="0"/>
              <a:t> = </a:t>
            </a:r>
            <a:r>
              <a:rPr lang="en-US" sz="2200" dirty="0" err="1"/>
              <a:t>models.ManyToManyField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Employee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through='</a:t>
            </a:r>
            <a:r>
              <a:rPr lang="en-US" sz="2200" dirty="0" err="1">
                <a:solidFill>
                  <a:schemeClr val="bg1"/>
                </a:solidFill>
              </a:rPr>
              <a:t>ProjectAppointment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</a:p>
          <a:p>
            <a:r>
              <a:rPr lang="en-US" sz="2200" dirty="0"/>
              <a:t>    )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>
                <a:solidFill>
                  <a:schemeClr val="bg1"/>
                </a:solidFill>
              </a:rPr>
              <a:t>ProjectAppointment</a:t>
            </a:r>
            <a:r>
              <a:rPr lang="en-US" sz="2200" dirty="0"/>
              <a:t>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employee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(Employee, </a:t>
            </a:r>
            <a:r>
              <a:rPr lang="en-US" sz="2200" dirty="0" err="1"/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  <a:p>
            <a:r>
              <a:rPr lang="en-US" sz="2200" dirty="0"/>
              <a:t>    project = </a:t>
            </a:r>
            <a:r>
              <a:rPr lang="en-US" sz="2200" dirty="0" err="1"/>
              <a:t>models.</a:t>
            </a:r>
            <a:r>
              <a:rPr lang="en-US" sz="2200" dirty="0" err="1">
                <a:solidFill>
                  <a:schemeClr val="bg1"/>
                </a:solidFill>
              </a:rPr>
              <a:t>ForeignKey</a:t>
            </a:r>
            <a:r>
              <a:rPr lang="en-US" sz="2200" dirty="0"/>
              <a:t>(Project, </a:t>
            </a:r>
            <a:r>
              <a:rPr lang="en-US" sz="2200" dirty="0" err="1"/>
              <a:t>on_delete</a:t>
            </a:r>
            <a:r>
              <a:rPr lang="en-US" sz="2200" dirty="0"/>
              <a:t>=</a:t>
            </a:r>
            <a:r>
              <a:rPr lang="en-US" sz="2200" dirty="0" err="1"/>
              <a:t>models.CASCADE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start_date</a:t>
            </a:r>
            <a:r>
              <a:rPr lang="en-US" sz="2200" dirty="0"/>
              <a:t> = </a:t>
            </a:r>
            <a:r>
              <a:rPr lang="en-US" sz="2200" dirty="0" err="1"/>
              <a:t>models.DateField</a:t>
            </a:r>
            <a:r>
              <a:rPr lang="en-US" sz="2200" dirty="0"/>
              <a:t>()</a:t>
            </a:r>
          </a:p>
          <a:p>
            <a:r>
              <a:rPr lang="en-US" sz="2200" dirty="0"/>
              <a:t>    role = </a:t>
            </a:r>
            <a:r>
              <a:rPr lang="en-US" sz="2200" dirty="0" err="1"/>
              <a:t>models.CharField</a:t>
            </a:r>
            <a:r>
              <a:rPr lang="en-US" sz="2200" dirty="0"/>
              <a:t>(</a:t>
            </a:r>
            <a:r>
              <a:rPr lang="en-US" sz="2200" dirty="0" err="1"/>
              <a:t>max_length</a:t>
            </a:r>
            <a:r>
              <a:rPr lang="en-US" sz="2200" dirty="0"/>
              <a:t>=30)</a:t>
            </a:r>
          </a:p>
        </p:txBody>
      </p:sp>
    </p:spTree>
    <p:extLst>
      <p:ext uri="{BB962C8B-B14F-4D97-AF65-F5344CB8AC3E}">
        <p14:creationId xmlns:p14="http://schemas.microsoft.com/office/powerpoint/2010/main" val="9040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Relationship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1696825" y="983404"/>
            <a:ext cx="10171951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OneToOneField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000" dirty="0"/>
              <a:t>Requires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/>
              <a:t> positional argument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dirty="0"/>
              <a:t> to which the model is related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on_delete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option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/>
              <a:t>Note:</a:t>
            </a:r>
            <a:r>
              <a:rPr lang="en-US" sz="3200" dirty="0"/>
              <a:t> Most useful </a:t>
            </a:r>
            <a:r>
              <a:rPr lang="en-US" sz="3200" b="1" dirty="0"/>
              <a:t>on the primary key </a:t>
            </a:r>
            <a:r>
              <a:rPr lang="en-US" sz="3200" dirty="0"/>
              <a:t>of an object when that object "</a:t>
            </a:r>
            <a:r>
              <a:rPr lang="en-US" sz="3200" b="1" dirty="0"/>
              <a:t>extends</a:t>
            </a:r>
            <a:r>
              <a:rPr lang="en-US" sz="3200" dirty="0"/>
              <a:t>" another object in some way</a:t>
            </a:r>
            <a:endParaRPr lang="bg-BG" sz="32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D9CCE0-DA24-44D5-A38D-35C7FEE06B54}"/>
              </a:ext>
            </a:extLst>
          </p:cNvPr>
          <p:cNvSpPr txBox="1">
            <a:spLocks/>
          </p:cNvSpPr>
          <p:nvPr/>
        </p:nvSpPr>
        <p:spPr>
          <a:xfrm>
            <a:off x="2207368" y="4636850"/>
            <a:ext cx="8745978" cy="201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):...</a:t>
            </a:r>
          </a:p>
          <a:p>
            <a:endParaRPr lang="en-US" sz="1200" dirty="0"/>
          </a:p>
          <a:p>
            <a:r>
              <a:rPr lang="en-US" sz="2000" dirty="0"/>
              <a:t>class </a:t>
            </a:r>
            <a:r>
              <a:rPr lang="en-US" sz="2000" dirty="0" err="1"/>
              <a:t>BusinessBuilding</a:t>
            </a:r>
            <a:r>
              <a:rPr lang="en-US" sz="2000" dirty="0"/>
              <a:t>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/>
              <a:t>    address = </a:t>
            </a:r>
            <a:r>
              <a:rPr lang="en-US" sz="2000" dirty="0" err="1"/>
              <a:t>models.</a:t>
            </a:r>
            <a:r>
              <a:rPr lang="en-US" sz="2000" dirty="0" err="1">
                <a:solidFill>
                  <a:schemeClr val="bg1"/>
                </a:solidFill>
              </a:rPr>
              <a:t>OneToOneField</a:t>
            </a:r>
            <a:r>
              <a:rPr lang="en-US" sz="2000" dirty="0"/>
              <a:t>(</a:t>
            </a:r>
            <a:endParaRPr lang="bg-BG" sz="2000" dirty="0"/>
          </a:p>
          <a:p>
            <a:r>
              <a:rPr lang="bg-BG" sz="2000" dirty="0">
                <a:solidFill>
                  <a:schemeClr val="bg1"/>
                </a:solidFill>
              </a:rPr>
              <a:t>        </a:t>
            </a:r>
            <a:r>
              <a:rPr lang="en-US" sz="2000" dirty="0">
                <a:solidFill>
                  <a:schemeClr val="bg1"/>
                </a:solidFill>
              </a:rPr>
              <a:t>Address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bg1"/>
                </a:solidFill>
              </a:rPr>
              <a:t>on_delete</a:t>
            </a:r>
            <a:r>
              <a:rPr lang="en-US" sz="2000" dirty="0"/>
              <a:t>=</a:t>
            </a:r>
            <a:r>
              <a:rPr lang="en-US" sz="2000" dirty="0" err="1"/>
              <a:t>models.CASCADE</a:t>
            </a:r>
            <a:r>
              <a:rPr lang="bg-BG" sz="2000" dirty="0"/>
              <a:t>, </a:t>
            </a:r>
            <a:r>
              <a:rPr lang="en-US" sz="2000" dirty="0" err="1">
                <a:solidFill>
                  <a:schemeClr val="bg1"/>
                </a:solidFill>
              </a:rPr>
              <a:t>primary_key</a:t>
            </a:r>
            <a:r>
              <a:rPr lang="en-US" sz="2000" dirty="0">
                <a:solidFill>
                  <a:schemeClr val="bg1"/>
                </a:solidFill>
              </a:rPr>
              <a:t>=True</a:t>
            </a:r>
            <a:r>
              <a:rPr lang="en-US" sz="2000" dirty="0"/>
              <a:t>)</a:t>
            </a:r>
          </a:p>
          <a:p>
            <a:r>
              <a:rPr lang="en-US" sz="20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600AA25-4144-46E8-AC58-FB5ADB791C82}"/>
              </a:ext>
            </a:extLst>
          </p:cNvPr>
          <p:cNvSpPr txBox="1">
            <a:spLocks/>
          </p:cNvSpPr>
          <p:nvPr/>
        </p:nvSpPr>
        <p:spPr>
          <a:xfrm>
            <a:off x="190501" y="1196125"/>
            <a:ext cx="11811097" cy="53837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When resolving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circular dependencies </a:t>
            </a:r>
            <a:r>
              <a:rPr lang="en-US" sz="3000" dirty="0">
                <a:latin typeface="+mj-lt"/>
              </a:rPr>
              <a:t>between two models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When </a:t>
            </a:r>
            <a:r>
              <a:rPr lang="en-US" sz="3000" dirty="0"/>
              <a:t>creating a </a:t>
            </a:r>
            <a:r>
              <a:rPr lang="en-US" sz="3000" b="1" dirty="0">
                <a:solidFill>
                  <a:schemeClr val="bg1"/>
                </a:solidFill>
              </a:rPr>
              <a:t>relation with instances of the same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Relationship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F4546E4-E5D3-529C-E995-96D99F5447DD}"/>
              </a:ext>
            </a:extLst>
          </p:cNvPr>
          <p:cNvSpPr txBox="1">
            <a:spLocks/>
          </p:cNvSpPr>
          <p:nvPr/>
        </p:nvSpPr>
        <p:spPr>
          <a:xfrm>
            <a:off x="1880523" y="2830019"/>
            <a:ext cx="8430953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Manager(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team = </a:t>
            </a:r>
            <a:r>
              <a:rPr lang="en-US" sz="2200" dirty="0" err="1"/>
              <a:t>models.ManyToManyField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'Employee'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class Employee(</a:t>
            </a:r>
            <a:r>
              <a:rPr lang="en-US" sz="2200" dirty="0" err="1"/>
              <a:t>models.Model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team_colleagues</a:t>
            </a:r>
            <a:r>
              <a:rPr lang="en-US" sz="2200" dirty="0"/>
              <a:t> = </a:t>
            </a:r>
            <a:r>
              <a:rPr lang="en-US" sz="2200" dirty="0" err="1"/>
              <a:t>models.ManyToManyField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'self'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team_leader</a:t>
            </a:r>
            <a:r>
              <a:rPr lang="en-US" sz="2200" dirty="0"/>
              <a:t> = </a:t>
            </a:r>
            <a:r>
              <a:rPr lang="en-US" sz="2200" dirty="0" err="1"/>
              <a:t>models.ForeingKey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'Manager'</a:t>
            </a:r>
            <a:r>
              <a:rPr lang="en-US" sz="2200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38824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7640D-7F13-483D-B3EC-0631FA92F9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Custom Django Admin Site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9BC283-8F8F-4A36-9E04-2BCE5DA18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00" y="1224000"/>
            <a:ext cx="2745000" cy="2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Understanding Models</a:t>
            </a:r>
            <a:endParaRPr lang="bg-BG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26D8E22-80E9-4AB6-A90D-E155A54D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22657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Django Admin Site</a:t>
            </a:r>
            <a:endParaRPr lang="bg-B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2EB031-69FD-4ACF-94B4-96340F9EFF2C}"/>
              </a:ext>
            </a:extLst>
          </p:cNvPr>
          <p:cNvSpPr txBox="1">
            <a:spLocks/>
          </p:cNvSpPr>
          <p:nvPr/>
        </p:nvSpPr>
        <p:spPr>
          <a:xfrm>
            <a:off x="2111604" y="1128409"/>
            <a:ext cx="9596487" cy="540158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00" dirty="0"/>
              <a:t>Use the </a:t>
            </a:r>
            <a:r>
              <a:rPr lang="en-US" sz="33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ModelAdmin</a:t>
            </a:r>
            <a:r>
              <a:rPr lang="en-US" sz="3300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represents the model in the admin site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Use its </a:t>
            </a:r>
            <a:r>
              <a:rPr lang="en-US" sz="3100" b="1" dirty="0">
                <a:solidFill>
                  <a:schemeClr val="bg1"/>
                </a:solidFill>
              </a:rPr>
              <a:t>options</a:t>
            </a:r>
            <a:r>
              <a:rPr lang="en-US" sz="3100" dirty="0"/>
              <a:t> to customize the admin interface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87B14A-A1A0-44CA-BFEE-224B7DB9F4AF}"/>
              </a:ext>
            </a:extLst>
          </p:cNvPr>
          <p:cNvSpPr txBox="1">
            <a:spLocks/>
          </p:cNvSpPr>
          <p:nvPr/>
        </p:nvSpPr>
        <p:spPr>
          <a:xfrm>
            <a:off x="3172560" y="3429000"/>
            <a:ext cx="7004258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django.contrib</a:t>
            </a:r>
            <a:r>
              <a:rPr lang="en-US" sz="2000" dirty="0"/>
              <a:t> import admin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departmentsapp.models</a:t>
            </a:r>
            <a:r>
              <a:rPr lang="en-US" sz="2000" dirty="0"/>
              <a:t> import Employee</a:t>
            </a:r>
          </a:p>
          <a:p>
            <a:endParaRPr lang="en-US" sz="2000" dirty="0"/>
          </a:p>
          <a:p>
            <a:r>
              <a:rPr lang="en-US" sz="2000" dirty="0"/>
              <a:t>@admin.register(Employee)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EmployeeAdmin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bg1"/>
                </a:solidFill>
              </a:rPr>
              <a:t>admin.ModelAdmin</a:t>
            </a:r>
            <a:r>
              <a:rPr lang="en-US" sz="2000" dirty="0"/>
              <a:t>):</a:t>
            </a:r>
          </a:p>
          <a:p>
            <a:r>
              <a:rPr lang="en-US" sz="2000" dirty="0"/>
              <a:t>    pass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0CA9CCE0-A0A8-AD4C-B017-C80B929E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448" y="4369132"/>
            <a:ext cx="2007326" cy="769906"/>
          </a:xfrm>
          <a:prstGeom prst="wedgeRoundRectCallout">
            <a:avLst>
              <a:gd name="adj1" fmla="val -40341"/>
              <a:gd name="adj2" fmla="val 676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custom options here</a:t>
            </a:r>
          </a:p>
        </p:txBody>
      </p:sp>
    </p:spTree>
    <p:extLst>
      <p:ext uri="{BB962C8B-B14F-4D97-AF65-F5344CB8AC3E}">
        <p14:creationId xmlns:p14="http://schemas.microsoft.com/office/powerpoint/2010/main" val="2231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Display</a:t>
            </a:r>
            <a:r>
              <a:rPr lang="en-US" dirty="0"/>
              <a:t> the model fields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332" y="1838401"/>
            <a:ext cx="11047333" cy="975946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EmployeeAdmin</a:t>
            </a:r>
            <a:r>
              <a:rPr lang="en-US" sz="2400" dirty="0"/>
              <a:t>(</a:t>
            </a:r>
            <a:r>
              <a:rPr lang="en-US" sz="2400" dirty="0" err="1"/>
              <a:t>admin.ModelAdmin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>
                <a:solidFill>
                  <a:schemeClr val="bg1"/>
                </a:solidFill>
              </a:rPr>
              <a:t>list_display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= ['</a:t>
            </a:r>
            <a:r>
              <a:rPr lang="en-US" sz="2400" dirty="0" err="1"/>
              <a:t>job_title</a:t>
            </a:r>
            <a:r>
              <a:rPr lang="en-US" sz="2400" dirty="0"/>
              <a:t>', '</a:t>
            </a:r>
            <a:r>
              <a:rPr lang="en-US" sz="2400" dirty="0" err="1"/>
              <a:t>first_name</a:t>
            </a:r>
            <a:r>
              <a:rPr lang="en-US" sz="2400" dirty="0"/>
              <a:t>', '</a:t>
            </a:r>
            <a:r>
              <a:rPr lang="en-US" sz="2400" dirty="0" err="1"/>
              <a:t>email_address</a:t>
            </a:r>
            <a:r>
              <a:rPr lang="en-US" sz="2400" dirty="0"/>
              <a:t>']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ModelAdmin</a:t>
            </a:r>
            <a:r>
              <a:rPr lang="en-US" dirty="0"/>
              <a:t> Options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A23B0-89AC-8B43-432F-9AC00019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07" y="3530177"/>
            <a:ext cx="9342182" cy="2969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65D9F83-E1BA-6590-815F-93FD9581A46F}"/>
              </a:ext>
            </a:extLst>
          </p:cNvPr>
          <p:cNvSpPr/>
          <p:nvPr/>
        </p:nvSpPr>
        <p:spPr bwMode="auto">
          <a:xfrm>
            <a:off x="5902750" y="2967888"/>
            <a:ext cx="356648" cy="359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3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Add filters </a:t>
            </a:r>
            <a:r>
              <a:rPr lang="en-US" dirty="0"/>
              <a:t>to the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331" y="1838818"/>
            <a:ext cx="11047333" cy="975946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EmployeeAdmin</a:t>
            </a:r>
            <a:r>
              <a:rPr lang="en-US" sz="2400" dirty="0"/>
              <a:t>(</a:t>
            </a:r>
            <a:r>
              <a:rPr lang="en-US" sz="2400" dirty="0" err="1"/>
              <a:t>admin.ModelAdmin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>
                <a:solidFill>
                  <a:schemeClr val="bg1"/>
                </a:solidFill>
              </a:rPr>
              <a:t>list_filter</a:t>
            </a:r>
            <a:r>
              <a:rPr lang="en-US" sz="2400" dirty="0"/>
              <a:t> = ['</a:t>
            </a:r>
            <a:r>
              <a:rPr lang="en-US" sz="2400" dirty="0" err="1"/>
              <a:t>job_level</a:t>
            </a:r>
            <a:r>
              <a:rPr lang="en-US" sz="2400" dirty="0"/>
              <a:t>']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ModelAdmin</a:t>
            </a:r>
            <a:r>
              <a:rPr lang="en-US" dirty="0"/>
              <a:t> Options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A23B0-89AC-8B43-432F-9AC00019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4907" y="3587484"/>
            <a:ext cx="9342182" cy="2813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65D9F83-E1BA-6590-815F-93FD9581A46F}"/>
              </a:ext>
            </a:extLst>
          </p:cNvPr>
          <p:cNvSpPr/>
          <p:nvPr/>
        </p:nvSpPr>
        <p:spPr bwMode="auto">
          <a:xfrm>
            <a:off x="5945168" y="3036086"/>
            <a:ext cx="333084" cy="3300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70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b="1" dirty="0"/>
              <a:t>search box </a:t>
            </a:r>
            <a:r>
              <a:rPr lang="en-US" dirty="0"/>
              <a:t>with field names that will be searched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333" y="1793171"/>
            <a:ext cx="11047333" cy="975946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EmployeeAdmin</a:t>
            </a:r>
            <a:r>
              <a:rPr lang="en-US" sz="2400" dirty="0"/>
              <a:t>(</a:t>
            </a:r>
            <a:r>
              <a:rPr lang="en-US" sz="2400" dirty="0" err="1"/>
              <a:t>admin.ModelAdmin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 err="1">
                <a:solidFill>
                  <a:schemeClr val="bg1"/>
                </a:solidFill>
              </a:rPr>
              <a:t>search_fields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= ['</a:t>
            </a:r>
            <a:r>
              <a:rPr lang="en-US" sz="2400" dirty="0" err="1"/>
              <a:t>email_address</a:t>
            </a:r>
            <a:r>
              <a:rPr lang="en-US" sz="2400" dirty="0"/>
              <a:t>']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ModelAdmin</a:t>
            </a:r>
            <a:r>
              <a:rPr lang="en-US" dirty="0"/>
              <a:t> Options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A23B0-89AC-8B43-432F-9AC00019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9935" y="3633131"/>
            <a:ext cx="8183549" cy="2813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65D9F83-E1BA-6590-815F-93FD9581A46F}"/>
              </a:ext>
            </a:extLst>
          </p:cNvPr>
          <p:cNvSpPr/>
          <p:nvPr/>
        </p:nvSpPr>
        <p:spPr bwMode="auto">
          <a:xfrm>
            <a:off x="5945168" y="3036086"/>
            <a:ext cx="333084" cy="3300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8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Make </a:t>
            </a:r>
            <a:r>
              <a:rPr lang="en-US" b="1" dirty="0"/>
              <a:t>layout changes </a:t>
            </a:r>
            <a:r>
              <a:rPr lang="en-US" dirty="0"/>
              <a:t>on "add" and "change" pages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333" y="1793171"/>
            <a:ext cx="11047333" cy="975946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EmployeeAdmin</a:t>
            </a:r>
            <a:r>
              <a:rPr lang="en-US" sz="2400" dirty="0"/>
              <a:t>(</a:t>
            </a:r>
            <a:r>
              <a:rPr lang="en-US" sz="2400" dirty="0" err="1"/>
              <a:t>admin.ModelAdmin</a:t>
            </a:r>
            <a:r>
              <a:rPr lang="en-US" sz="2400" dirty="0"/>
              <a:t>):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fields</a:t>
            </a:r>
            <a:r>
              <a:rPr lang="en-US" sz="2400" dirty="0"/>
              <a:t> = [('</a:t>
            </a:r>
            <a:r>
              <a:rPr lang="en-US" sz="2400" dirty="0" err="1"/>
              <a:t>first_name</a:t>
            </a:r>
            <a:r>
              <a:rPr lang="en-US" sz="2400" dirty="0"/>
              <a:t>', '</a:t>
            </a:r>
            <a:r>
              <a:rPr lang="en-US" sz="2400" dirty="0" err="1"/>
              <a:t>last_name</a:t>
            </a:r>
            <a:r>
              <a:rPr lang="en-US" sz="2400" dirty="0"/>
              <a:t>'), '</a:t>
            </a:r>
            <a:r>
              <a:rPr lang="en-US" sz="2400" dirty="0" err="1"/>
              <a:t>email_address</a:t>
            </a:r>
            <a:r>
              <a:rPr lang="en-US" sz="2400" dirty="0"/>
              <a:t>']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ModelAdmin</a:t>
            </a:r>
            <a:r>
              <a:rPr lang="en-US" dirty="0"/>
              <a:t> Options 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A23B0-89AC-8B43-432F-9AC00019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9935" y="3695322"/>
            <a:ext cx="8183549" cy="2135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65D9F83-E1BA-6590-815F-93FD9581A46F}"/>
              </a:ext>
            </a:extLst>
          </p:cNvPr>
          <p:cNvSpPr/>
          <p:nvPr/>
        </p:nvSpPr>
        <p:spPr bwMode="auto">
          <a:xfrm>
            <a:off x="5945168" y="3036086"/>
            <a:ext cx="333084" cy="3300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6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Control the layout </a:t>
            </a:r>
            <a:r>
              <a:rPr lang="en-US" dirty="0"/>
              <a:t>of "add" and "change" pages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074" y="2522975"/>
            <a:ext cx="5531668" cy="2907426"/>
          </a:xfrm>
        </p:spPr>
        <p:txBody>
          <a:bodyPr/>
          <a:lstStyle/>
          <a:p>
            <a:r>
              <a:rPr lang="en-US" sz="2400" dirty="0" err="1">
                <a:solidFill>
                  <a:schemeClr val="bg1"/>
                </a:solidFill>
              </a:rPr>
              <a:t>fieldsets</a:t>
            </a:r>
            <a:r>
              <a:rPr lang="en-US" sz="2400" dirty="0"/>
              <a:t> = (</a:t>
            </a:r>
          </a:p>
          <a:p>
            <a:r>
              <a:rPr lang="en-US" sz="2400" dirty="0"/>
              <a:t>    ('Personal info',</a:t>
            </a:r>
          </a:p>
          <a:p>
            <a:r>
              <a:rPr lang="en-US" sz="2400" dirty="0"/>
              <a:t>     {'fields': (...)}),</a:t>
            </a:r>
          </a:p>
          <a:p>
            <a:r>
              <a:rPr lang="en-US" sz="2400" dirty="0"/>
              <a:t>    ('Advanced options',</a:t>
            </a:r>
          </a:p>
          <a:p>
            <a:r>
              <a:rPr lang="en-US" sz="2400" dirty="0"/>
              <a:t>     {'classes': ('collapse',),</a:t>
            </a:r>
          </a:p>
          <a:p>
            <a:r>
              <a:rPr lang="en-US" sz="2400" dirty="0"/>
              <a:t>      'fields': (...),}),</a:t>
            </a:r>
          </a:p>
          <a:p>
            <a:r>
              <a:rPr lang="en-US" sz="2400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ModelAdmin</a:t>
            </a:r>
            <a:r>
              <a:rPr lang="en-US" dirty="0"/>
              <a:t> Options 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A23B0-89AC-8B43-432F-9AC00019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4138" y="1904276"/>
            <a:ext cx="4003408" cy="414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411323D-B501-45ED-0516-267136E56350}"/>
              </a:ext>
            </a:extLst>
          </p:cNvPr>
          <p:cNvSpPr/>
          <p:nvPr/>
        </p:nvSpPr>
        <p:spPr bwMode="auto">
          <a:xfrm>
            <a:off x="6316196" y="3777547"/>
            <a:ext cx="414780" cy="3982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D3A9CBF-C137-9549-5776-B416662C8CC4}"/>
              </a:ext>
            </a:extLst>
          </p:cNvPr>
          <p:cNvSpPr txBox="1">
            <a:spLocks/>
          </p:cNvSpPr>
          <p:nvPr/>
        </p:nvSpPr>
        <p:spPr>
          <a:xfrm>
            <a:off x="1178351" y="6326136"/>
            <a:ext cx="10275691" cy="407714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</a:t>
            </a:r>
            <a:r>
              <a:rPr lang="en-US" sz="1800" dirty="0" err="1"/>
              <a:t>ModelAdmin</a:t>
            </a:r>
            <a:r>
              <a:rPr lang="en-US" sz="1800" dirty="0"/>
              <a:t> Options: </a:t>
            </a:r>
            <a:r>
              <a:rPr lang="en-US" sz="1800" dirty="0">
                <a:hlinkClick r:id="rId3"/>
              </a:rPr>
              <a:t>https://docs.djangoproject.com/en/4.1/ref/contrib/admin/#modeladmin-options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30841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Exercises in Class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1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24023"/>
            <a:ext cx="7701404" cy="5100868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3400" dirty="0"/>
              <a:t> allow us to work with data using Python code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Django automatically generates a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database-abstraction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API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We could specify DB column constraints using model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 options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We can create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relations between tables </a:t>
            </a:r>
            <a:r>
              <a:rPr lang="en-US" sz="3400" dirty="0"/>
              <a:t>using Django models</a:t>
            </a:r>
          </a:p>
          <a:p>
            <a:pPr>
              <a:lnSpc>
                <a:spcPct val="130000"/>
              </a:lnSpc>
            </a:pP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654" y="1121143"/>
            <a:ext cx="9905376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Work with database data </a:t>
            </a:r>
            <a:r>
              <a:rPr lang="en-US" b="1" dirty="0">
                <a:solidFill>
                  <a:schemeClr val="bg1"/>
                </a:solidFill>
              </a:rPr>
              <a:t>using Python code</a:t>
            </a:r>
          </a:p>
          <a:p>
            <a:pPr marL="900112" lvl="1" indent="-457200"/>
            <a:r>
              <a:rPr lang="en-US" dirty="0"/>
              <a:t>Don't have to write </a:t>
            </a:r>
            <a:r>
              <a:rPr lang="en-US" b="1" dirty="0">
                <a:solidFill>
                  <a:schemeClr val="bg1"/>
                </a:solidFill>
              </a:rPr>
              <a:t>low-level SQL </a:t>
            </a:r>
            <a:r>
              <a:rPr lang="en-US" dirty="0"/>
              <a:t>queries </a:t>
            </a:r>
          </a:p>
          <a:p>
            <a:pPr marL="900112" lvl="1" indent="-457200"/>
            <a:r>
              <a:rPr lang="en-US" dirty="0"/>
              <a:t>Focus on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marL="900112" lvl="1" indent="-457200"/>
            <a:r>
              <a:rPr lang="en-US" dirty="0"/>
              <a:t>Django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creates the needed queries and executes them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Benefits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58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model </a:t>
            </a:r>
            <a:r>
              <a:rPr lang="en-US" b="1" dirty="0"/>
              <a:t>Employee</a:t>
            </a:r>
            <a:r>
              <a:rPr lang="en-US" dirty="0"/>
              <a:t> in the app </a:t>
            </a:r>
            <a:r>
              <a:rPr lang="en-US" b="1" dirty="0"/>
              <a:t>employees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will create a database table like the following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93C98C-DDFD-4C73-BF5C-083E54639C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132" y="1843745"/>
            <a:ext cx="8417957" cy="1401579"/>
          </a:xfrm>
        </p:spPr>
        <p:txBody>
          <a:bodyPr/>
          <a:lstStyle/>
          <a:p>
            <a:r>
              <a:rPr lang="en-US" dirty="0"/>
              <a:t>class Employee(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</a:t>
            </a:r>
            <a:r>
              <a:rPr lang="en-US" dirty="0">
                <a:solidFill>
                  <a:schemeClr val="bg1"/>
                </a:solidFill>
              </a:rPr>
              <a:t>40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vs SQL Query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D00B59E-B336-4138-BF00-7FF8A8557CE3}"/>
              </a:ext>
            </a:extLst>
          </p:cNvPr>
          <p:cNvSpPr txBox="1">
            <a:spLocks/>
          </p:cNvSpPr>
          <p:nvPr/>
        </p:nvSpPr>
        <p:spPr>
          <a:xfrm>
            <a:off x="687132" y="4089809"/>
            <a:ext cx="8417957" cy="21378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</a:t>
            </a:r>
            <a:r>
              <a:rPr lang="en-US" dirty="0" err="1">
                <a:solidFill>
                  <a:schemeClr val="bg1"/>
                </a:solidFill>
              </a:rPr>
              <a:t>employees_employee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" BIGINT NOT NULL PRIMARY KEY,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chemeClr val="bg1"/>
                </a:solidFill>
              </a:rPr>
              <a:t>first_name</a:t>
            </a:r>
            <a:r>
              <a:rPr lang="en-US" dirty="0"/>
              <a:t>" VARCHAR(</a:t>
            </a:r>
            <a:r>
              <a:rPr lang="en-US" dirty="0">
                <a:solidFill>
                  <a:schemeClr val="bg1"/>
                </a:solidFill>
              </a:rPr>
              <a:t>30</a:t>
            </a:r>
            <a:r>
              <a:rPr lang="en-US" dirty="0"/>
              <a:t>) NOT NULL,</a:t>
            </a:r>
          </a:p>
          <a:p>
            <a:r>
              <a:rPr lang="en-US" dirty="0"/>
              <a:t>"</a:t>
            </a:r>
            <a:r>
              <a:rPr lang="en-US" dirty="0" err="1">
                <a:solidFill>
                  <a:schemeClr val="bg1"/>
                </a:solidFill>
              </a:rPr>
              <a:t>last_name</a:t>
            </a:r>
            <a:r>
              <a:rPr lang="en-US" dirty="0"/>
              <a:t>" VARCHAR(</a:t>
            </a:r>
            <a:r>
              <a:rPr lang="en-US" dirty="0">
                <a:solidFill>
                  <a:schemeClr val="bg1"/>
                </a:solidFill>
              </a:rPr>
              <a:t>40</a:t>
            </a:r>
            <a:r>
              <a:rPr lang="en-US" dirty="0"/>
              <a:t>) NOT NULL</a:t>
            </a:r>
          </a:p>
          <a:p>
            <a:r>
              <a:rPr lang="en-US" dirty="0"/>
              <a:t>);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4250F2D-84B1-422A-8E98-7E42B935FF3F}"/>
              </a:ext>
            </a:extLst>
          </p:cNvPr>
          <p:cNvSpPr/>
          <p:nvPr/>
        </p:nvSpPr>
        <p:spPr bwMode="auto">
          <a:xfrm>
            <a:off x="7474380" y="4482526"/>
            <a:ext cx="2524486" cy="1018066"/>
          </a:xfrm>
          <a:prstGeom prst="wedgeRoundRectCallout">
            <a:avLst>
              <a:gd name="adj1" fmla="val -64021"/>
              <a:gd name="adj2" fmla="val -23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is added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239" y="960411"/>
            <a:ext cx="9794450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most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important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only required </a:t>
            </a:r>
            <a:r>
              <a:rPr lang="en-US" sz="3200" dirty="0"/>
              <a:t>part of a model</a:t>
            </a:r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Field name should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not conflict with </a:t>
            </a:r>
            <a:r>
              <a:rPr lang="en-US" sz="3000" b="1" dirty="0">
                <a:solidFill>
                  <a:schemeClr val="bg1"/>
                </a:solidFill>
              </a:rPr>
              <a:t>reserved words</a:t>
            </a:r>
            <a:endParaRPr lang="en-US" sz="3000" dirty="0"/>
          </a:p>
          <a:p>
            <a:pPr marL="900112" lvl="1" indent="-457200">
              <a:buClr>
                <a:schemeClr val="tx1"/>
              </a:buClr>
            </a:pPr>
            <a:r>
              <a:rPr lang="en-US" sz="3000" dirty="0"/>
              <a:t>Field name cannot have </a:t>
            </a:r>
            <a:r>
              <a:rPr lang="en-US" sz="3000" b="1" dirty="0">
                <a:solidFill>
                  <a:schemeClr val="bg1"/>
                </a:solidFill>
              </a:rPr>
              <a:t>more than one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underscore</a:t>
            </a:r>
            <a:r>
              <a:rPr lang="en-US" sz="3000" dirty="0"/>
              <a:t> in</a:t>
            </a:r>
            <a:br>
              <a:rPr lang="en-US" sz="3000" dirty="0"/>
            </a:br>
            <a:r>
              <a:rPr lang="en-US" sz="3000" dirty="0"/>
              <a:t>a row and cannot </a:t>
            </a:r>
            <a:r>
              <a:rPr lang="en-US" sz="3000" b="1" dirty="0">
                <a:solidFill>
                  <a:schemeClr val="bg1"/>
                </a:solidFill>
              </a:rPr>
              <a:t>end with an underscore</a:t>
            </a:r>
          </a:p>
          <a:p>
            <a:pPr marL="457200" indent="-457200"/>
            <a:r>
              <a:rPr lang="en-US" sz="3200" dirty="0"/>
              <a:t>Each field is </a:t>
            </a:r>
            <a:r>
              <a:rPr lang="en-US" sz="3200" b="1" dirty="0">
                <a:solidFill>
                  <a:schemeClr val="bg1"/>
                </a:solidFill>
              </a:rPr>
              <a:t>an instance</a:t>
            </a:r>
            <a:r>
              <a:rPr lang="en-US" sz="3200" dirty="0"/>
              <a:t> of an appropriate </a:t>
            </a:r>
            <a:r>
              <a:rPr lang="en-US" sz="3200" b="1" dirty="0">
                <a:solidFill>
                  <a:schemeClr val="bg1"/>
                </a:solidFill>
              </a:rPr>
              <a:t>Field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29604F-A284-4472-91BE-9D238593390C}"/>
              </a:ext>
            </a:extLst>
          </p:cNvPr>
          <p:cNvSpPr txBox="1">
            <a:spLocks/>
          </p:cNvSpPr>
          <p:nvPr/>
        </p:nvSpPr>
        <p:spPr>
          <a:xfrm>
            <a:off x="2752159" y="4240247"/>
            <a:ext cx="7834609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first_name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last_name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=40)</a:t>
            </a:r>
          </a:p>
        </p:txBody>
      </p:sp>
    </p:spTree>
    <p:extLst>
      <p:ext uri="{BB962C8B-B14F-4D97-AF65-F5344CB8AC3E}">
        <p14:creationId xmlns:p14="http://schemas.microsoft.com/office/powerpoint/2010/main" val="27989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01CBB-79B2-459C-9DA8-BBBE7DE1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8E93-B241-44F1-9100-67D3757D1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239" y="1108911"/>
            <a:ext cx="1014414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They determine the </a:t>
            </a:r>
            <a:r>
              <a:rPr lang="en-US" sz="3200" b="1" dirty="0">
                <a:solidFill>
                  <a:schemeClr val="bg1"/>
                </a:solidFill>
              </a:rPr>
              <a:t>column type </a:t>
            </a:r>
            <a:r>
              <a:rPr lang="en-US" sz="3200" dirty="0"/>
              <a:t>in a database table (e.g., INTEGER, VARCHAR, TEXT)</a:t>
            </a:r>
          </a:p>
          <a:p>
            <a:pPr marL="457200" indent="-457200"/>
            <a:r>
              <a:rPr lang="en-US" sz="3200" dirty="0"/>
              <a:t>Django has dozens of </a:t>
            </a:r>
            <a:r>
              <a:rPr lang="en-US" sz="3200" b="1" dirty="0">
                <a:solidFill>
                  <a:schemeClr val="bg1"/>
                </a:solidFill>
              </a:rPr>
              <a:t>built-in field </a:t>
            </a:r>
            <a:r>
              <a:rPr lang="en-US" sz="3200" dirty="0"/>
              <a:t>types</a:t>
            </a:r>
          </a:p>
          <a:p>
            <a:pPr marL="457200" indent="-457200"/>
            <a:r>
              <a:rPr lang="en-US" sz="3200" dirty="0"/>
              <a:t>Technically, they are defined in </a:t>
            </a:r>
            <a:r>
              <a:rPr lang="en-US" sz="3200" b="1" dirty="0" err="1"/>
              <a:t>django.db.models.fields</a:t>
            </a:r>
            <a:endParaRPr lang="en-US" sz="3200" dirty="0"/>
          </a:p>
          <a:p>
            <a:pPr marL="457200" indent="-457200"/>
            <a:r>
              <a:rPr lang="en-US" sz="3200" dirty="0"/>
              <a:t>For convenience they're imported into </a:t>
            </a:r>
            <a:r>
              <a:rPr lang="en-US" sz="3200" b="1" dirty="0" err="1"/>
              <a:t>django.db.models</a:t>
            </a:r>
            <a:endParaRPr lang="en-US" sz="3200" b="1" dirty="0"/>
          </a:p>
          <a:p>
            <a:pPr marL="457200" indent="-457200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2390A-FAF1-42A6-B7ED-1739171E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Types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0981C4-8F91-4D21-9DA3-76D074427EC5}"/>
              </a:ext>
            </a:extLst>
          </p:cNvPr>
          <p:cNvSpPr txBox="1">
            <a:spLocks/>
          </p:cNvSpPr>
          <p:nvPr/>
        </p:nvSpPr>
        <p:spPr>
          <a:xfrm>
            <a:off x="2701253" y="4437541"/>
            <a:ext cx="7834609" cy="1819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>
                <a:solidFill>
                  <a:schemeClr val="bg1"/>
                </a:solidFill>
              </a:rPr>
              <a:t>django.db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import </a:t>
            </a:r>
            <a:r>
              <a:rPr lang="en-US" sz="2000" dirty="0">
                <a:solidFill>
                  <a:schemeClr val="bg1"/>
                </a:solidFill>
              </a:rPr>
              <a:t>models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class Employee(</a:t>
            </a:r>
            <a:r>
              <a:rPr lang="en-US" sz="2000" dirty="0" err="1"/>
              <a:t>models.Model</a:t>
            </a:r>
            <a:r>
              <a:rPr lang="en-US" sz="2000" dirty="0"/>
              <a:t>):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/>
              <a:t>first_name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bg1"/>
                </a:solidFill>
              </a:rPr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=30)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last_name</a:t>
            </a:r>
            <a:r>
              <a:rPr lang="en-US" sz="2000" dirty="0"/>
              <a:t> = </a:t>
            </a:r>
            <a:r>
              <a:rPr lang="en-US" sz="2000" dirty="0" err="1">
                <a:solidFill>
                  <a:schemeClr val="bg1"/>
                </a:solidFill>
              </a:rPr>
              <a:t>models.CharField</a:t>
            </a:r>
            <a:r>
              <a:rPr lang="en-US" sz="2000" dirty="0"/>
              <a:t>(</a:t>
            </a:r>
            <a:r>
              <a:rPr lang="en-US" sz="2000" dirty="0" err="1"/>
              <a:t>max_length</a:t>
            </a:r>
            <a:r>
              <a:rPr lang="en-US" sz="2000" dirty="0"/>
              <a:t>=40)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4CF0A3-0792-474D-8D3D-3518ABAFA15B}"/>
              </a:ext>
            </a:extLst>
          </p:cNvPr>
          <p:cNvSpPr/>
          <p:nvPr/>
        </p:nvSpPr>
        <p:spPr bwMode="auto">
          <a:xfrm>
            <a:off x="9119423" y="4275118"/>
            <a:ext cx="2253280" cy="1018066"/>
          </a:xfrm>
          <a:prstGeom prst="wedgeRoundRectCallout">
            <a:avLst>
              <a:gd name="adj1" fmla="val -58840"/>
              <a:gd name="adj2" fmla="val 332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convention</a:t>
            </a:r>
          </a:p>
        </p:txBody>
      </p:sp>
    </p:spTree>
    <p:extLst>
      <p:ext uri="{BB962C8B-B14F-4D97-AF65-F5344CB8AC3E}">
        <p14:creationId xmlns:p14="http://schemas.microsoft.com/office/powerpoint/2010/main" val="1518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6F160-A764-4201-B766-CB057767C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CharField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Appropriate for small- to large-sized strings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Has one </a:t>
            </a:r>
            <a:r>
              <a:rPr lang="en-US" b="1" dirty="0"/>
              <a:t>required</a:t>
            </a:r>
            <a:r>
              <a:rPr lang="en-US" dirty="0"/>
              <a:t> argument - </a:t>
            </a:r>
            <a:r>
              <a:rPr lang="en-US" b="1" dirty="0" err="1">
                <a:latin typeface="Consolas" panose="020B0609020204030204" pitchFamily="49" charset="0"/>
              </a:rPr>
              <a:t>max_length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TextField</a:t>
            </a: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Appropriate for large texts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When specifying max length, it </a:t>
            </a:r>
            <a:r>
              <a:rPr lang="en-US" b="1" dirty="0"/>
              <a:t>won't be enforced</a:t>
            </a:r>
            <a:r>
              <a:rPr lang="en-US" dirty="0"/>
              <a:t> at the model or database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Field Types</a:t>
            </a:r>
          </a:p>
        </p:txBody>
      </p:sp>
    </p:spTree>
    <p:extLst>
      <p:ext uri="{BB962C8B-B14F-4D97-AF65-F5344CB8AC3E}">
        <p14:creationId xmlns:p14="http://schemas.microsoft.com/office/powerpoint/2010/main" val="352463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2687</Words>
  <Application>Microsoft Office PowerPoint</Application>
  <PresentationFormat>Widescreen</PresentationFormat>
  <Paragraphs>435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1_SoftUni</vt:lpstr>
      <vt:lpstr>Models in Django - Part 1</vt:lpstr>
      <vt:lpstr>Table of Contents</vt:lpstr>
      <vt:lpstr>Have a Question?</vt:lpstr>
      <vt:lpstr>Understanding Models</vt:lpstr>
      <vt:lpstr>Models Benefits</vt:lpstr>
      <vt:lpstr>Model vs SQL Query</vt:lpstr>
      <vt:lpstr>Fields</vt:lpstr>
      <vt:lpstr>Field Types</vt:lpstr>
      <vt:lpstr>String Field Types</vt:lpstr>
      <vt:lpstr>Numeric Field Types</vt:lpstr>
      <vt:lpstr>Date/Time Field Types</vt:lpstr>
      <vt:lpstr>More Useful Field Types</vt:lpstr>
      <vt:lpstr>Example: Model</vt:lpstr>
      <vt:lpstr>Models Migration</vt:lpstr>
      <vt:lpstr>Migrations</vt:lpstr>
      <vt:lpstr>Migration Commands</vt:lpstr>
      <vt:lpstr>Migration Files</vt:lpstr>
      <vt:lpstr> Access the Models</vt:lpstr>
      <vt:lpstr> Display the Model Objects</vt:lpstr>
      <vt:lpstr> Reversing Migrations</vt:lpstr>
      <vt:lpstr>Model Field Options</vt:lpstr>
      <vt:lpstr>Field Options</vt:lpstr>
      <vt:lpstr>Default vs Unique</vt:lpstr>
      <vt:lpstr>Null vs Blank</vt:lpstr>
      <vt:lpstr>Blank|Null BooleanField</vt:lpstr>
      <vt:lpstr>Primary Key Option</vt:lpstr>
      <vt:lpstr>Choices Option (1)</vt:lpstr>
      <vt:lpstr>Choices Option (2)</vt:lpstr>
      <vt:lpstr>Verbose Name Option</vt:lpstr>
      <vt:lpstr>Editable Option</vt:lpstr>
      <vt:lpstr>Relationships in Django Models</vt:lpstr>
      <vt:lpstr>Many-to-One Relationship</vt:lpstr>
      <vt:lpstr>On Delete Option</vt:lpstr>
      <vt:lpstr>Many-to-Many Relationship</vt:lpstr>
      <vt:lpstr>Through Option</vt:lpstr>
      <vt:lpstr>Example: Through Option</vt:lpstr>
      <vt:lpstr>One-to-One Relationship</vt:lpstr>
      <vt:lpstr>Lazy Relationship</vt:lpstr>
      <vt:lpstr>Custom Django Admin Site</vt:lpstr>
      <vt:lpstr>Custom Django Admin Site</vt:lpstr>
      <vt:lpstr>ModelAdmin Options (1)</vt:lpstr>
      <vt:lpstr>ModelAdmin Options (2)</vt:lpstr>
      <vt:lpstr>ModelAdmin Options (3)</vt:lpstr>
      <vt:lpstr>ModelAdmin Options (4)</vt:lpstr>
      <vt:lpstr>ModelAdmin Options (5)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Models and MTV Pattern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153</cp:revision>
  <dcterms:created xsi:type="dcterms:W3CDTF">2018-05-23T13:08:44Z</dcterms:created>
  <dcterms:modified xsi:type="dcterms:W3CDTF">2022-09-08T07:54:14Z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