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570" r:id="rId2"/>
    <p:sldId id="766" r:id="rId3"/>
    <p:sldId id="844" r:id="rId4"/>
    <p:sldId id="828" r:id="rId5"/>
    <p:sldId id="782" r:id="rId6"/>
    <p:sldId id="823" r:id="rId7"/>
    <p:sldId id="824" r:id="rId8"/>
    <p:sldId id="825" r:id="rId9"/>
    <p:sldId id="826" r:id="rId10"/>
    <p:sldId id="832" r:id="rId11"/>
    <p:sldId id="827" r:id="rId12"/>
    <p:sldId id="798" r:id="rId13"/>
    <p:sldId id="833" r:id="rId14"/>
    <p:sldId id="785" r:id="rId15"/>
    <p:sldId id="835" r:id="rId16"/>
    <p:sldId id="834" r:id="rId17"/>
    <p:sldId id="793" r:id="rId18"/>
    <p:sldId id="836" r:id="rId19"/>
    <p:sldId id="837" r:id="rId20"/>
    <p:sldId id="829" r:id="rId21"/>
    <p:sldId id="786" r:id="rId22"/>
    <p:sldId id="788" r:id="rId23"/>
    <p:sldId id="840" r:id="rId24"/>
    <p:sldId id="830" r:id="rId25"/>
    <p:sldId id="822" r:id="rId26"/>
    <p:sldId id="841" r:id="rId27"/>
    <p:sldId id="842" r:id="rId28"/>
    <p:sldId id="838" r:id="rId29"/>
    <p:sldId id="839" r:id="rId30"/>
    <p:sldId id="843" r:id="rId31"/>
    <p:sldId id="747" r:id="rId32"/>
    <p:sldId id="845" r:id="rId33"/>
    <p:sldId id="460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66"/>
            <p14:sldId id="844"/>
            <p14:sldId id="828"/>
            <p14:sldId id="782"/>
            <p14:sldId id="823"/>
            <p14:sldId id="824"/>
            <p14:sldId id="825"/>
            <p14:sldId id="826"/>
            <p14:sldId id="832"/>
            <p14:sldId id="827"/>
            <p14:sldId id="798"/>
            <p14:sldId id="833"/>
            <p14:sldId id="785"/>
            <p14:sldId id="835"/>
            <p14:sldId id="834"/>
            <p14:sldId id="793"/>
            <p14:sldId id="836"/>
            <p14:sldId id="837"/>
            <p14:sldId id="829"/>
            <p14:sldId id="786"/>
            <p14:sldId id="788"/>
            <p14:sldId id="840"/>
            <p14:sldId id="830"/>
            <p14:sldId id="822"/>
            <p14:sldId id="841"/>
            <p14:sldId id="842"/>
            <p14:sldId id="838"/>
            <p14:sldId id="839"/>
            <p14:sldId id="843"/>
            <p14:sldId id="747"/>
            <p14:sldId id="845"/>
          </p14:sldIdLst>
        </p14:section>
        <p14:section name="Questions" id="{8D72C05E-39A0-4D2C-9043-EFF11327E274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1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650316.aspx" TargetMode="External"/><Relationship Id="rId2" Type="http://schemas.openxmlformats.org/officeDocument/2006/relationships/hyperlink" Target="http://csharpindepth.com/articles/general/singleto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singleton/c-sharp-dot-n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indepth.com/Articles/General/Beforefieldinit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dirty="0"/>
              <a:t>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Deal with initializing and </a:t>
            </a:r>
            <a:r>
              <a:rPr lang="en-US" dirty="0" smtClean="0"/>
              <a:t>configuring</a:t>
            </a:r>
            <a:br>
              <a:rPr lang="en-US" dirty="0" smtClean="0"/>
            </a:br>
            <a:r>
              <a:rPr lang="en-US" dirty="0" smtClean="0"/>
              <a:t>classes </a:t>
            </a:r>
            <a:r>
              <a:rPr lang="en-US" dirty="0"/>
              <a:t>and objects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8809">
            <a:off x="1828800" y="661263"/>
            <a:ext cx="2880026" cy="11292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21061"/>
            <a:ext cx="2958130" cy="1179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853" y="4855635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  <p:pic>
        <p:nvPicPr>
          <p:cNvPr id="1026" name="Picture 2" descr="https://upload.wikimedia.org/wikipedia/en/f/f6/Creational_Pattern_Simple_Struc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8" y="2667180"/>
            <a:ext cx="1954359" cy="242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Singleton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Default (not thread-safe) implementation should not be used in multi-threaded environments (e.g. ASP.NET)</a:t>
            </a:r>
          </a:p>
          <a:p>
            <a:r>
              <a:rPr lang="en-US" dirty="0" smtClean="0"/>
              <a:t>Singleton introduces tight coupling among collaborating classes</a:t>
            </a:r>
          </a:p>
          <a:p>
            <a:r>
              <a:rPr lang="en-US" dirty="0" smtClean="0"/>
              <a:t>Singletons are difficult to test</a:t>
            </a:r>
          </a:p>
          <a:p>
            <a:r>
              <a:rPr lang="en-US" dirty="0" smtClean="0"/>
              <a:t>Violates SRP by merging 2 responsibilities: managing object lifetime and the type itself</a:t>
            </a:r>
          </a:p>
          <a:p>
            <a:pPr lvl="1"/>
            <a:r>
              <a:rPr lang="en-US" dirty="0" smtClean="0"/>
              <a:t>Inversion of control container can be responsible go managing object lifetime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38400"/>
            <a:ext cx="5562600" cy="3693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2900" y="1765220"/>
            <a:ext cx="8458200" cy="569120"/>
          </a:xfrm>
        </p:spPr>
        <p:txBody>
          <a:bodyPr/>
          <a:lstStyle/>
          <a:p>
            <a:r>
              <a:rPr lang="en-US" dirty="0" smtClean="0"/>
              <a:t>Simple Factory, Factory Method and Abstract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Encapsulates object creation logic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we are making specific class selection logic changes, we make them in one </a:t>
            </a:r>
            <a:r>
              <a:rPr lang="en-US" dirty="0" smtClean="0"/>
              <a:t>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hide complex object </a:t>
            </a:r>
            <a:r>
              <a:rPr lang="en-US" dirty="0" smtClean="0"/>
              <a:t>creation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This is not a real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time we add new type we need to modify the simple factory code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 Demo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803612"/>
            <a:ext cx="8686799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Parameter can be string (e.g. from configuration file)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Coffee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GetCoffee(CoffeeType coffeeType)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 also be implemented using dictionary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switch (coffeeType)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CoffeeType.Regular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 be subtype of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Coffee(0, 150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CoffeeType.Double: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Coffee(0, 200);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CoffeeType.Cappuccino: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Coffee(100, 100);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CoffeeType.Macchiato: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new Coffee(200, 100);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new ArgumentException();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method(s)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</a:t>
            </a:r>
            <a:r>
              <a:rPr lang="en-US" dirty="0"/>
              <a:t>f</a:t>
            </a:r>
            <a:r>
              <a:rPr lang="en-US" dirty="0" smtClean="0"/>
              <a:t>actory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 interface to the simple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new factories and classes without breaking Open/Closed Principle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810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Factory Method Demo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3429000"/>
            <a:ext cx="6858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Inheritance hierarchy gets deeper with coupling between concrete factories and classes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990600"/>
            <a:ext cx="8659991" cy="4396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343400" y="3048000"/>
            <a:ext cx="28194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09800" y="3048000"/>
            <a:ext cx="2819400" cy="18288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1447800"/>
            <a:ext cx="2743200" cy="1409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1823"/>
            <a:ext cx="8686800" cy="58477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 {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CreateHerbivore();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CreateCarnivore();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Constructor can be internal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 :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Abstract Factory Demo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15" y="1059180"/>
            <a:ext cx="5334000" cy="313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215" y="2210070"/>
            <a:ext cx="312674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35" y="4165417"/>
            <a:ext cx="2362200" cy="2387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3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86" y="2133600"/>
            <a:ext cx="5639028" cy="3755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2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8870"/>
            <a:ext cx="8686800" cy="5893278"/>
          </a:xfrm>
        </p:spPr>
        <p:txBody>
          <a:bodyPr/>
          <a:lstStyle/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Separates the construction of a complex object </a:t>
            </a:r>
            <a:r>
              <a:rPr lang="en-US" dirty="0" smtClean="0"/>
              <a:t>(logic) from its representation (data)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Separation of logic (multistep) and data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Encapsulates the way an object is constructed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Solves 3 problems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Different constructions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Building a XML document</a:t>
            </a:r>
          </a:p>
          <a:p>
            <a:pPr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StringBuilder</a:t>
            </a:r>
            <a:r>
              <a:rPr lang="en-US" smtClean="0"/>
              <a:t> </a:t>
            </a:r>
            <a:r>
              <a:rPr lang="en-US" smtClean="0"/>
              <a:t>is not </a:t>
            </a:r>
            <a:r>
              <a:rPr lang="en-US" dirty="0" smtClean="0"/>
              <a:t>using the builder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55" y="3875583"/>
            <a:ext cx="3962400" cy="1553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Builder is used by Director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Product is produced by the concrete builder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client uses director and concrete builder to produce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952501"/>
            <a:ext cx="8229600" cy="3852772"/>
            <a:chOff x="381000" y="1182179"/>
            <a:chExt cx="8229600" cy="3852772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r>
                  <a:rPr lang="bg-BG" dirty="0" smtClean="0"/>
                  <a:t/>
                </a:r>
                <a:br>
                  <a:rPr lang="bg-BG" dirty="0" smtClean="0"/>
                </a:br>
                <a:r>
                  <a:rPr lang="bg-BG" sz="1800" dirty="0" smtClean="0"/>
                  <a:t>(</a:t>
                </a:r>
                <a:r>
                  <a:rPr lang="en-US" sz="1800" dirty="0" smtClean="0"/>
                  <a:t>not different type, but different data)</a:t>
                </a:r>
                <a:endParaRPr lang="en-US" sz="18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" y="1182179"/>
              <a:ext cx="1990725" cy="7238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Puts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vs.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Factory Method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Used </a:t>
            </a:r>
            <a:r>
              <a:rPr lang="en-US" dirty="0"/>
              <a:t>when the factory can easily create the entire object within one method </a:t>
            </a:r>
            <a:r>
              <a:rPr lang="en-US" dirty="0" smtClean="0"/>
              <a:t>call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Common interface to group factories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Abstract Factory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Interface </a:t>
            </a:r>
            <a:r>
              <a:rPr lang="en-US" dirty="0"/>
              <a:t>for creating </a:t>
            </a:r>
            <a:r>
              <a:rPr lang="en-US" u="sng" dirty="0"/>
              <a:t>families</a:t>
            </a:r>
            <a:r>
              <a:rPr lang="en-US" dirty="0"/>
              <a:t> of related or dependent objects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Builder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When you need a lot of things to build an object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When construction is order-dependent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2050" name="Picture 2" descr="http://messybeast.com/images/clone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23" y="2209800"/>
            <a:ext cx="5388154" cy="3753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</a:t>
            </a:r>
            <a:r>
              <a:rPr lang="en-US" dirty="0" smtClean="0"/>
              <a:t>copying</a:t>
            </a:r>
            <a:r>
              <a:rPr lang="en-US" dirty="0"/>
              <a:t>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It eliminates the (potentially expensive) overhead of initializing </a:t>
            </a:r>
            <a:r>
              <a:rPr lang="en-US" dirty="0" smtClean="0"/>
              <a:t>(construction)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Hides the complexities of making new instances from the client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Copy of web resource (instead of downloading it every time it is needed)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Getting copy of the current state of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Hiding constructors and allowing cloning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JavaScript is a prototypical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1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Prototype Pattern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71823"/>
            <a:ext cx="8686800" cy="58477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StormtrooperPrototype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abstract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Clone();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StormtrooperPrototype</a:t>
            </a: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Clone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this.MemberwiseClone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as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2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Or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in .NET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Stormtrooper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ICloneable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this.MemberwiseClone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/>
              <a:t>Fluent Interface, Lazy Initialization, Object </a:t>
            </a:r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 descr="http://www.crystalinks.com/creation_mythchapel%20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19400"/>
            <a:ext cx="6667500" cy="3162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1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implementation of an </a:t>
            </a:r>
            <a:r>
              <a:rPr lang="en-US" dirty="0" smtClean="0"/>
              <a:t>object-oriented </a:t>
            </a:r>
            <a:r>
              <a:rPr lang="en-US" dirty="0"/>
              <a:t>API that aims to provide more readable </a:t>
            </a:r>
            <a:r>
              <a:rPr lang="en-US" dirty="0" smtClean="0"/>
              <a:t>code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Reduce </a:t>
            </a:r>
            <a:r>
              <a:rPr lang="en-US" dirty="0"/>
              <a:t>syntactical </a:t>
            </a:r>
            <a:r>
              <a:rPr lang="en-US" dirty="0" smtClean="0"/>
              <a:t>noise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More </a:t>
            </a:r>
            <a:r>
              <a:rPr lang="en-US" dirty="0"/>
              <a:t>clearly express what the code does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Implemented </a:t>
            </a:r>
            <a:r>
              <a:rPr lang="en-US" dirty="0"/>
              <a:t>by using method </a:t>
            </a:r>
            <a:r>
              <a:rPr lang="en-US" dirty="0" smtClean="0"/>
              <a:t>cascading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Real world </a:t>
            </a:r>
            <a:r>
              <a:rPr lang="en-US" dirty="0"/>
              <a:t>e</a:t>
            </a:r>
            <a:r>
              <a:rPr lang="en-US" dirty="0" smtClean="0"/>
              <a:t>xamples: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iostream</a:t>
            </a:r>
            <a:r>
              <a:rPr lang="en-US" dirty="0" smtClean="0"/>
              <a:t> library in C++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&lt;&lt; "text" &lt;&lt; 5;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KendoUI</a:t>
            </a:r>
            <a:r>
              <a:rPr lang="en-US" dirty="0" smtClean="0"/>
              <a:t> Wrappers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LINQ in .NET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Using extension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581400"/>
            <a:ext cx="3598015" cy="2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8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Creational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/>
              <a:t>Simple </a:t>
            </a:r>
            <a:r>
              <a:rPr lang="en-US" dirty="0" smtClean="0"/>
              <a:t>Factory</a:t>
            </a:r>
          </a:p>
          <a:p>
            <a:r>
              <a:rPr lang="en-US" dirty="0"/>
              <a:t>Factory </a:t>
            </a:r>
            <a:r>
              <a:rPr lang="en-US" dirty="0" smtClean="0"/>
              <a:t>Method</a:t>
            </a:r>
          </a:p>
          <a:p>
            <a:r>
              <a:rPr lang="en-US" dirty="0"/>
              <a:t>Abstract </a:t>
            </a:r>
            <a:r>
              <a:rPr lang="en-US" dirty="0" smtClean="0"/>
              <a:t>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/>
              <a:t>Fluent Interface</a:t>
            </a:r>
            <a:endParaRPr lang="en-US" dirty="0" smtClean="0"/>
          </a:p>
          <a:p>
            <a:r>
              <a:rPr lang="en-US" dirty="0"/>
              <a:t>Lazy initialization</a:t>
            </a:r>
          </a:p>
          <a:p>
            <a:r>
              <a:rPr lang="en-US" dirty="0" smtClean="0"/>
              <a:t>Object Pool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38200"/>
            <a:ext cx="3810000" cy="105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17556"/>
            <a:ext cx="3373140" cy="1259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6" y="3401356"/>
            <a:ext cx="3003664" cy="1197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83" y="3449703"/>
            <a:ext cx="2928111" cy="1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67615"/>
            <a:ext cx="3621194" cy="1468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Tactic </a:t>
            </a:r>
            <a:r>
              <a:rPr lang="en-US" dirty="0"/>
              <a:t>of delaying the creation of an object, the calculation of a value</a:t>
            </a:r>
            <a:r>
              <a:rPr lang="en-US" dirty="0" smtClean="0"/>
              <a:t>, or </a:t>
            </a:r>
            <a:r>
              <a:rPr lang="en-US" dirty="0"/>
              <a:t>some other expensive</a:t>
            </a:r>
            <a:br>
              <a:rPr lang="en-US" dirty="0"/>
            </a:br>
            <a:r>
              <a:rPr lang="en-US" dirty="0"/>
              <a:t>process until the first </a:t>
            </a:r>
            <a:r>
              <a:rPr lang="en-US" dirty="0" smtClean="0"/>
              <a:t>time it </a:t>
            </a:r>
            <a:r>
              <a:rPr lang="en-US" dirty="0"/>
              <a:t>is </a:t>
            </a:r>
            <a:r>
              <a:rPr lang="en-US" dirty="0" smtClean="0"/>
              <a:t>needed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A.k.a. </a:t>
            </a:r>
            <a:r>
              <a:rPr lang="en-US" dirty="0"/>
              <a:t>Virtual </a:t>
            </a:r>
            <a:r>
              <a:rPr lang="en-US" dirty="0" smtClean="0"/>
              <a:t>Proxy or Lazy Load pattern</a:t>
            </a:r>
            <a:endParaRPr lang="en-US" dirty="0"/>
          </a:p>
          <a:p>
            <a:r>
              <a:rPr lang="en-US" dirty="0" smtClean="0"/>
              <a:t>Real-world examples</a:t>
            </a:r>
          </a:p>
          <a:p>
            <a:pPr lvl="1"/>
            <a:r>
              <a:rPr lang="en-US" dirty="0" smtClean="0"/>
              <a:t>In ORMs navigation properties are lazy loaded (called dynamic proxies) (N+1)</a:t>
            </a:r>
          </a:p>
          <a:p>
            <a:pPr lvl="1"/>
            <a:r>
              <a:rPr lang="en-US" dirty="0" smtClean="0"/>
              <a:t>When implementing Singleton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In .NET: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Lazy&lt;T&gt; </a:t>
            </a:r>
            <a:r>
              <a:rPr lang="en-US" dirty="0"/>
              <a:t>(value holder)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2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458200" cy="5109091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Avoid </a:t>
            </a:r>
            <a:r>
              <a:rPr lang="en-US" dirty="0"/>
              <a:t>expensive </a:t>
            </a:r>
            <a:r>
              <a:rPr lang="en-US" dirty="0" smtClean="0"/>
              <a:t>acquisition and </a:t>
            </a:r>
            <a:r>
              <a:rPr lang="en-US" dirty="0"/>
              <a:t>release of </a:t>
            </a:r>
            <a:r>
              <a:rPr lang="en-US" dirty="0" smtClean="0"/>
              <a:t>resources 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offer a significant performance boost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Unity is moving objects instead of destroying and creating new ones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ADO.NET is using</a:t>
            </a:r>
            <a:br>
              <a:rPr lang="en-US" dirty="0" smtClean="0"/>
            </a:br>
            <a:r>
              <a:rPr lang="en-US" dirty="0" smtClean="0"/>
              <a:t>connection pooling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because opening</a:t>
            </a:r>
            <a:br>
              <a:rPr lang="en-US" dirty="0"/>
            </a:br>
            <a:r>
              <a:rPr lang="en-US" dirty="0"/>
              <a:t>connection is expensive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80" y="3505200"/>
            <a:ext cx="4019979" cy="28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63" b="1825"/>
          <a:stretch/>
        </p:blipFill>
        <p:spPr>
          <a:xfrm>
            <a:off x="1447800" y="938645"/>
            <a:ext cx="6819900" cy="57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38400"/>
            <a:ext cx="5562600" cy="3482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11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Singleton</a:t>
            </a:r>
            <a:r>
              <a:rPr lang="en-US" noProof="1"/>
              <a:t> class is a class that is supposed to have only one (single) </a:t>
            </a:r>
            <a:r>
              <a:rPr lang="en-US" noProof="1" smtClean="0"/>
              <a:t>instance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 smtClean="0"/>
              <a:t>Access window manager / file system / console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noProof="1" smtClean="0"/>
              <a:t>Access global application logger / DC / Mapper</a:t>
            </a:r>
            <a:endParaRPr lang="bg-BG" dirty="0"/>
          </a:p>
          <a:p>
            <a:pPr>
              <a:spcAft>
                <a:spcPts val="300"/>
              </a:spcAft>
            </a:pPr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Lazy </a:t>
            </a:r>
            <a:r>
              <a:rPr lang="en-US" dirty="0"/>
              <a:t>loading </a:t>
            </a:r>
            <a:r>
              <a:rPr lang="en-US" dirty="0" smtClean="0"/>
              <a:t>(created </a:t>
            </a:r>
            <a:r>
              <a:rPr lang="en-US" dirty="0"/>
              <a:t>when </a:t>
            </a:r>
            <a:r>
              <a:rPr lang="en-US" dirty="0" smtClean="0"/>
              <a:t>first needed)</a:t>
            </a:r>
            <a:endParaRPr lang="bg-BG" dirty="0"/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Thread-safe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References: </a:t>
            </a:r>
            <a:r>
              <a:rPr lang="en-US" dirty="0" smtClean="0">
                <a:hlinkClick r:id="rId2"/>
              </a:rPr>
              <a:t>C# in depth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MSDN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SourceMaking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(Structure)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89" y="842232"/>
            <a:ext cx="6592420" cy="1824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2843748"/>
            <a:ext cx="86867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Singleton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Singleton 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Note: Constructor is 'protected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or 'private'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Singleton()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Singleton Instance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be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'Lazy initialization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instance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Singleton();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implementation is not thread-safe!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(Thread-safe – lock)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838200"/>
            <a:ext cx="8686799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SingletonThreadSafe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volatile SingletonThreadSafe instance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volatile modifier is used to show that the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will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 accessed by multiple threads concurrently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object syncLock = new object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SingletonThreadSafe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SingletonThreadSafe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lock (syncLock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(instance == 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SingletonThreadSafe();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Singleton (Thread-safe – nested)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914400"/>
            <a:ext cx="8686799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Singleton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Singleton Instance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get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Nested.Instance;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Nested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Explicit static constructor to tell C# compiler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not to mark type as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beforefieldinit</a:t>
            </a:r>
            <a:endParaRPr lang="en-US" sz="2000" b="1" noProof="1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which will initialize the fields (Instance)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just before their first use (not earlier)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static Nested() {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static readonly Singleton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91400" cy="838200"/>
          </a:xfrm>
        </p:spPr>
        <p:txBody>
          <a:bodyPr/>
          <a:lstStyle/>
          <a:p>
            <a:r>
              <a:rPr lang="en-US" dirty="0" smtClean="0"/>
              <a:t>Singleton (</a:t>
            </a:r>
            <a:r>
              <a:rPr lang="en-US" dirty="0" smtClean="0"/>
              <a:t>Thread-safe – Lazy</a:t>
            </a:r>
            <a:r>
              <a:rPr lang="en-US" dirty="0" smtClean="0"/>
              <a:t>&lt;&gt;)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1066800"/>
            <a:ext cx="868679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sealed class Singleton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readonly Lazy&lt;Singleton&gt; lazy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Lazy&lt;Singleton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new Singleton());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Singleton Instance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get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lazy.Value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Singleton()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11020</TotalTime>
  <Words>1528</Words>
  <Application>Microsoft Office PowerPoint</Application>
  <PresentationFormat>On-screen Show (4:3)</PresentationFormat>
  <Paragraphs>362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Creational Patterns</vt:lpstr>
      <vt:lpstr>Creational Patterns</vt:lpstr>
      <vt:lpstr>List of Creational Patterns</vt:lpstr>
      <vt:lpstr>Singleton</vt:lpstr>
      <vt:lpstr>Singleton</vt:lpstr>
      <vt:lpstr>Singleton (Structure)</vt:lpstr>
      <vt:lpstr>Singleton (Thread-safe – lock)</vt:lpstr>
      <vt:lpstr>Singleton (Thread-safe – nested)</vt:lpstr>
      <vt:lpstr>Singleton (Thread-safe – Lazy&lt;&gt;)</vt:lpstr>
      <vt:lpstr>Consequences of Singleton Use</vt:lpstr>
      <vt:lpstr>Factories</vt:lpstr>
      <vt:lpstr>Simple Factory</vt:lpstr>
      <vt:lpstr>Simple Factory Demo Example</vt:lpstr>
      <vt:lpstr>Factory Method</vt:lpstr>
      <vt:lpstr>Factory Method – Example</vt:lpstr>
      <vt:lpstr>Factory Method Demo Example</vt:lpstr>
      <vt:lpstr>Abstract Factory</vt:lpstr>
      <vt:lpstr>Abstract Factory – Example</vt:lpstr>
      <vt:lpstr>Abstract Factory Demo Example</vt:lpstr>
      <vt:lpstr>Builder</vt:lpstr>
      <vt:lpstr>The Builder Pattern</vt:lpstr>
      <vt:lpstr>The Builder Pattern (2)</vt:lpstr>
      <vt:lpstr>Factories vs. Builder</vt:lpstr>
      <vt:lpstr>Prototype</vt:lpstr>
      <vt:lpstr>Prototype Pattern</vt:lpstr>
      <vt:lpstr>Prototype Pattern (2)</vt:lpstr>
      <vt:lpstr>Prototype Pattern – Example</vt:lpstr>
      <vt:lpstr>Other Creational Patterns</vt:lpstr>
      <vt:lpstr>Fluent Interface</vt:lpstr>
      <vt:lpstr>Lazy Initialization</vt:lpstr>
      <vt:lpstr>Object Pool</vt:lpstr>
      <vt:lpstr>Object Pool – Demo</vt:lpstr>
      <vt:lpstr>Creational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1834</cp:revision>
  <dcterms:created xsi:type="dcterms:W3CDTF">2007-12-08T16:03:35Z</dcterms:created>
  <dcterms:modified xsi:type="dcterms:W3CDTF">2015-08-26T10:43:45Z</dcterms:modified>
  <cp:category>quality code, software engineering</cp:category>
</cp:coreProperties>
</file>