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Exo" panose="020B0604020202020204" charset="0"/>
      <p:regular r:id="rId72"/>
      <p:bold r:id="rId73"/>
      <p:italic r:id="rId74"/>
      <p:boldItalic r:id="rId75"/>
    </p:embeddedFont>
    <p:embeddedFont>
      <p:font typeface="PT Sans" panose="020B0503020203020204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DB8B4-7B87-4B66-95B6-5A8BE4BC6022}">
  <a:tblStyle styleId="{B17DB8B4-7B87-4B66-95B6-5A8BE4BC60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1174c719d0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1174c719d0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g11729426f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4" name="Google Shape;3114;g11729426f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g11729426f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4" name="Google Shape;3124;g11729426f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11729426f4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11729426f4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11729426f4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11729426f4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11729426f4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11729426f4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11729426f4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11729426f4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11729426f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Google Shape;3175;g11729426f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g11729426f4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Google Shape;3185;g11729426f4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11729426f4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11729426f4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11729426f4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1" name="Google Shape;3201;g11729426f4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1729426f4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1729426f4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1729426f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1729426f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g11729426f4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8" name="Google Shape;3228;g11729426f4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11729426f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8" name="Google Shape;3278;g11729426f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1729426f48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11729426f48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1729426f4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11729426f4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11729426f4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11729426f4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11729426f48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11729426f48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g11729426f4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9" name="Google Shape;3359;g11729426f4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8" name="Google Shape;3368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11729426f48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11729426f48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117d7b41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117d7b41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g11729426f4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5" name="Google Shape;3465;g11729426f4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g117d7b4160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1" name="Google Shape;3521;g117d7b4160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g117d7b4160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4" name="Google Shape;3534;g117d7b4160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g117d7b4160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8" name="Google Shape;3548;g117d7b4160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g117d7b4160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6" name="Google Shape;3556;g117d7b4160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g118006c460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3" name="Google Shape;3573;g118006c460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11729426f48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11729426f48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g118006c460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2" name="Google Shape;3582;g118006c460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g118006c46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2" name="Google Shape;3592;g118006c46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118006c460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118006c460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118006c46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7" name="Google Shape;3607;g118006c460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g1180a2eafe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5" name="Google Shape;3615;g1180a2eafe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18006c460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118006c460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g118006c460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6" name="Google Shape;3626;g118006c460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g118006c460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6" name="Google Shape;3636;g118006c460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g1180a2eafef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3" name="Google Shape;3643;g1180a2eafef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118006c460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118006c460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117f16778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7" name="Google Shape;2857;g117f16778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g118006c460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3" name="Google Shape;3673;g118006c460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18006c460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8" name="Google Shape;3688;g118006c460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g118006c460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5" name="Google Shape;3695;g118006c460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g118006c460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3" name="Google Shape;3703;g118006c460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118006c460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118006c460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Google Shape;3741;g118006c460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2" name="Google Shape;3742;g118006c460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g118006c460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8" name="Google Shape;3758;g118006c460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g118006c460a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4" name="Google Shape;3764;g118006c460a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g118006c460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1" name="Google Shape;3771;g118006c460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118006c460a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118006c460a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g11729426f48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9" name="Google Shape;2909;g11729426f48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118006c460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118006c460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118006c460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118006c460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g118006c460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0" name="Google Shape;3800;g118006c460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6" name="Google Shape;3806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1180a2eaf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1180a2eaf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1180a2eafe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1180a2eafe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Google Shape;2932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1174c719d0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1174c719d0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g1174c719d0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5" name="Google Shape;3055;g1174c719d0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3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5" name="Google Shape;2655;p3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30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2" name="Google Shape;2662;p3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69" name="Google Shape;2669;p3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5" name="Google Shape;2675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6" name="Google Shape;2676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6" name="Google Shape;2686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7" name="Google Shape;268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7" name="Google Shape;2697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8" name="Google Shape;2698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2" name="Google Shape;2712;p30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Caso HRAnalytics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3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General</a:t>
            </a:r>
            <a:endParaRPr/>
          </a:p>
        </p:txBody>
      </p:sp>
      <p:pic>
        <p:nvPicPr>
          <p:cNvPr id="3108" name="Google Shape;31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75" y="1212100"/>
            <a:ext cx="7484251" cy="19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9" name="Google Shape;31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125" y="3324050"/>
            <a:ext cx="5621748" cy="15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0" name="Google Shape;3110;p39"/>
          <p:cNvSpPr/>
          <p:nvPr/>
        </p:nvSpPr>
        <p:spPr>
          <a:xfrm>
            <a:off x="722250" y="908200"/>
            <a:ext cx="1739400" cy="303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Numérica (8)</a:t>
            </a:r>
            <a:endParaRPr sz="18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11" name="Google Shape;3111;p39"/>
          <p:cNvSpPr/>
          <p:nvPr/>
        </p:nvSpPr>
        <p:spPr>
          <a:xfrm>
            <a:off x="750750" y="3324050"/>
            <a:ext cx="1739400" cy="303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Categórica(5)</a:t>
            </a:r>
            <a:endParaRPr sz="18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40"/>
          <p:cNvSpPr txBox="1">
            <a:spLocks noGrp="1"/>
          </p:cNvSpPr>
          <p:nvPr>
            <p:ph type="title"/>
          </p:nvPr>
        </p:nvSpPr>
        <p:spPr>
          <a:xfrm>
            <a:off x="748100" y="518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‘education’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17" name="Google Shape;31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50" y="1190325"/>
            <a:ext cx="24384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8" name="Google Shape;31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74" y="1190325"/>
            <a:ext cx="3987850" cy="162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Google Shape;31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225" y="3229275"/>
            <a:ext cx="3052026" cy="102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Google Shape;312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3075" y="2942351"/>
            <a:ext cx="4750401" cy="19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3121" name="Google Shape;3121;p40"/>
          <p:cNvSpPr txBox="1">
            <a:spLocks noGrp="1"/>
          </p:cNvSpPr>
          <p:nvPr>
            <p:ph type="title"/>
          </p:nvPr>
        </p:nvSpPr>
        <p:spPr>
          <a:xfrm>
            <a:off x="340650" y="2432375"/>
            <a:ext cx="333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Comparando con el target</a:t>
            </a:r>
            <a:endParaRPr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p4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‘previous_year_rating’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27" name="Google Shape;31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350" y="1190325"/>
            <a:ext cx="1181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74" y="1190331"/>
            <a:ext cx="3957149" cy="15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00" y="3422650"/>
            <a:ext cx="2847600" cy="11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3850" y="2939805"/>
            <a:ext cx="4984604" cy="2051294"/>
          </a:xfrm>
          <a:prstGeom prst="rect">
            <a:avLst/>
          </a:prstGeom>
          <a:noFill/>
          <a:ln>
            <a:noFill/>
          </a:ln>
        </p:spPr>
      </p:pic>
      <p:sp>
        <p:nvSpPr>
          <p:cNvPr id="3131" name="Google Shape;3131;p41"/>
          <p:cNvSpPr txBox="1">
            <a:spLocks noGrp="1"/>
          </p:cNvSpPr>
          <p:nvPr>
            <p:ph type="title"/>
          </p:nvPr>
        </p:nvSpPr>
        <p:spPr>
          <a:xfrm>
            <a:off x="308250" y="2787400"/>
            <a:ext cx="333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Comparando con el target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3132" name="Google Shape;3132;p41"/>
          <p:cNvSpPr txBox="1">
            <a:spLocks noGrp="1"/>
          </p:cNvSpPr>
          <p:nvPr>
            <p:ph type="title"/>
          </p:nvPr>
        </p:nvSpPr>
        <p:spPr>
          <a:xfrm>
            <a:off x="601825" y="1358250"/>
            <a:ext cx="215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calificación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4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‘avg_training_score’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38" name="Google Shape;3138;p42"/>
          <p:cNvPicPr preferRelativeResize="0"/>
          <p:nvPr/>
        </p:nvPicPr>
        <p:blipFill rotWithShape="1">
          <a:blip r:embed="rId3">
            <a:alphaModFix/>
          </a:blip>
          <a:srcRect r="42837"/>
          <a:stretch/>
        </p:blipFill>
        <p:spPr>
          <a:xfrm>
            <a:off x="0" y="3388678"/>
            <a:ext cx="2335800" cy="7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Google Shape;3139;p42"/>
          <p:cNvPicPr preferRelativeResize="0"/>
          <p:nvPr/>
        </p:nvPicPr>
        <p:blipFill rotWithShape="1">
          <a:blip r:embed="rId3">
            <a:alphaModFix/>
          </a:blip>
          <a:srcRect l="56976"/>
          <a:stretch/>
        </p:blipFill>
        <p:spPr>
          <a:xfrm>
            <a:off x="2342780" y="3388675"/>
            <a:ext cx="1758069" cy="7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0" name="Google Shape;31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573" y="2875725"/>
            <a:ext cx="5137193" cy="20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Google Shape;31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3851" y="1112101"/>
            <a:ext cx="1180256" cy="15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1718" y="1112100"/>
            <a:ext cx="3816955" cy="157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3" name="Google Shape;3143;p42"/>
          <p:cNvSpPr txBox="1">
            <a:spLocks noGrp="1"/>
          </p:cNvSpPr>
          <p:nvPr>
            <p:ph type="title"/>
          </p:nvPr>
        </p:nvSpPr>
        <p:spPr>
          <a:xfrm>
            <a:off x="69975" y="1337250"/>
            <a:ext cx="139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Puntaje de Evaluaciones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4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‘age’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49" name="Google Shape;31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445" y="1112100"/>
            <a:ext cx="1013261" cy="17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0" name="Google Shape;31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137" y="1112100"/>
            <a:ext cx="4487788" cy="18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43"/>
          <p:cNvPicPr preferRelativeResize="0"/>
          <p:nvPr/>
        </p:nvPicPr>
        <p:blipFill rotWithShape="1">
          <a:blip r:embed="rId5">
            <a:alphaModFix/>
          </a:blip>
          <a:srcRect r="45489"/>
          <a:stretch/>
        </p:blipFill>
        <p:spPr>
          <a:xfrm>
            <a:off x="115550" y="3660887"/>
            <a:ext cx="2209299" cy="7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43"/>
          <p:cNvPicPr preferRelativeResize="0"/>
          <p:nvPr/>
        </p:nvPicPr>
        <p:blipFill rotWithShape="1">
          <a:blip r:embed="rId5">
            <a:alphaModFix/>
          </a:blip>
          <a:srcRect l="54510"/>
          <a:stretch/>
        </p:blipFill>
        <p:spPr>
          <a:xfrm>
            <a:off x="2324849" y="3660887"/>
            <a:ext cx="1843752" cy="7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4200" y="3064825"/>
            <a:ext cx="4719804" cy="1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‘length_of_service’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59" name="Google Shape;31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120" y="1153538"/>
            <a:ext cx="1206525" cy="17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0" name="Google Shape;31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75" y="1153550"/>
            <a:ext cx="4252592" cy="174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1" name="Google Shape;3161;p44"/>
          <p:cNvPicPr preferRelativeResize="0"/>
          <p:nvPr/>
        </p:nvPicPr>
        <p:blipFill rotWithShape="1">
          <a:blip r:embed="rId5">
            <a:alphaModFix/>
          </a:blip>
          <a:srcRect r="41228"/>
          <a:stretch/>
        </p:blipFill>
        <p:spPr>
          <a:xfrm>
            <a:off x="111950" y="3874575"/>
            <a:ext cx="2518682" cy="7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2" name="Google Shape;3162;p44"/>
          <p:cNvPicPr preferRelativeResize="0"/>
          <p:nvPr/>
        </p:nvPicPr>
        <p:blipFill rotWithShape="1">
          <a:blip r:embed="rId5">
            <a:alphaModFix/>
          </a:blip>
          <a:srcRect l="58771"/>
          <a:stretch/>
        </p:blipFill>
        <p:spPr>
          <a:xfrm>
            <a:off x="2630632" y="3874575"/>
            <a:ext cx="1766867" cy="7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3" name="Google Shape;316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900" y="3051813"/>
            <a:ext cx="4744502" cy="193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4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‘no_of_trainings’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69" name="Google Shape;31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873" y="1190325"/>
            <a:ext cx="872939" cy="16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0" name="Google Shape;31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75" y="1165901"/>
            <a:ext cx="4176368" cy="167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1" name="Google Shape;31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45" y="3289995"/>
            <a:ext cx="3036800" cy="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2" name="Google Shape;317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0745" y="2991563"/>
            <a:ext cx="5072597" cy="199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4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‘KPIs_met &gt;80%’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78" name="Google Shape;31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50" y="1227750"/>
            <a:ext cx="1567600" cy="6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9" name="Google Shape;317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600" y="1227750"/>
            <a:ext cx="4206576" cy="16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0" name="Google Shape;318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625" y="3115649"/>
            <a:ext cx="20669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1" name="Google Shape;318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6725" y="3115649"/>
            <a:ext cx="4498249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2" name="Google Shape;3182;p46"/>
          <p:cNvSpPr txBox="1"/>
          <p:nvPr/>
        </p:nvSpPr>
        <p:spPr>
          <a:xfrm>
            <a:off x="454850" y="2050400"/>
            <a:ext cx="293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indicadores clave de rendimiento ) si es &gt; 80% es 1 sino 0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p4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‘awards_won?’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88" name="Google Shape;31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00" y="1190325"/>
            <a:ext cx="1781350" cy="6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075" y="1190323"/>
            <a:ext cx="4152901" cy="16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550" y="3035525"/>
            <a:ext cx="1914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1" name="Google Shape;319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9668" y="3035525"/>
            <a:ext cx="4860381" cy="19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4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‘region’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197" name="Google Shape;31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75" y="1182175"/>
            <a:ext cx="7359650" cy="19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8" name="Google Shape;31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175" y="3226850"/>
            <a:ext cx="7359651" cy="17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31"/>
          <p:cNvSpPr/>
          <p:nvPr/>
        </p:nvSpPr>
        <p:spPr>
          <a:xfrm>
            <a:off x="4731150" y="3590170"/>
            <a:ext cx="2360400" cy="837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1"/>
          <p:cNvSpPr/>
          <p:nvPr/>
        </p:nvSpPr>
        <p:spPr>
          <a:xfrm>
            <a:off x="2052450" y="3590185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1"/>
          <p:cNvSpPr/>
          <p:nvPr/>
        </p:nvSpPr>
        <p:spPr>
          <a:xfrm>
            <a:off x="3391800" y="1808503"/>
            <a:ext cx="2360400" cy="926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1"/>
          <p:cNvSpPr/>
          <p:nvPr/>
        </p:nvSpPr>
        <p:spPr>
          <a:xfrm>
            <a:off x="6070500" y="1808496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1"/>
          <p:cNvSpPr/>
          <p:nvPr/>
        </p:nvSpPr>
        <p:spPr>
          <a:xfrm>
            <a:off x="713100" y="1808500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23" name="Google Shape;2723;p31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Entendimiento del Negocio</a:t>
            </a:r>
            <a:endParaRPr/>
          </a:p>
        </p:txBody>
      </p:sp>
      <p:sp>
        <p:nvSpPr>
          <p:cNvPr id="2724" name="Google Shape;2724;p31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5" name="Google Shape;2725;p31"/>
          <p:cNvSpPr txBox="1">
            <a:spLocks noGrp="1"/>
          </p:cNvSpPr>
          <p:nvPr>
            <p:ph type="title" idx="4"/>
          </p:nvPr>
        </p:nvSpPr>
        <p:spPr>
          <a:xfrm>
            <a:off x="3471150" y="2134830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 de Datos</a:t>
            </a:r>
            <a:endParaRPr/>
          </a:p>
        </p:txBody>
      </p:sp>
      <p:sp>
        <p:nvSpPr>
          <p:cNvPr id="2726" name="Google Shape;2726;p31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7" name="Google Shape;2727;p31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728" name="Google Shape;2728;p31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29" name="Google Shape;2729;p31"/>
          <p:cNvSpPr txBox="1">
            <a:spLocks noGrp="1"/>
          </p:cNvSpPr>
          <p:nvPr>
            <p:ph type="title" idx="13"/>
          </p:nvPr>
        </p:nvSpPr>
        <p:spPr>
          <a:xfrm>
            <a:off x="2115900" y="376419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 y Validación</a:t>
            </a:r>
            <a:endParaRPr/>
          </a:p>
        </p:txBody>
      </p:sp>
      <p:sp>
        <p:nvSpPr>
          <p:cNvPr id="2730" name="Google Shape;2730;p31"/>
          <p:cNvSpPr txBox="1">
            <a:spLocks noGrp="1"/>
          </p:cNvSpPr>
          <p:nvPr>
            <p:ph type="title" idx="15"/>
          </p:nvPr>
        </p:nvSpPr>
        <p:spPr>
          <a:xfrm>
            <a:off x="2115900" y="312699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1" name="Google Shape;2731;p31"/>
          <p:cNvSpPr txBox="1">
            <a:spLocks noGrp="1"/>
          </p:cNvSpPr>
          <p:nvPr>
            <p:ph type="title" idx="16"/>
          </p:nvPr>
        </p:nvSpPr>
        <p:spPr>
          <a:xfrm>
            <a:off x="4810500" y="38717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 de Resultados y Conclusiones</a:t>
            </a:r>
            <a:endParaRPr/>
          </a:p>
        </p:txBody>
      </p:sp>
      <p:sp>
        <p:nvSpPr>
          <p:cNvPr id="2732" name="Google Shape;2732;p31"/>
          <p:cNvSpPr txBox="1">
            <a:spLocks noGrp="1"/>
          </p:cNvSpPr>
          <p:nvPr>
            <p:ph type="title" idx="18"/>
          </p:nvPr>
        </p:nvSpPr>
        <p:spPr>
          <a:xfrm>
            <a:off x="4810500" y="312699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33" name="Google Shape;2733;p31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34" name="Google Shape;2734;p3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‘department’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204" name="Google Shape;32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75" y="1160900"/>
            <a:ext cx="2302492" cy="168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5" name="Google Shape;32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475" y="1160900"/>
            <a:ext cx="4435854" cy="178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6" name="Google Shape;320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25" y="3390475"/>
            <a:ext cx="3892750" cy="9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7" name="Google Shape;320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101" y="3032300"/>
            <a:ext cx="4735574" cy="19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5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‘gender’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213" name="Google Shape;32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275" y="1154425"/>
            <a:ext cx="15135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4" name="Google Shape;321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450" y="1154425"/>
            <a:ext cx="4123199" cy="16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5" name="Google Shape;321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0475" y="3000113"/>
            <a:ext cx="18573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6" name="Google Shape;321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7439" y="3000113"/>
            <a:ext cx="4967017" cy="20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</a:t>
            </a:r>
            <a:r>
              <a:rPr lang="en">
                <a:solidFill>
                  <a:schemeClr val="accent2"/>
                </a:solidFill>
              </a:rPr>
              <a:t>‘recruitment_channel’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222" name="Google Shape;32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250" y="1214400"/>
            <a:ext cx="17145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3" name="Google Shape;322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300" y="1214400"/>
            <a:ext cx="5043524" cy="15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25" y="3124700"/>
            <a:ext cx="2827375" cy="1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6350" y="2989925"/>
            <a:ext cx="4926473" cy="2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52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2"/>
                </a:solidFill>
              </a:rPr>
              <a:t>Revisión y tratamiento de</a:t>
            </a:r>
            <a:r>
              <a:rPr lang="en" sz="3900"/>
              <a:t> missings y outliers</a:t>
            </a:r>
            <a:endParaRPr sz="3900"/>
          </a:p>
        </p:txBody>
      </p:sp>
      <p:grpSp>
        <p:nvGrpSpPr>
          <p:cNvPr id="3231" name="Google Shape;3231;p52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232" name="Google Shape;3232;p5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8" name="Google Shape;3238;p52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239" name="Google Shape;3239;p5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40" name="Google Shape;3240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0" name="Google Shape;3250;p5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51" name="Google Shape;3251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1" name="Google Shape;3261;p52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262" name="Google Shape;3262;p5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p5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Tratamiento de valores nulos</a:t>
            </a:r>
            <a:endParaRPr/>
          </a:p>
        </p:txBody>
      </p:sp>
      <p:pic>
        <p:nvPicPr>
          <p:cNvPr id="3281" name="Google Shape;32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88" y="2246200"/>
            <a:ext cx="27527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213" y="1264500"/>
            <a:ext cx="5703387" cy="272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Imputación de numéricas</a:t>
            </a:r>
            <a:endParaRPr/>
          </a:p>
        </p:txBody>
      </p:sp>
      <p:sp>
        <p:nvSpPr>
          <p:cNvPr id="3288" name="Google Shape;3288;p54"/>
          <p:cNvSpPr txBox="1">
            <a:spLocks noGrp="1"/>
          </p:cNvSpPr>
          <p:nvPr>
            <p:ph type="title"/>
          </p:nvPr>
        </p:nvSpPr>
        <p:spPr>
          <a:xfrm>
            <a:off x="2925750" y="1223375"/>
            <a:ext cx="329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‘previous_year_rating’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3289" name="Google Shape;3289;p54"/>
          <p:cNvSpPr txBox="1">
            <a:spLocks noGrp="1"/>
          </p:cNvSpPr>
          <p:nvPr>
            <p:ph type="title"/>
          </p:nvPr>
        </p:nvSpPr>
        <p:spPr>
          <a:xfrm>
            <a:off x="2859825" y="2349428"/>
            <a:ext cx="1170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4124</a:t>
            </a:r>
            <a:endParaRPr sz="2200"/>
          </a:p>
        </p:txBody>
      </p:sp>
      <p:sp>
        <p:nvSpPr>
          <p:cNvPr id="3290" name="Google Shape;3290;p54"/>
          <p:cNvSpPr txBox="1">
            <a:spLocks noGrp="1"/>
          </p:cNvSpPr>
          <p:nvPr>
            <p:ph type="title"/>
          </p:nvPr>
        </p:nvSpPr>
        <p:spPr>
          <a:xfrm>
            <a:off x="2859825" y="1796075"/>
            <a:ext cx="1170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Na</a:t>
            </a:r>
            <a:endParaRPr sz="2200">
              <a:solidFill>
                <a:schemeClr val="accent3"/>
              </a:solidFill>
            </a:endParaRPr>
          </a:p>
        </p:txBody>
      </p:sp>
      <p:grpSp>
        <p:nvGrpSpPr>
          <p:cNvPr id="3291" name="Google Shape;3291;p54"/>
          <p:cNvGrpSpPr/>
          <p:nvPr/>
        </p:nvGrpSpPr>
        <p:grpSpPr>
          <a:xfrm rot="10800000">
            <a:off x="4195436" y="2469292"/>
            <a:ext cx="1027514" cy="338317"/>
            <a:chOff x="2300350" y="2601250"/>
            <a:chExt cx="2275275" cy="623625"/>
          </a:xfrm>
        </p:grpSpPr>
        <p:sp>
          <p:nvSpPr>
            <p:cNvPr id="3292" name="Google Shape;3292;p5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8" name="Google Shape;3298;p54"/>
          <p:cNvSpPr txBox="1">
            <a:spLocks noGrp="1"/>
          </p:cNvSpPr>
          <p:nvPr>
            <p:ph type="title"/>
          </p:nvPr>
        </p:nvSpPr>
        <p:spPr>
          <a:xfrm>
            <a:off x="5113883" y="1796075"/>
            <a:ext cx="1170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Na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3299" name="Google Shape;3299;p54"/>
          <p:cNvSpPr txBox="1">
            <a:spLocks noGrp="1"/>
          </p:cNvSpPr>
          <p:nvPr>
            <p:ph type="title"/>
          </p:nvPr>
        </p:nvSpPr>
        <p:spPr>
          <a:xfrm>
            <a:off x="5162040" y="2349428"/>
            <a:ext cx="10740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3300" name="Google Shape;3300;p54"/>
          <p:cNvSpPr txBox="1">
            <a:spLocks noGrp="1"/>
          </p:cNvSpPr>
          <p:nvPr>
            <p:ph type="title"/>
          </p:nvPr>
        </p:nvSpPr>
        <p:spPr>
          <a:xfrm>
            <a:off x="3617488" y="2981000"/>
            <a:ext cx="21834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Fill_value</a:t>
            </a:r>
            <a:r>
              <a:rPr lang="en" sz="2200"/>
              <a:t> </a:t>
            </a:r>
            <a:r>
              <a:rPr lang="en" sz="2200">
                <a:solidFill>
                  <a:schemeClr val="accent3"/>
                </a:solidFill>
              </a:rPr>
              <a:t>=</a:t>
            </a:r>
            <a:r>
              <a:rPr lang="en" sz="2200"/>
              <a:t> 0</a:t>
            </a:r>
            <a:endParaRPr sz="2200"/>
          </a:p>
        </p:txBody>
      </p:sp>
      <p:sp>
        <p:nvSpPr>
          <p:cNvPr id="3301" name="Google Shape;3301;p54"/>
          <p:cNvSpPr txBox="1">
            <a:spLocks noGrp="1"/>
          </p:cNvSpPr>
          <p:nvPr>
            <p:ph type="subTitle" idx="4294967295"/>
          </p:nvPr>
        </p:nvSpPr>
        <p:spPr>
          <a:xfrm>
            <a:off x="671850" y="3806150"/>
            <a:ext cx="7800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Elegimos rellenar con 0, ya que hemos averiguado que todos los que no tienen un dato en ‘previous_year_rating’ es porque recién están empezando a trabajar este año.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5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Imputación de categóricas</a:t>
            </a:r>
            <a:endParaRPr/>
          </a:p>
        </p:txBody>
      </p:sp>
      <p:sp>
        <p:nvSpPr>
          <p:cNvPr id="3307" name="Google Shape;3307;p55"/>
          <p:cNvSpPr txBox="1">
            <a:spLocks noGrp="1"/>
          </p:cNvSpPr>
          <p:nvPr>
            <p:ph type="title"/>
          </p:nvPr>
        </p:nvSpPr>
        <p:spPr>
          <a:xfrm>
            <a:off x="2925750" y="1223375"/>
            <a:ext cx="329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‘education’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3308" name="Google Shape;3308;p55"/>
          <p:cNvSpPr txBox="1">
            <a:spLocks noGrp="1"/>
          </p:cNvSpPr>
          <p:nvPr>
            <p:ph type="title"/>
          </p:nvPr>
        </p:nvSpPr>
        <p:spPr>
          <a:xfrm>
            <a:off x="2859825" y="2349428"/>
            <a:ext cx="1170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2409</a:t>
            </a:r>
            <a:endParaRPr sz="2200"/>
          </a:p>
        </p:txBody>
      </p:sp>
      <p:sp>
        <p:nvSpPr>
          <p:cNvPr id="3309" name="Google Shape;3309;p55"/>
          <p:cNvSpPr txBox="1">
            <a:spLocks noGrp="1"/>
          </p:cNvSpPr>
          <p:nvPr>
            <p:ph type="title"/>
          </p:nvPr>
        </p:nvSpPr>
        <p:spPr>
          <a:xfrm>
            <a:off x="2859825" y="1796075"/>
            <a:ext cx="1170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Na</a:t>
            </a:r>
            <a:endParaRPr sz="2200">
              <a:solidFill>
                <a:schemeClr val="accent3"/>
              </a:solidFill>
            </a:endParaRPr>
          </a:p>
        </p:txBody>
      </p:sp>
      <p:grpSp>
        <p:nvGrpSpPr>
          <p:cNvPr id="3310" name="Google Shape;3310;p55"/>
          <p:cNvGrpSpPr/>
          <p:nvPr/>
        </p:nvGrpSpPr>
        <p:grpSpPr>
          <a:xfrm rot="10800000">
            <a:off x="4195436" y="2469292"/>
            <a:ext cx="1027514" cy="338317"/>
            <a:chOff x="2300350" y="2601250"/>
            <a:chExt cx="2275275" cy="623625"/>
          </a:xfrm>
        </p:grpSpPr>
        <p:sp>
          <p:nvSpPr>
            <p:cNvPr id="3311" name="Google Shape;3311;p5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7" name="Google Shape;3317;p55"/>
          <p:cNvSpPr txBox="1">
            <a:spLocks noGrp="1"/>
          </p:cNvSpPr>
          <p:nvPr>
            <p:ph type="title"/>
          </p:nvPr>
        </p:nvSpPr>
        <p:spPr>
          <a:xfrm>
            <a:off x="5113883" y="1796075"/>
            <a:ext cx="1170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Na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3318" name="Google Shape;3318;p55"/>
          <p:cNvSpPr txBox="1">
            <a:spLocks noGrp="1"/>
          </p:cNvSpPr>
          <p:nvPr>
            <p:ph type="title"/>
          </p:nvPr>
        </p:nvSpPr>
        <p:spPr>
          <a:xfrm>
            <a:off x="5162040" y="2349428"/>
            <a:ext cx="10740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3319" name="Google Shape;3319;p55"/>
          <p:cNvSpPr txBox="1">
            <a:spLocks noGrp="1"/>
          </p:cNvSpPr>
          <p:nvPr>
            <p:ph type="title"/>
          </p:nvPr>
        </p:nvSpPr>
        <p:spPr>
          <a:xfrm>
            <a:off x="2682161" y="3077775"/>
            <a:ext cx="37797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Strategy =</a:t>
            </a:r>
            <a:r>
              <a:rPr lang="en" sz="2200"/>
              <a:t> most_frequent</a:t>
            </a:r>
            <a:endParaRPr sz="2200"/>
          </a:p>
        </p:txBody>
      </p:sp>
      <p:sp>
        <p:nvSpPr>
          <p:cNvPr id="3320" name="Google Shape;3320;p55"/>
          <p:cNvSpPr txBox="1">
            <a:spLocks noGrp="1"/>
          </p:cNvSpPr>
          <p:nvPr>
            <p:ph type="subTitle" idx="4294967295"/>
          </p:nvPr>
        </p:nvSpPr>
        <p:spPr>
          <a:xfrm>
            <a:off x="671850" y="3806150"/>
            <a:ext cx="7800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Elegimos rellenar con la mayor frecuencia para el dato education porque la concentración de los datos pertenece al bachillerato.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5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pic>
        <p:nvPicPr>
          <p:cNvPr id="3326" name="Google Shape;3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00" y="1421725"/>
            <a:ext cx="30003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900" y="1206000"/>
            <a:ext cx="2813300" cy="19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8" name="Google Shape;332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900" y="3215950"/>
            <a:ext cx="2623751" cy="1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3" name="Google Shape;33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25" y="688225"/>
            <a:ext cx="2390800" cy="38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Google Shape;333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7750" y="563700"/>
            <a:ext cx="2578750" cy="173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Google Shape;333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5675" y="2772027"/>
            <a:ext cx="2390800" cy="17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Google Shape;333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4039" y="563700"/>
            <a:ext cx="2698386" cy="17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Google Shape;3337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4049" y="2780075"/>
            <a:ext cx="2353421" cy="177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8" name="Google Shape;3338;p57"/>
          <p:cNvGrpSpPr/>
          <p:nvPr/>
        </p:nvGrpSpPr>
        <p:grpSpPr>
          <a:xfrm rot="10800000">
            <a:off x="5551344" y="1351697"/>
            <a:ext cx="737872" cy="199685"/>
            <a:chOff x="2300350" y="2601250"/>
            <a:chExt cx="2275275" cy="623625"/>
          </a:xfrm>
        </p:grpSpPr>
        <p:sp>
          <p:nvSpPr>
            <p:cNvPr id="3339" name="Google Shape;3339;p5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5" name="Google Shape;3345;p57"/>
          <p:cNvGrpSpPr/>
          <p:nvPr/>
        </p:nvGrpSpPr>
        <p:grpSpPr>
          <a:xfrm rot="10800000">
            <a:off x="5551332" y="3568072"/>
            <a:ext cx="737872" cy="199685"/>
            <a:chOff x="2300350" y="2601250"/>
            <a:chExt cx="2275275" cy="623625"/>
          </a:xfrm>
        </p:grpSpPr>
        <p:sp>
          <p:nvSpPr>
            <p:cNvPr id="3346" name="Google Shape;3346;p5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2" name="Google Shape;3352;p57"/>
          <p:cNvSpPr txBox="1">
            <a:spLocks noGrp="1"/>
          </p:cNvSpPr>
          <p:nvPr>
            <p:ph type="subTitle" idx="4294967295"/>
          </p:nvPr>
        </p:nvSpPr>
        <p:spPr>
          <a:xfrm>
            <a:off x="1952475" y="4632600"/>
            <a:ext cx="53814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 clip limita los bordes del desde el 1% al 99% de los datos.</a:t>
            </a:r>
            <a:endParaRPr/>
          </a:p>
        </p:txBody>
      </p:sp>
      <p:sp>
        <p:nvSpPr>
          <p:cNvPr id="3353" name="Google Shape;3353;p57"/>
          <p:cNvSpPr txBox="1">
            <a:spLocks noGrp="1"/>
          </p:cNvSpPr>
          <p:nvPr>
            <p:ph type="subTitle" idx="4294967295"/>
          </p:nvPr>
        </p:nvSpPr>
        <p:spPr>
          <a:xfrm>
            <a:off x="3848392" y="108450"/>
            <a:ext cx="14472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Antes</a:t>
            </a:r>
            <a:endParaRPr/>
          </a:p>
        </p:txBody>
      </p:sp>
      <p:sp>
        <p:nvSpPr>
          <p:cNvPr id="3354" name="Google Shape;3354;p57"/>
          <p:cNvSpPr txBox="1">
            <a:spLocks noGrp="1"/>
          </p:cNvSpPr>
          <p:nvPr>
            <p:ph type="subTitle" idx="4294967295"/>
          </p:nvPr>
        </p:nvSpPr>
        <p:spPr>
          <a:xfrm>
            <a:off x="6409017" y="148150"/>
            <a:ext cx="14472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Después</a:t>
            </a:r>
            <a:endParaRPr/>
          </a:p>
        </p:txBody>
      </p:sp>
      <p:sp>
        <p:nvSpPr>
          <p:cNvPr id="3355" name="Google Shape;3355;p57"/>
          <p:cNvSpPr txBox="1">
            <a:spLocks noGrp="1"/>
          </p:cNvSpPr>
          <p:nvPr>
            <p:ph type="subTitle" idx="4294967295"/>
          </p:nvPr>
        </p:nvSpPr>
        <p:spPr>
          <a:xfrm>
            <a:off x="3848392" y="2356125"/>
            <a:ext cx="14472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Antes</a:t>
            </a:r>
            <a:endParaRPr/>
          </a:p>
        </p:txBody>
      </p:sp>
      <p:sp>
        <p:nvSpPr>
          <p:cNvPr id="3356" name="Google Shape;3356;p57"/>
          <p:cNvSpPr txBox="1">
            <a:spLocks noGrp="1"/>
          </p:cNvSpPr>
          <p:nvPr>
            <p:ph type="subTitle" idx="4294967295"/>
          </p:nvPr>
        </p:nvSpPr>
        <p:spPr>
          <a:xfrm>
            <a:off x="6409017" y="2395825"/>
            <a:ext cx="14472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Después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p5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correlación</a:t>
            </a:r>
            <a:endParaRPr/>
          </a:p>
        </p:txBody>
      </p:sp>
      <p:sp>
        <p:nvSpPr>
          <p:cNvPr id="3362" name="Google Shape;3362;p58"/>
          <p:cNvSpPr txBox="1"/>
          <p:nvPr/>
        </p:nvSpPr>
        <p:spPr>
          <a:xfrm>
            <a:off x="943325" y="1180875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- 1) La variable ‘length_of_service’ y age están fuertemente relacionados. Si uno aumenta, el otro aumenta.</a:t>
            </a:r>
            <a:endParaRPr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- 2) La variable target, ‘is promoted’, no se ve que tenga correlación fuerte con alguna variable.</a:t>
            </a:r>
            <a:endParaRPr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- 3) La variable ‘KPI’ y ‘previous_year_rating’ tienen alguna relación también. Mientrás más puntaje de ‘previous_year_rating’ tengas, más probabilidad de tener ‘KPI &gt; 80%’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63" name="Google Shape;33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00" y="1270725"/>
            <a:ext cx="3996893" cy="372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4" name="Google Shape;3364;p58"/>
          <p:cNvSpPr/>
          <p:nvPr/>
        </p:nvSpPr>
        <p:spPr>
          <a:xfrm>
            <a:off x="5659375" y="2518650"/>
            <a:ext cx="349200" cy="34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58"/>
          <p:cNvSpPr/>
          <p:nvPr/>
        </p:nvSpPr>
        <p:spPr>
          <a:xfrm>
            <a:off x="6046950" y="2906225"/>
            <a:ext cx="349200" cy="34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32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32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Entendimiento del Negocio</a:t>
            </a:r>
            <a:endParaRPr sz="4700">
              <a:solidFill>
                <a:schemeClr val="accent2"/>
              </a:solidFill>
            </a:endParaRPr>
          </a:p>
        </p:txBody>
      </p:sp>
      <p:sp>
        <p:nvSpPr>
          <p:cNvPr id="2745" name="Google Shape;2745;p32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46" name="Google Shape;2746;p32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747" name="Google Shape;2747;p3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32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754" name="Google Shape;2754;p3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32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760" name="Google Shape;2760;p3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32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775" name="Google Shape;2775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76" name="Google Shape;2776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6" name="Google Shape;2786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87" name="Google Shape;2787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7" name="Google Shape;2797;p32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798" name="Google Shape;2798;p3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59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59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72" name="Google Shape;3372;p59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373" name="Google Shape;3373;p59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374" name="Google Shape;3374;p5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0" name="Google Shape;3380;p59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381" name="Google Shape;3381;p5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6" name="Google Shape;3386;p59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387" name="Google Shape;3387;p5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88" name="Google Shape;3388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8" name="Google Shape;3398;p5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99" name="Google Shape;3399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9" name="Google Shape;3409;p59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410" name="Google Shape;3410;p5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4" name="Google Shape;3424;p59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425" name="Google Shape;3425;p5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6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Labeling/Encoding de variables categóricas</a:t>
            </a:r>
            <a:endParaRPr/>
          </a:p>
        </p:txBody>
      </p:sp>
      <p:sp>
        <p:nvSpPr>
          <p:cNvPr id="3436" name="Google Shape;3436;p60"/>
          <p:cNvSpPr txBox="1">
            <a:spLocks noGrp="1"/>
          </p:cNvSpPr>
          <p:nvPr>
            <p:ph type="title"/>
          </p:nvPr>
        </p:nvSpPr>
        <p:spPr>
          <a:xfrm>
            <a:off x="2225350" y="1380625"/>
            <a:ext cx="4898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oneHotEncoding(get dummys)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3437" name="Google Shape;3437;p60"/>
          <p:cNvSpPr/>
          <p:nvPr/>
        </p:nvSpPr>
        <p:spPr>
          <a:xfrm flipH="1">
            <a:off x="8356950" y="2733728"/>
            <a:ext cx="500100" cy="843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8" name="Google Shape;34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75" y="2274375"/>
            <a:ext cx="3157850" cy="13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60"/>
          <p:cNvPicPr preferRelativeResize="0"/>
          <p:nvPr/>
        </p:nvPicPr>
        <p:blipFill rotWithShape="1">
          <a:blip r:embed="rId4">
            <a:alphaModFix/>
          </a:blip>
          <a:srcRect b="54753"/>
          <a:stretch/>
        </p:blipFill>
        <p:spPr>
          <a:xfrm>
            <a:off x="4880250" y="2274375"/>
            <a:ext cx="2980552" cy="13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237" y="3717452"/>
            <a:ext cx="7202726" cy="13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6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Eliminar variables innecesarias</a:t>
            </a:r>
            <a:endParaRPr/>
          </a:p>
        </p:txBody>
      </p:sp>
      <p:pic>
        <p:nvPicPr>
          <p:cNvPr id="3446" name="Google Shape;3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50" y="1227075"/>
            <a:ext cx="2423075" cy="34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7" name="Google Shape;3447;p61"/>
          <p:cNvSpPr txBox="1">
            <a:spLocks noGrp="1"/>
          </p:cNvSpPr>
          <p:nvPr>
            <p:ph type="title"/>
          </p:nvPr>
        </p:nvSpPr>
        <p:spPr>
          <a:xfrm>
            <a:off x="3608925" y="1433025"/>
            <a:ext cx="406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Nos quedamos con Pvalue &lt; 0.05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3448" name="Google Shape;3448;p61"/>
          <p:cNvSpPr txBox="1">
            <a:spLocks noGrp="1"/>
          </p:cNvSpPr>
          <p:nvPr>
            <p:ph type="title"/>
          </p:nvPr>
        </p:nvSpPr>
        <p:spPr>
          <a:xfrm>
            <a:off x="3554563" y="2680078"/>
            <a:ext cx="11703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15</a:t>
            </a:r>
            <a:endParaRPr sz="2200"/>
          </a:p>
        </p:txBody>
      </p:sp>
      <p:grpSp>
        <p:nvGrpSpPr>
          <p:cNvPr id="3449" name="Google Shape;3449;p61"/>
          <p:cNvGrpSpPr/>
          <p:nvPr/>
        </p:nvGrpSpPr>
        <p:grpSpPr>
          <a:xfrm rot="10800000">
            <a:off x="4590698" y="2799967"/>
            <a:ext cx="1027514" cy="338317"/>
            <a:chOff x="2300350" y="2601250"/>
            <a:chExt cx="2275275" cy="623625"/>
          </a:xfrm>
        </p:grpSpPr>
        <p:sp>
          <p:nvSpPr>
            <p:cNvPr id="3450" name="Google Shape;3450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6" name="Google Shape;3456;p61"/>
          <p:cNvSpPr txBox="1">
            <a:spLocks noGrp="1"/>
          </p:cNvSpPr>
          <p:nvPr>
            <p:ph type="title"/>
          </p:nvPr>
        </p:nvSpPr>
        <p:spPr>
          <a:xfrm>
            <a:off x="4481023" y="2071750"/>
            <a:ext cx="14148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Variables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3457" name="Google Shape;3457;p61"/>
          <p:cNvSpPr txBox="1">
            <a:spLocks noGrp="1"/>
          </p:cNvSpPr>
          <p:nvPr>
            <p:ph type="title"/>
          </p:nvPr>
        </p:nvSpPr>
        <p:spPr>
          <a:xfrm>
            <a:off x="5489927" y="2680078"/>
            <a:ext cx="10740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12</a:t>
            </a:r>
            <a:endParaRPr sz="2200"/>
          </a:p>
        </p:txBody>
      </p:sp>
      <p:sp>
        <p:nvSpPr>
          <p:cNvPr id="3458" name="Google Shape;3458;p61"/>
          <p:cNvSpPr txBox="1">
            <a:spLocks noGrp="1"/>
          </p:cNvSpPr>
          <p:nvPr>
            <p:ph type="title"/>
          </p:nvPr>
        </p:nvSpPr>
        <p:spPr>
          <a:xfrm>
            <a:off x="4013153" y="4084925"/>
            <a:ext cx="38232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[‘department’, ‘region’]</a:t>
            </a:r>
            <a:endParaRPr sz="2200">
              <a:solidFill>
                <a:schemeClr val="accent3"/>
              </a:solidFill>
            </a:endParaRPr>
          </a:p>
        </p:txBody>
      </p:sp>
      <p:cxnSp>
        <p:nvCxnSpPr>
          <p:cNvPr id="3459" name="Google Shape;3459;p61"/>
          <p:cNvCxnSpPr/>
          <p:nvPr/>
        </p:nvCxnSpPr>
        <p:spPr>
          <a:xfrm>
            <a:off x="4541875" y="4098000"/>
            <a:ext cx="2807700" cy="65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0" name="Google Shape;3460;p61"/>
          <p:cNvCxnSpPr/>
          <p:nvPr/>
        </p:nvCxnSpPr>
        <p:spPr>
          <a:xfrm rot="10800000" flipH="1">
            <a:off x="4649375" y="3900625"/>
            <a:ext cx="2822700" cy="71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1" name="Google Shape;3461;p61"/>
          <p:cNvSpPr/>
          <p:nvPr/>
        </p:nvSpPr>
        <p:spPr>
          <a:xfrm>
            <a:off x="902725" y="1483575"/>
            <a:ext cx="2358300" cy="65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61"/>
          <p:cNvSpPr txBox="1">
            <a:spLocks noGrp="1"/>
          </p:cNvSpPr>
          <p:nvPr>
            <p:ph type="title"/>
          </p:nvPr>
        </p:nvSpPr>
        <p:spPr>
          <a:xfrm>
            <a:off x="3359325" y="3359825"/>
            <a:ext cx="507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Asi mismo eliminamos department y region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p6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Escalamiento o Normalización de Datos</a:t>
            </a:r>
            <a:endParaRPr/>
          </a:p>
        </p:txBody>
      </p:sp>
      <p:sp>
        <p:nvSpPr>
          <p:cNvPr id="3468" name="Google Shape;3468;p62"/>
          <p:cNvSpPr txBox="1">
            <a:spLocks noGrp="1"/>
          </p:cNvSpPr>
          <p:nvPr>
            <p:ph type="subTitle" idx="4294967295"/>
          </p:nvPr>
        </p:nvSpPr>
        <p:spPr>
          <a:xfrm>
            <a:off x="671850" y="3806150"/>
            <a:ext cx="7800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Hemos elegido normalizar los datos. Ahora vemos los datos entre la escala de 0 a 1.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 la normalización eliminamos las escalas para ahora si poder comparar los datos.</a:t>
            </a:r>
            <a:endParaRPr/>
          </a:p>
        </p:txBody>
      </p:sp>
      <p:pic>
        <p:nvPicPr>
          <p:cNvPr id="3469" name="Google Shape;346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38" y="1112100"/>
            <a:ext cx="6662517" cy="2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63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6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Entrenamiento y Validación</a:t>
            </a:r>
            <a:endParaRPr sz="4600"/>
          </a:p>
        </p:txBody>
      </p:sp>
      <p:sp>
        <p:nvSpPr>
          <p:cNvPr id="3476" name="Google Shape;3476;p63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477" name="Google Shape;3477;p63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478" name="Google Shape;3478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4" name="Google Shape;3484;p63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485" name="Google Shape;3485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86" name="Google Shape;348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6" name="Google Shape;3496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97" name="Google Shape;3497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7" name="Google Shape;3507;p63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508" name="Google Shape;3508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3" name="Google Shape;3513;p63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514" name="Google Shape;3514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6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División en Train y Test</a:t>
            </a:r>
            <a:endParaRPr/>
          </a:p>
        </p:txBody>
      </p:sp>
      <p:sp>
        <p:nvSpPr>
          <p:cNvPr id="3524" name="Google Shape;3524;p64"/>
          <p:cNvSpPr/>
          <p:nvPr/>
        </p:nvSpPr>
        <p:spPr>
          <a:xfrm>
            <a:off x="1955250" y="1957800"/>
            <a:ext cx="1729500" cy="22461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Grande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25" name="Google Shape;3525;p64"/>
          <p:cNvCxnSpPr>
            <a:stCxn id="3524" idx="4"/>
            <a:endCxn id="3526" idx="2"/>
          </p:cNvCxnSpPr>
          <p:nvPr/>
        </p:nvCxnSpPr>
        <p:spPr>
          <a:xfrm rot="10800000" flipH="1">
            <a:off x="3684750" y="2410950"/>
            <a:ext cx="1752000" cy="66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7" name="Google Shape;3527;p64"/>
          <p:cNvCxnSpPr>
            <a:stCxn id="3524" idx="4"/>
            <a:endCxn id="3528" idx="2"/>
          </p:cNvCxnSpPr>
          <p:nvPr/>
        </p:nvCxnSpPr>
        <p:spPr>
          <a:xfrm>
            <a:off x="3684750" y="3080850"/>
            <a:ext cx="1752000" cy="81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6" name="Google Shape;3526;p64"/>
          <p:cNvSpPr/>
          <p:nvPr/>
        </p:nvSpPr>
        <p:spPr>
          <a:xfrm>
            <a:off x="5436750" y="1957800"/>
            <a:ext cx="1752000" cy="9060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Entrenamiento</a:t>
            </a:r>
            <a:endParaRPr/>
          </a:p>
        </p:txBody>
      </p:sp>
      <p:sp>
        <p:nvSpPr>
          <p:cNvPr id="3528" name="Google Shape;3528;p64"/>
          <p:cNvSpPr/>
          <p:nvPr/>
        </p:nvSpPr>
        <p:spPr>
          <a:xfrm>
            <a:off x="5436750" y="3439125"/>
            <a:ext cx="1752000" cy="9060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Testeo</a:t>
            </a:r>
            <a:endParaRPr/>
          </a:p>
        </p:txBody>
      </p:sp>
      <p:sp>
        <p:nvSpPr>
          <p:cNvPr id="3529" name="Google Shape;3529;p64"/>
          <p:cNvSpPr txBox="1">
            <a:spLocks noGrp="1"/>
          </p:cNvSpPr>
          <p:nvPr>
            <p:ph type="title"/>
          </p:nvPr>
        </p:nvSpPr>
        <p:spPr>
          <a:xfrm>
            <a:off x="2082350" y="1224400"/>
            <a:ext cx="1572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100%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30" name="Google Shape;3530;p64"/>
          <p:cNvSpPr txBox="1">
            <a:spLocks noGrp="1"/>
          </p:cNvSpPr>
          <p:nvPr>
            <p:ph type="title"/>
          </p:nvPr>
        </p:nvSpPr>
        <p:spPr>
          <a:xfrm>
            <a:off x="5526600" y="2821775"/>
            <a:ext cx="1572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20%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31" name="Google Shape;3531;p64"/>
          <p:cNvSpPr txBox="1">
            <a:spLocks noGrp="1"/>
          </p:cNvSpPr>
          <p:nvPr>
            <p:ph type="title"/>
          </p:nvPr>
        </p:nvSpPr>
        <p:spPr>
          <a:xfrm>
            <a:off x="5526600" y="1304600"/>
            <a:ext cx="1572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80%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p6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Balanceo de Base Train</a:t>
            </a:r>
            <a:endParaRPr/>
          </a:p>
        </p:txBody>
      </p:sp>
      <p:sp>
        <p:nvSpPr>
          <p:cNvPr id="3537" name="Google Shape;3537;p65"/>
          <p:cNvSpPr txBox="1">
            <a:spLocks noGrp="1"/>
          </p:cNvSpPr>
          <p:nvPr>
            <p:ph type="title"/>
          </p:nvPr>
        </p:nvSpPr>
        <p:spPr>
          <a:xfrm rot="-498836">
            <a:off x="805518" y="1347146"/>
            <a:ext cx="3292603" cy="572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SMOTE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3538" name="Google Shape;3538;p65"/>
          <p:cNvSpPr txBox="1">
            <a:spLocks noGrp="1"/>
          </p:cNvSpPr>
          <p:nvPr>
            <p:ph type="title"/>
          </p:nvPr>
        </p:nvSpPr>
        <p:spPr>
          <a:xfrm>
            <a:off x="7609575" y="3533725"/>
            <a:ext cx="15723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&gt;20%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539" name="Google Shape;353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332" y="1833825"/>
            <a:ext cx="5108880" cy="61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0" name="Google Shape;354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650" y="3344947"/>
            <a:ext cx="2363150" cy="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1" name="Google Shape;3541;p65"/>
          <p:cNvSpPr txBox="1">
            <a:spLocks noGrp="1"/>
          </p:cNvSpPr>
          <p:nvPr>
            <p:ph type="title"/>
          </p:nvPr>
        </p:nvSpPr>
        <p:spPr>
          <a:xfrm rot="626">
            <a:off x="5553504" y="1391794"/>
            <a:ext cx="329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Sampling_strategy = 0.3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3542" name="Google Shape;3542;p65"/>
          <p:cNvSpPr txBox="1">
            <a:spLocks noGrp="1"/>
          </p:cNvSpPr>
          <p:nvPr>
            <p:ph type="subTitle" idx="4294967295"/>
          </p:nvPr>
        </p:nvSpPr>
        <p:spPr>
          <a:xfrm>
            <a:off x="2624300" y="4367925"/>
            <a:ext cx="42267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Con el balanceo hemos pasado de un 8% a un 23% cuando es_promoted=1</a:t>
            </a:r>
            <a:endParaRPr b="1"/>
          </a:p>
        </p:txBody>
      </p:sp>
      <p:pic>
        <p:nvPicPr>
          <p:cNvPr id="3543" name="Google Shape;354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200" y="3554977"/>
            <a:ext cx="1732640" cy="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p65"/>
          <p:cNvSpPr txBox="1">
            <a:spLocks noGrp="1"/>
          </p:cNvSpPr>
          <p:nvPr>
            <p:ph type="title"/>
          </p:nvPr>
        </p:nvSpPr>
        <p:spPr>
          <a:xfrm rot="-498836">
            <a:off x="139143" y="2747221"/>
            <a:ext cx="3292603" cy="572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Sin balanceo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3545" name="Google Shape;3545;p65"/>
          <p:cNvSpPr txBox="1">
            <a:spLocks noGrp="1"/>
          </p:cNvSpPr>
          <p:nvPr>
            <p:ph type="title"/>
          </p:nvPr>
        </p:nvSpPr>
        <p:spPr>
          <a:xfrm rot="-498836">
            <a:off x="4847218" y="2575071"/>
            <a:ext cx="3292603" cy="572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Con balanceo</a:t>
            </a:r>
            <a:endParaRPr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e Importancia de Variables</a:t>
            </a:r>
            <a:endParaRPr/>
          </a:p>
        </p:txBody>
      </p:sp>
      <p:sp>
        <p:nvSpPr>
          <p:cNvPr id="3551" name="Google Shape;3551;p66"/>
          <p:cNvSpPr txBox="1">
            <a:spLocks noGrp="1"/>
          </p:cNvSpPr>
          <p:nvPr>
            <p:ph type="title"/>
          </p:nvPr>
        </p:nvSpPr>
        <p:spPr>
          <a:xfrm rot="609">
            <a:off x="2068523" y="1085625"/>
            <a:ext cx="507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Selección con validación cruzada del mejor número de características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3552" name="Google Shape;35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675" y="1845675"/>
            <a:ext cx="2440205" cy="31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3" name="Google Shape;3553;p66"/>
          <p:cNvSpPr/>
          <p:nvPr/>
        </p:nvSpPr>
        <p:spPr>
          <a:xfrm>
            <a:off x="2442300" y="2100450"/>
            <a:ext cx="2099400" cy="164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6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y Selección del mejor Modelo</a:t>
            </a:r>
            <a:endParaRPr/>
          </a:p>
        </p:txBody>
      </p:sp>
      <p:sp>
        <p:nvSpPr>
          <p:cNvPr id="3559" name="Google Shape;3559;p67"/>
          <p:cNvSpPr/>
          <p:nvPr/>
        </p:nvSpPr>
        <p:spPr>
          <a:xfrm>
            <a:off x="713100" y="1808500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MODELO REGRESION LOGISTICA BINARIA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60" name="Google Shape;3560;p67"/>
          <p:cNvSpPr txBox="1">
            <a:spLocks noGrp="1"/>
          </p:cNvSpPr>
          <p:nvPr>
            <p:ph type="title" idx="4294967295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1" name="Google Shape;3561;p67"/>
          <p:cNvSpPr/>
          <p:nvPr/>
        </p:nvSpPr>
        <p:spPr>
          <a:xfrm>
            <a:off x="3391800" y="2293300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ANALISIS DISCRIMINANTE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62" name="Google Shape;3562;p67"/>
          <p:cNvSpPr txBox="1">
            <a:spLocks noGrp="1"/>
          </p:cNvSpPr>
          <p:nvPr>
            <p:ph type="title" idx="4294967295"/>
          </p:nvPr>
        </p:nvSpPr>
        <p:spPr>
          <a:xfrm>
            <a:off x="3455250" y="18300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63" name="Google Shape;3563;p67"/>
          <p:cNvSpPr/>
          <p:nvPr/>
        </p:nvSpPr>
        <p:spPr>
          <a:xfrm>
            <a:off x="6204050" y="1808500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ÁRBOL DE CLASIFICACIÓN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64" name="Google Shape;3564;p67"/>
          <p:cNvSpPr txBox="1">
            <a:spLocks noGrp="1"/>
          </p:cNvSpPr>
          <p:nvPr>
            <p:ph type="title" idx="4294967295"/>
          </p:nvPr>
        </p:nvSpPr>
        <p:spPr>
          <a:xfrm>
            <a:off x="626750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65" name="Google Shape;3565;p67"/>
          <p:cNvSpPr/>
          <p:nvPr/>
        </p:nvSpPr>
        <p:spPr>
          <a:xfrm>
            <a:off x="649650" y="3590325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KNN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66" name="Google Shape;3566;p67"/>
          <p:cNvSpPr txBox="1">
            <a:spLocks noGrp="1"/>
          </p:cNvSpPr>
          <p:nvPr>
            <p:ph type="title" idx="4294967295"/>
          </p:nvPr>
        </p:nvSpPr>
        <p:spPr>
          <a:xfrm>
            <a:off x="713100" y="3127107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67" name="Google Shape;3567;p67"/>
          <p:cNvSpPr/>
          <p:nvPr/>
        </p:nvSpPr>
        <p:spPr>
          <a:xfrm>
            <a:off x="3551825" y="3949675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MODELOS ENSAMBLADOS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68" name="Google Shape;3568;p67"/>
          <p:cNvSpPr txBox="1">
            <a:spLocks noGrp="1"/>
          </p:cNvSpPr>
          <p:nvPr>
            <p:ph type="title" idx="4294967295"/>
          </p:nvPr>
        </p:nvSpPr>
        <p:spPr>
          <a:xfrm>
            <a:off x="3615275" y="3486457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69" name="Google Shape;3569;p67"/>
          <p:cNvSpPr/>
          <p:nvPr/>
        </p:nvSpPr>
        <p:spPr>
          <a:xfrm>
            <a:off x="6267500" y="3649363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BAGGING Y BOOSTING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70" name="Google Shape;3570;p67"/>
          <p:cNvSpPr txBox="1">
            <a:spLocks noGrp="1"/>
          </p:cNvSpPr>
          <p:nvPr>
            <p:ph type="title" idx="4294967295"/>
          </p:nvPr>
        </p:nvSpPr>
        <p:spPr>
          <a:xfrm>
            <a:off x="6330950" y="31861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68"/>
          <p:cNvSpPr txBox="1">
            <a:spLocks noGrp="1"/>
          </p:cNvSpPr>
          <p:nvPr>
            <p:ph type="title"/>
          </p:nvPr>
        </p:nvSpPr>
        <p:spPr>
          <a:xfrm>
            <a:off x="438900" y="322850"/>
            <a:ext cx="826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REGRESION LOGISTICA BINARIA</a:t>
            </a:r>
            <a:endParaRPr/>
          </a:p>
        </p:txBody>
      </p:sp>
      <p:pic>
        <p:nvPicPr>
          <p:cNvPr id="3576" name="Google Shape;3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5" y="1112100"/>
            <a:ext cx="4501231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651" y="4004900"/>
            <a:ext cx="407891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8" name="Google Shape;3578;p68"/>
          <p:cNvSpPr txBox="1"/>
          <p:nvPr/>
        </p:nvSpPr>
        <p:spPr>
          <a:xfrm>
            <a:off x="5443950" y="1455750"/>
            <a:ext cx="315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Del modelo se puede observar que los P-value son menores a 0.05, es decir, son significativas.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579" name="Google Shape;357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488" y="2984073"/>
            <a:ext cx="4083220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33"/>
          <p:cNvSpPr txBox="1">
            <a:spLocks noGrp="1"/>
          </p:cNvSpPr>
          <p:nvPr>
            <p:ph type="title"/>
          </p:nvPr>
        </p:nvSpPr>
        <p:spPr>
          <a:xfrm>
            <a:off x="338675" y="1723050"/>
            <a:ext cx="5403300" cy="6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Planteamiento del Problema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8" name="Google Shape;2808;p33"/>
          <p:cNvSpPr txBox="1">
            <a:spLocks noGrp="1"/>
          </p:cNvSpPr>
          <p:nvPr>
            <p:ph type="subTitle" idx="1"/>
          </p:nvPr>
        </p:nvSpPr>
        <p:spPr>
          <a:xfrm>
            <a:off x="682325" y="2560238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alta rotación y deserción de trabajadores, lo cual dificulta la continuidad de procesos y proyectos, también la transferencia de conocimientos.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9" name="Google Shape;2809;p33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810" name="Google Shape;2810;p33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33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2" name="Google Shape;2812;p33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13" name="Google Shape;2813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3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820" name="Google Shape;2820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5" name="Google Shape;2825;p33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826" name="Google Shape;2826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33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33" name="Google Shape;2833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4" name="Google Shape;283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4" name="Google Shape;2844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5" name="Google Shape;2845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" name="Google Shape;358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25" y="1643163"/>
            <a:ext cx="22479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5" name="Google Shape;3585;p69"/>
          <p:cNvSpPr txBox="1"/>
          <p:nvPr/>
        </p:nvSpPr>
        <p:spPr>
          <a:xfrm>
            <a:off x="591425" y="576225"/>
            <a:ext cx="315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 calcular lo VIF observamos que el efecto de multicolinealidad de mi base reducida es casi nulo, pues el VIF esta cercano a 1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586" name="Google Shape;3586;p69"/>
          <p:cNvSpPr txBox="1"/>
          <p:nvPr/>
        </p:nvSpPr>
        <p:spPr>
          <a:xfrm>
            <a:off x="591438" y="3262000"/>
            <a:ext cx="315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Hallamos nuestro umbral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587" name="Google Shape;358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413" y="290200"/>
            <a:ext cx="18859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8" name="Google Shape;3588;p69"/>
          <p:cNvSpPr txBox="1"/>
          <p:nvPr/>
        </p:nvSpPr>
        <p:spPr>
          <a:xfrm>
            <a:off x="4261125" y="3450300"/>
            <a:ext cx="4791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-El nivel de sensibilidad(Recall) del entrenamiento es muy similar a la precisión del entrenamiento.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-La sensibilidad, es el poder que tiene el modelo de predecir correctamente a la categoría positiva.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-El modelo aprende correctamente porque tiene una sensibilidad  mayor al 50%.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589" name="Google Shape;358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00" y="3671300"/>
            <a:ext cx="35242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4" name="Google Shape;35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75" y="454950"/>
            <a:ext cx="4861250" cy="34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p70"/>
          <p:cNvSpPr txBox="1"/>
          <p:nvPr/>
        </p:nvSpPr>
        <p:spPr>
          <a:xfrm>
            <a:off x="1016000" y="4139825"/>
            <a:ext cx="7476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Nuestra curva de regresión logística es mayor a 70% entonces el modelo está aprendiendo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7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ANALISIS DISCRIMINANTE</a:t>
            </a:r>
            <a:endParaRPr/>
          </a:p>
        </p:txBody>
      </p:sp>
      <p:pic>
        <p:nvPicPr>
          <p:cNvPr id="3601" name="Google Shape;360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25" y="3910650"/>
            <a:ext cx="25527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2" name="Google Shape;3602;p71"/>
          <p:cNvSpPr txBox="1"/>
          <p:nvPr/>
        </p:nvSpPr>
        <p:spPr>
          <a:xfrm>
            <a:off x="4423675" y="3902888"/>
            <a:ext cx="315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Con .priors_ observamos como esta balanceada la data.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603" name="Google Shape;360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63" y="2125450"/>
            <a:ext cx="8448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4" name="Google Shape;3604;p71"/>
          <p:cNvSpPr txBox="1"/>
          <p:nvPr/>
        </p:nvSpPr>
        <p:spPr>
          <a:xfrm>
            <a:off x="1256400" y="1487301"/>
            <a:ext cx="66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Para este modelo, necesitamos que la data este más balanceada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9" name="Google Shape;360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25" y="404750"/>
            <a:ext cx="21336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0" name="Google Shape;3610;p72"/>
          <p:cNvSpPr txBox="1"/>
          <p:nvPr/>
        </p:nvSpPr>
        <p:spPr>
          <a:xfrm>
            <a:off x="3503225" y="481450"/>
            <a:ext cx="5000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 momento de entrenar tenemos un nivel de sensibilidad (recall) de 31%, lo cual es menor al 50% requerido.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El Accuracy y el Recall están totalmente distintos, por lo el modelo no está aprendiendo correctamente.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Por lo tanto no es un buen modelo.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11" name="Google Shape;3611;p72"/>
          <p:cNvSpPr txBox="1"/>
          <p:nvPr/>
        </p:nvSpPr>
        <p:spPr>
          <a:xfrm>
            <a:off x="3503225" y="2602400"/>
            <a:ext cx="551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Se intentó hacer un balanceo del 50% para poder usar el modelo, pero se descarto ya que el modelo está aprendiendo.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12" name="Google Shape;3612;p72"/>
          <p:cNvSpPr txBox="1"/>
          <p:nvPr/>
        </p:nvSpPr>
        <p:spPr>
          <a:xfrm>
            <a:off x="1812900" y="3793875"/>
            <a:ext cx="626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DESCARTAMOS EL MODELO Y SEGUIMOS EN BUSCA DE OTROS.</a:t>
            </a:r>
            <a:endParaRPr sz="1600"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7" name="Google Shape;361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00" y="725625"/>
            <a:ext cx="56578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p7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ÁRBOL DE CLASIFICACIÓN</a:t>
            </a:r>
            <a:endParaRPr/>
          </a:p>
        </p:txBody>
      </p:sp>
      <p:pic>
        <p:nvPicPr>
          <p:cNvPr id="3623" name="Google Shape;362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00" y="1578025"/>
            <a:ext cx="55435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8" name="Google Shape;362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250" y="76200"/>
            <a:ext cx="591292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9" name="Google Shape;3629;p75"/>
          <p:cNvSpPr txBox="1"/>
          <p:nvPr/>
        </p:nvSpPr>
        <p:spPr>
          <a:xfrm>
            <a:off x="363800" y="991325"/>
            <a:ext cx="240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Los árboles de clasificación con cada partición miden la pureza, mientras más puro el nodo, el gini es mas cercano a cero.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30" name="Google Shape;3630;p75"/>
          <p:cNvSpPr/>
          <p:nvPr/>
        </p:nvSpPr>
        <p:spPr>
          <a:xfrm>
            <a:off x="5121700" y="141675"/>
            <a:ext cx="1580100" cy="84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1" name="Google Shape;3631;p75"/>
          <p:cNvSpPr/>
          <p:nvPr/>
        </p:nvSpPr>
        <p:spPr>
          <a:xfrm>
            <a:off x="3781950" y="1413125"/>
            <a:ext cx="1580100" cy="84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2" name="Google Shape;3632;p75"/>
          <p:cNvSpPr/>
          <p:nvPr/>
        </p:nvSpPr>
        <p:spPr>
          <a:xfrm>
            <a:off x="4478450" y="2756700"/>
            <a:ext cx="1580100" cy="84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75"/>
          <p:cNvSpPr/>
          <p:nvPr/>
        </p:nvSpPr>
        <p:spPr>
          <a:xfrm>
            <a:off x="5056550" y="4337100"/>
            <a:ext cx="1002000" cy="490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8" name="Google Shape;363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850" y="622675"/>
            <a:ext cx="20002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9" name="Google Shape;3639;p76"/>
          <p:cNvSpPr txBox="1"/>
          <p:nvPr/>
        </p:nvSpPr>
        <p:spPr>
          <a:xfrm>
            <a:off x="3469800" y="999675"/>
            <a:ext cx="5000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 momento de entrenar tenemos un nivel de sensibilidad de 22%, lo cual es menor al 50% requerido.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El Accuracy y el Recall están totalmente distintos, por lo el modelo no está aprendiendo correctamente.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Por lo tanto no es un buen modelo.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40" name="Google Shape;3640;p76"/>
          <p:cNvSpPr txBox="1"/>
          <p:nvPr/>
        </p:nvSpPr>
        <p:spPr>
          <a:xfrm>
            <a:off x="1812900" y="3793875"/>
            <a:ext cx="626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DESCARTAMOS EL MODELO Y SEGUIMOS EN BUSCA DE OTROS.</a:t>
            </a:r>
            <a:endParaRPr sz="1600"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" name="Google Shape;36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25" y="523300"/>
            <a:ext cx="50482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7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KNN</a:t>
            </a:r>
            <a:endParaRPr/>
          </a:p>
        </p:txBody>
      </p:sp>
      <p:pic>
        <p:nvPicPr>
          <p:cNvPr id="3651" name="Google Shape;365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75" y="2026500"/>
            <a:ext cx="37814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2" name="Google Shape;365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50" y="3854675"/>
            <a:ext cx="3848100" cy="52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3" name="Google Shape;3653;p78"/>
          <p:cNvGrpSpPr/>
          <p:nvPr/>
        </p:nvGrpSpPr>
        <p:grpSpPr>
          <a:xfrm rot="10800000">
            <a:off x="3372348" y="2357404"/>
            <a:ext cx="1027514" cy="338317"/>
            <a:chOff x="2300350" y="2601250"/>
            <a:chExt cx="2275275" cy="623625"/>
          </a:xfrm>
        </p:grpSpPr>
        <p:sp>
          <p:nvSpPr>
            <p:cNvPr id="3654" name="Google Shape;3654;p7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0" name="Google Shape;3660;p78"/>
          <p:cNvGrpSpPr/>
          <p:nvPr/>
        </p:nvGrpSpPr>
        <p:grpSpPr>
          <a:xfrm rot="10800000">
            <a:off x="3314386" y="3933167"/>
            <a:ext cx="1027514" cy="338317"/>
            <a:chOff x="2300350" y="2601250"/>
            <a:chExt cx="2275275" cy="623625"/>
          </a:xfrm>
        </p:grpSpPr>
        <p:sp>
          <p:nvSpPr>
            <p:cNvPr id="3661" name="Google Shape;3661;p7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7" name="Google Shape;3667;p78"/>
          <p:cNvSpPr/>
          <p:nvPr/>
        </p:nvSpPr>
        <p:spPr>
          <a:xfrm>
            <a:off x="595238" y="3791225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ENTRENAMOS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68" name="Google Shape;3668;p78"/>
          <p:cNvSpPr/>
          <p:nvPr/>
        </p:nvSpPr>
        <p:spPr>
          <a:xfrm>
            <a:off x="653200" y="2267325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ESCALAMIENTO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69" name="Google Shape;3669;p78"/>
          <p:cNvSpPr txBox="1"/>
          <p:nvPr/>
        </p:nvSpPr>
        <p:spPr>
          <a:xfrm>
            <a:off x="912125" y="1274073"/>
            <a:ext cx="6092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Para aplicar el modelo KNN es obligatorio que la data este escalada, de preferencia estandarizada, caso contrario no se va a poder aplicar el modelo.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70" name="Google Shape;3670;p78"/>
          <p:cNvSpPr txBox="1"/>
          <p:nvPr/>
        </p:nvSpPr>
        <p:spPr>
          <a:xfrm>
            <a:off x="1198250" y="3172099"/>
            <a:ext cx="609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Con “n_neighbors=10”, estamos tomando los 10 vecinos más cercanos.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Se puede tomar entre 5 y 20 vecinos.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34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Caso de Estudio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60" name="Google Shape;2860;p34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Identificar a aquellos trabajadores con alta probabilidad de ser promovidos en la empresa HRANALYTICS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1" name="Google Shape;2861;p34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862" name="Google Shape;2862;p34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34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4" name="Google Shape;2864;p34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65" name="Google Shape;2865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1" name="Google Shape;2871;p34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872" name="Google Shape;2872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7" name="Google Shape;2877;p34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878" name="Google Shape;2878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4" name="Google Shape;2884;p34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85" name="Google Shape;2885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6" name="Google Shape;2886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6" name="Google Shape;2896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97" name="Google Shape;2897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5" name="Google Shape;367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00" y="275850"/>
            <a:ext cx="3562350" cy="94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6" name="Google Shape;3676;p79"/>
          <p:cNvGrpSpPr/>
          <p:nvPr/>
        </p:nvGrpSpPr>
        <p:grpSpPr>
          <a:xfrm rot="10800000">
            <a:off x="3762648" y="578179"/>
            <a:ext cx="1027514" cy="338317"/>
            <a:chOff x="2300350" y="2601250"/>
            <a:chExt cx="2275275" cy="623625"/>
          </a:xfrm>
        </p:grpSpPr>
        <p:sp>
          <p:nvSpPr>
            <p:cNvPr id="3677" name="Google Shape;3677;p7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3" name="Google Shape;3683;p79"/>
          <p:cNvSpPr/>
          <p:nvPr/>
        </p:nvSpPr>
        <p:spPr>
          <a:xfrm>
            <a:off x="921500" y="436238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PREDICCIÓN</a:t>
            </a:r>
            <a:endParaRPr b="1"/>
          </a:p>
        </p:txBody>
      </p:sp>
      <p:pic>
        <p:nvPicPr>
          <p:cNvPr id="3684" name="Google Shape;368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450" y="1656900"/>
            <a:ext cx="21240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5" name="Google Shape;3685;p79"/>
          <p:cNvSpPr txBox="1"/>
          <p:nvPr/>
        </p:nvSpPr>
        <p:spPr>
          <a:xfrm>
            <a:off x="3491700" y="2119700"/>
            <a:ext cx="5000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 momento de entrenar tenemos un nivel de sensibilidad de 65%, superior al 50%.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El Accuracy y el Recall están bastante separados por lo que se puede tomar en cuenta, siempre y cuando no se consiga un mejor modelo.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Por lo tanto seguimos buscando un mejor modelo.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p8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ENSAMBLADOS</a:t>
            </a:r>
            <a:endParaRPr/>
          </a:p>
        </p:txBody>
      </p:sp>
      <p:sp>
        <p:nvSpPr>
          <p:cNvPr id="3691" name="Google Shape;3691;p80"/>
          <p:cNvSpPr/>
          <p:nvPr/>
        </p:nvSpPr>
        <p:spPr>
          <a:xfrm>
            <a:off x="3012225" y="1488600"/>
            <a:ext cx="2807100" cy="901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MODELO MAX VOTING</a:t>
            </a:r>
            <a:endParaRPr b="1"/>
          </a:p>
        </p:txBody>
      </p:sp>
      <p:sp>
        <p:nvSpPr>
          <p:cNvPr id="3692" name="Google Shape;3692;p80"/>
          <p:cNvSpPr/>
          <p:nvPr/>
        </p:nvSpPr>
        <p:spPr>
          <a:xfrm>
            <a:off x="3012225" y="3128800"/>
            <a:ext cx="2807100" cy="901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MODELO AVERAGING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8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MAX VOTING</a:t>
            </a:r>
            <a:endParaRPr/>
          </a:p>
        </p:txBody>
      </p:sp>
      <p:pic>
        <p:nvPicPr>
          <p:cNvPr id="3698" name="Google Shape;36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100" y="1281225"/>
            <a:ext cx="39909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200" y="2583825"/>
            <a:ext cx="2200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0" name="Google Shape;370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900" y="3924525"/>
            <a:ext cx="55911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5" name="Google Shape;37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25" y="1740138"/>
            <a:ext cx="44386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6" name="Google Shape;3706;p82"/>
          <p:cNvSpPr txBox="1"/>
          <p:nvPr/>
        </p:nvSpPr>
        <p:spPr>
          <a:xfrm>
            <a:off x="5884275" y="1901675"/>
            <a:ext cx="2626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T Sans"/>
              <a:buChar char="●"/>
            </a:pP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Precisión es 89 %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T Sans"/>
              <a:buChar char="●"/>
            </a:pP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Sensibilidad es 95 %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07" name="Google Shape;3707;p82"/>
          <p:cNvSpPr txBox="1"/>
          <p:nvPr/>
        </p:nvSpPr>
        <p:spPr>
          <a:xfrm>
            <a:off x="1885875" y="571325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MÉTRICAS DE CLASIFICACIÓN</a:t>
            </a:r>
            <a:endParaRPr sz="16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8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AVERAGING</a:t>
            </a:r>
            <a:endParaRPr/>
          </a:p>
        </p:txBody>
      </p:sp>
      <p:pic>
        <p:nvPicPr>
          <p:cNvPr id="3713" name="Google Shape;371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350" y="1264525"/>
            <a:ext cx="40195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4" name="Google Shape;371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350" y="2756663"/>
            <a:ext cx="2114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5" name="Google Shape;3715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350" y="3972600"/>
            <a:ext cx="26860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6" name="Google Shape;3716;p83"/>
          <p:cNvSpPr/>
          <p:nvPr/>
        </p:nvSpPr>
        <p:spPr>
          <a:xfrm>
            <a:off x="595238" y="2883725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ENTRENAMOS</a:t>
            </a:r>
            <a:endParaRPr/>
          </a:p>
        </p:txBody>
      </p:sp>
      <p:sp>
        <p:nvSpPr>
          <p:cNvPr id="3717" name="Google Shape;3717;p83"/>
          <p:cNvSpPr/>
          <p:nvPr/>
        </p:nvSpPr>
        <p:spPr>
          <a:xfrm>
            <a:off x="595250" y="1431500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CREAMOS 3 MODELOS</a:t>
            </a:r>
            <a:endParaRPr/>
          </a:p>
        </p:txBody>
      </p:sp>
      <p:grpSp>
        <p:nvGrpSpPr>
          <p:cNvPr id="3718" name="Google Shape;3718;p83"/>
          <p:cNvGrpSpPr/>
          <p:nvPr/>
        </p:nvGrpSpPr>
        <p:grpSpPr>
          <a:xfrm rot="10800000">
            <a:off x="3338786" y="1573442"/>
            <a:ext cx="1027514" cy="338317"/>
            <a:chOff x="2300350" y="2601250"/>
            <a:chExt cx="2275275" cy="623625"/>
          </a:xfrm>
        </p:grpSpPr>
        <p:sp>
          <p:nvSpPr>
            <p:cNvPr id="3719" name="Google Shape;3719;p8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8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8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8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8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8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5" name="Google Shape;3725;p83"/>
          <p:cNvGrpSpPr/>
          <p:nvPr/>
        </p:nvGrpSpPr>
        <p:grpSpPr>
          <a:xfrm rot="10800000">
            <a:off x="3338786" y="3025667"/>
            <a:ext cx="1027514" cy="338317"/>
            <a:chOff x="2300350" y="2601250"/>
            <a:chExt cx="2275275" cy="623625"/>
          </a:xfrm>
        </p:grpSpPr>
        <p:sp>
          <p:nvSpPr>
            <p:cNvPr id="3726" name="Google Shape;3726;p8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8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8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8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8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8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2" name="Google Shape;3732;p83"/>
          <p:cNvGrpSpPr/>
          <p:nvPr/>
        </p:nvGrpSpPr>
        <p:grpSpPr>
          <a:xfrm rot="10800000">
            <a:off x="3242386" y="4089192"/>
            <a:ext cx="1027514" cy="338317"/>
            <a:chOff x="2300350" y="2601250"/>
            <a:chExt cx="2275275" cy="623625"/>
          </a:xfrm>
        </p:grpSpPr>
        <p:sp>
          <p:nvSpPr>
            <p:cNvPr id="3733" name="Google Shape;3733;p8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8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8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8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8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8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9" name="Google Shape;3739;p83"/>
          <p:cNvSpPr/>
          <p:nvPr/>
        </p:nvSpPr>
        <p:spPr>
          <a:xfrm>
            <a:off x="632513" y="3972600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Google Shape;3744;p84"/>
          <p:cNvSpPr txBox="1"/>
          <p:nvPr/>
        </p:nvSpPr>
        <p:spPr>
          <a:xfrm>
            <a:off x="2717450" y="3640200"/>
            <a:ext cx="3059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●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Precision es 89 %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●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Sensibilidad es 95 %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745" name="Google Shape;374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875" y="2056525"/>
            <a:ext cx="41243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6" name="Google Shape;3746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558" y="578308"/>
            <a:ext cx="3872414" cy="44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7" name="Google Shape;3747;p84"/>
          <p:cNvGrpSpPr/>
          <p:nvPr/>
        </p:nvGrpSpPr>
        <p:grpSpPr>
          <a:xfrm rot="10800000">
            <a:off x="3526586" y="608392"/>
            <a:ext cx="1027514" cy="338317"/>
            <a:chOff x="2300350" y="2601250"/>
            <a:chExt cx="2275275" cy="623625"/>
          </a:xfrm>
        </p:grpSpPr>
        <p:sp>
          <p:nvSpPr>
            <p:cNvPr id="3748" name="Google Shape;3748;p8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8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8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8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8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8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4" name="Google Shape;3754;p84"/>
          <p:cNvSpPr/>
          <p:nvPr/>
        </p:nvSpPr>
        <p:spPr>
          <a:xfrm>
            <a:off x="916713" y="491800"/>
            <a:ext cx="2360400" cy="62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7FFE1"/>
              </a:gs>
              <a:gs pos="100000">
                <a:srgbClr val="59FA7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PREDICCIÓN FINAL</a:t>
            </a:r>
            <a:endParaRPr b="1"/>
          </a:p>
        </p:txBody>
      </p:sp>
      <p:sp>
        <p:nvSpPr>
          <p:cNvPr id="3755" name="Google Shape;3755;p84"/>
          <p:cNvSpPr txBox="1"/>
          <p:nvPr/>
        </p:nvSpPr>
        <p:spPr>
          <a:xfrm>
            <a:off x="2425850" y="1367450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MÉTRICAS DE CLASIFICACIÓN</a:t>
            </a:r>
            <a:endParaRPr sz="16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0" name="Google Shape;3760;p8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WEIGHTED AVERAGE</a:t>
            </a:r>
            <a:endParaRPr/>
          </a:p>
        </p:txBody>
      </p:sp>
      <p:pic>
        <p:nvPicPr>
          <p:cNvPr id="3761" name="Google Shape;376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25" y="1314650"/>
            <a:ext cx="39528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6" name="Google Shape;376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707050"/>
            <a:ext cx="431482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7" name="Google Shape;3767;p86"/>
          <p:cNvSpPr txBox="1"/>
          <p:nvPr/>
        </p:nvSpPr>
        <p:spPr>
          <a:xfrm>
            <a:off x="3042450" y="3456825"/>
            <a:ext cx="3059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●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Precision es 89 %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●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Sensibilidad es 95 %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68" name="Google Shape;3768;p86"/>
          <p:cNvSpPr txBox="1"/>
          <p:nvPr/>
        </p:nvSpPr>
        <p:spPr>
          <a:xfrm>
            <a:off x="2414600" y="950575"/>
            <a:ext cx="399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MÉTRICAS DE CLASIFICACIÓN</a:t>
            </a:r>
            <a:endParaRPr sz="16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8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SUPERVISADO BAGGING</a:t>
            </a:r>
            <a:endParaRPr/>
          </a:p>
        </p:txBody>
      </p:sp>
      <p:pic>
        <p:nvPicPr>
          <p:cNvPr id="3774" name="Google Shape;377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450" y="1515250"/>
            <a:ext cx="6399150" cy="15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5" name="Google Shape;377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625" y="3660300"/>
            <a:ext cx="6608800" cy="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0" name="Google Shape;378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00" y="431151"/>
            <a:ext cx="2505575" cy="35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1" name="Google Shape;3781;p88"/>
          <p:cNvSpPr txBox="1"/>
          <p:nvPr/>
        </p:nvSpPr>
        <p:spPr>
          <a:xfrm>
            <a:off x="3876200" y="1701775"/>
            <a:ext cx="5000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 momento de entrenar tenemos un nivel de sensibilidad de 19%, que es inferior al mínimo requerido que es 50%.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El Accuaracy y el Recall están bastante separados por lo que se puede tomar en cuenta, siempre y cuando no se consiga un mejor modelo..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Por lo tanto seguimos buscando un mejor modelo.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82" name="Google Shape;3782;p88"/>
          <p:cNvSpPr txBox="1"/>
          <p:nvPr/>
        </p:nvSpPr>
        <p:spPr>
          <a:xfrm>
            <a:off x="1762750" y="4128225"/>
            <a:ext cx="626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DESCARTAMOS EL MODELO Y SEGUIMOS EN BUSCA DE OTROS.</a:t>
            </a:r>
            <a:endParaRPr sz="1600"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35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5"/>
          <p:cNvSpPr/>
          <p:nvPr/>
        </p:nvSpPr>
        <p:spPr>
          <a:xfrm>
            <a:off x="1671300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Modelo</a:t>
            </a:r>
            <a:endParaRPr/>
          </a:p>
        </p:txBody>
      </p:sp>
      <p:sp>
        <p:nvSpPr>
          <p:cNvPr id="2914" name="Google Shape;2914;p3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del Negocio</a:t>
            </a:r>
            <a:endParaRPr/>
          </a:p>
        </p:txBody>
      </p:sp>
      <p:sp>
        <p:nvSpPr>
          <p:cNvPr id="2915" name="Google Shape;2915;p3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rlito"/>
                <a:ea typeface="Carlito"/>
                <a:cs typeface="Carlito"/>
                <a:sym typeface="Carlito"/>
              </a:rPr>
              <a:t>Identificar qué empleados son aptos para ser promovidos.</a:t>
            </a:r>
            <a:endParaRPr/>
          </a:p>
        </p:txBody>
      </p:sp>
      <p:sp>
        <p:nvSpPr>
          <p:cNvPr id="2916" name="Google Shape;2916;p3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Población Objetivo</a:t>
            </a:r>
            <a:endParaRPr/>
          </a:p>
        </p:txBody>
      </p:sp>
      <p:sp>
        <p:nvSpPr>
          <p:cNvPr id="2917" name="Google Shape;2917;p3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Empleados de la empresa HRAnalytics</a:t>
            </a:r>
            <a:endParaRPr/>
          </a:p>
        </p:txBody>
      </p:sp>
      <p:grpSp>
        <p:nvGrpSpPr>
          <p:cNvPr id="2918" name="Google Shape;2918;p35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2919" name="Google Shape;2919;p35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1" name="Google Shape;2921;p35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2" name="Google Shape;2922;p35"/>
          <p:cNvGrpSpPr/>
          <p:nvPr/>
        </p:nvGrpSpPr>
        <p:grpSpPr>
          <a:xfrm>
            <a:off x="2497731" y="1815741"/>
            <a:ext cx="707541" cy="649389"/>
            <a:chOff x="5049725" y="1435050"/>
            <a:chExt cx="486550" cy="481850"/>
          </a:xfrm>
        </p:grpSpPr>
        <p:sp>
          <p:nvSpPr>
            <p:cNvPr id="2923" name="Google Shape;2923;p35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7" name="Google Shape;2927;p35"/>
          <p:cNvGrpSpPr/>
          <p:nvPr/>
        </p:nvGrpSpPr>
        <p:grpSpPr>
          <a:xfrm>
            <a:off x="6090061" y="1880995"/>
            <a:ext cx="416039" cy="649356"/>
            <a:chOff x="4584850" y="4399275"/>
            <a:chExt cx="225875" cy="481825"/>
          </a:xfrm>
        </p:grpSpPr>
        <p:sp>
          <p:nvSpPr>
            <p:cNvPr id="2928" name="Google Shape;2928;p35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SUPERVISADO ADABOOST</a:t>
            </a:r>
            <a:endParaRPr/>
          </a:p>
        </p:txBody>
      </p:sp>
      <p:sp>
        <p:nvSpPr>
          <p:cNvPr id="3788" name="Google Shape;3788;p89"/>
          <p:cNvSpPr txBox="1"/>
          <p:nvPr/>
        </p:nvSpPr>
        <p:spPr>
          <a:xfrm>
            <a:off x="1303900" y="1112100"/>
            <a:ext cx="66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Instanciamos, especificamos y entrenamos el algoritmo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789" name="Google Shape;378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50" y="1597850"/>
            <a:ext cx="6434300" cy="109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287" y="3339325"/>
            <a:ext cx="5836225" cy="8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5" name="Google Shape;379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50" y="442163"/>
            <a:ext cx="2789725" cy="35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6" name="Google Shape;3796;p90"/>
          <p:cNvSpPr txBox="1"/>
          <p:nvPr/>
        </p:nvSpPr>
        <p:spPr>
          <a:xfrm>
            <a:off x="3775925" y="1484450"/>
            <a:ext cx="5000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 momento de entrenar tenemos un nivel de sensibilidad (recall) es de 9,3%, que es inferior al mínimo requerido que es 50%.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Por lo tanto seguimos buscando un mejor modelo.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97" name="Google Shape;3797;p90"/>
          <p:cNvSpPr txBox="1"/>
          <p:nvPr/>
        </p:nvSpPr>
        <p:spPr>
          <a:xfrm>
            <a:off x="1746025" y="4228500"/>
            <a:ext cx="626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DESCARTAMOS EL MODELO Y SEGUIMOS EN BUSCA DE OTROS.</a:t>
            </a:r>
            <a:endParaRPr sz="1600"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p91"/>
          <p:cNvSpPr txBox="1">
            <a:spLocks noGrp="1"/>
          </p:cNvSpPr>
          <p:nvPr>
            <p:ph type="title"/>
          </p:nvPr>
        </p:nvSpPr>
        <p:spPr>
          <a:xfrm>
            <a:off x="646800" y="1302400"/>
            <a:ext cx="819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SELECCION DE ALGORITMO</a:t>
            </a:r>
            <a:endParaRPr/>
          </a:p>
        </p:txBody>
      </p:sp>
      <p:sp>
        <p:nvSpPr>
          <p:cNvPr id="3803" name="Google Shape;3803;p91"/>
          <p:cNvSpPr txBox="1">
            <a:spLocks noGrp="1"/>
          </p:cNvSpPr>
          <p:nvPr>
            <p:ph type="subTitle" idx="1"/>
          </p:nvPr>
        </p:nvSpPr>
        <p:spPr>
          <a:xfrm>
            <a:off x="975900" y="2546600"/>
            <a:ext cx="7538100" cy="16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Optamos por usar el MODELO DE REGRESION LOGISTICA BINARIA, por lo siguiente: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tiene buena eficacia de predicción (Accuracy), de  67%.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curva ROC me indica que el modelo aprende adecuadamente, su regresión logística es de 73%.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efecto de multicolinealidad es casi nulo, pues el VIF esta cerca a 1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p92"/>
          <p:cNvSpPr/>
          <p:nvPr/>
        </p:nvSpPr>
        <p:spPr>
          <a:xfrm>
            <a:off x="3701400" y="3545700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9" name="Google Shape;3809;p92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Interpretación de Resultados y Conclusiones</a:t>
            </a:r>
            <a:endParaRPr sz="4200"/>
          </a:p>
        </p:txBody>
      </p:sp>
      <p:sp>
        <p:nvSpPr>
          <p:cNvPr id="3810" name="Google Shape;3810;p92"/>
          <p:cNvSpPr txBox="1">
            <a:spLocks noGrp="1"/>
          </p:cNvSpPr>
          <p:nvPr>
            <p:ph type="title" idx="2"/>
          </p:nvPr>
        </p:nvSpPr>
        <p:spPr>
          <a:xfrm>
            <a:off x="5961000" y="12835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811" name="Google Shape;3811;p92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3812" name="Google Shape;3812;p9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8" name="Google Shape;3818;p92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3819" name="Google Shape;3819;p9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4" name="Google Shape;3824;p92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3825" name="Google Shape;3825;p9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826" name="Google Shape;3826;p9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9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9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9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9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9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9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9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9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9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6" name="Google Shape;3836;p9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837" name="Google Shape;3837;p9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9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9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9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9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9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9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9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9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9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47" name="Google Shape;3847;p92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3848" name="Google Shape;3848;p9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4" name="Google Shape;3854;p92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3855" name="Google Shape;3855;p9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9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865" name="Google Shape;3865;p93"/>
          <p:cNvSpPr txBox="1"/>
          <p:nvPr/>
        </p:nvSpPr>
        <p:spPr>
          <a:xfrm>
            <a:off x="774300" y="1112100"/>
            <a:ext cx="7595400" cy="3879000"/>
          </a:xfrm>
          <a:prstGeom prst="rect">
            <a:avLst/>
          </a:prstGeom>
          <a:gradFill>
            <a:gsLst>
              <a:gs pos="0">
                <a:srgbClr val="D1FFFF"/>
              </a:gs>
              <a:gs pos="100000">
                <a:srgbClr val="53FAFA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De las 13 variables que nos entregaron en el dataset HRAnalytics, solo nos quedamos con las 5 más importantes. Éstas variables son las más útiles para determinar el ascenso de un trabajador (‘no_of_trainings’, ‘previous_year_rating’, ‘awards_won?’, ‘avg_training_score’, ‘KPIs_met 80%’).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Del modelo podemos decir que a Mayor no_of_trainings(número de entrenamientos en habilidades blandas) menor probabilidad de que el trabajador no sea promovido.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Así mismo a mayor KPIs_met&gt;80% (indicador clave de rendimiento) mayor probabilidad de que el trabajador sea promovido.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Tambien a mayor previous_year_rating (calificación del empleado el año anterior) mayor probabilidad de que el trabajador sea promovido.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Considerar tambien que a mayor avg_trainining_score (puntaje promedio en evaluaciones), mayor probabilidad de que el trabajador sea promovido.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9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871" name="Google Shape;3871;p94"/>
          <p:cNvSpPr txBox="1"/>
          <p:nvPr/>
        </p:nvSpPr>
        <p:spPr>
          <a:xfrm>
            <a:off x="762800" y="1209600"/>
            <a:ext cx="7595400" cy="3186300"/>
          </a:xfrm>
          <a:prstGeom prst="rect">
            <a:avLst/>
          </a:prstGeom>
          <a:gradFill>
            <a:gsLst>
              <a:gs pos="0">
                <a:srgbClr val="D1FFFF"/>
              </a:gs>
              <a:gs pos="100000">
                <a:srgbClr val="53FAFA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De todos los modelos trabajados, y valiéndonos del resultado de la matriz de confusión y las métricas de clasificación, llegamos a la conclusión que el mejor modelo para identificar a los empleados que van a ser promovidos es el modelo de Regresión Logística Binaria. 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Al principio del trabajo que hemos realizado, hemos pensado en variables supuestos que podrían ser las más importantes para predecir el ascenso. Por ejemplo, la variable length_of_service, de manera lógica, es una variable que sí se podría considerar como una de las más importantes, pero no lo fue. Eso nos dio a reflexionar que no podemos asumir teorías que aún no han sido demostradas y no guiarse solo por lógica.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T Sans"/>
              <a:buChar char="●"/>
            </a:pPr>
            <a:r>
              <a:rPr lang="en" sz="1500">
                <a:latin typeface="PT Sans"/>
                <a:ea typeface="PT Sans"/>
                <a:cs typeface="PT Sans"/>
                <a:sym typeface="PT Sans"/>
              </a:rPr>
              <a:t>Es necesario utilizar técnicas de rebalanceo (oversampling y undersampling). </a:t>
            </a:r>
            <a:endParaRPr sz="15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36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6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Análisis Exploratorio de Datos</a:t>
            </a:r>
            <a:endParaRPr sz="4100">
              <a:solidFill>
                <a:schemeClr val="accent2"/>
              </a:solidFill>
            </a:endParaRPr>
          </a:p>
        </p:txBody>
      </p:sp>
      <p:sp>
        <p:nvSpPr>
          <p:cNvPr id="2936" name="Google Shape;2936;p36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937" name="Google Shape;2937;p36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938" name="Google Shape;293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4" name="Google Shape;2944;p36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945" name="Google Shape;294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0" name="Google Shape;2950;p36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951" name="Google Shape;2951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52" name="Google Shape;2952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2" name="Google Shape;2962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3" name="Google Shape;2963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3" name="Google Shape;2973;p36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974" name="Google Shape;2974;p3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8" name="Google Shape;2988;p36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989" name="Google Shape;2989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36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996" name="Google Shape;2996;p3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36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003" name="Google Shape;3003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3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y Tipos de Datos</a:t>
            </a:r>
            <a:endParaRPr/>
          </a:p>
        </p:txBody>
      </p:sp>
      <p:graphicFrame>
        <p:nvGraphicFramePr>
          <p:cNvPr id="3013" name="Google Shape;3013;p37"/>
          <p:cNvGraphicFramePr/>
          <p:nvPr/>
        </p:nvGraphicFramePr>
        <p:xfrm>
          <a:off x="1009788" y="1447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{B17DB8B4-7B87-4B66-95B6-5A8BE4BC6022}</a:tableStyleId>
              </a:tblPr>
              <a:tblGrid>
                <a:gridCol w="138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5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Object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18287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department / region / education / gender/ recruitment_channel </a:t>
                      </a:r>
                      <a:r>
                        <a:rPr lang="en" sz="3200" b="1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Int64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18287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no_of_trainings / age / length_of_service / KPIs_met &gt;80% / awards_won? / avg_training_score / is_promoted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Float64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18287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previous_year_rating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14" name="Google Shape;3014;p37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015" name="Google Shape;3015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1" name="Google Shape;3021;p37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022" name="Google Shape;3022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3" name="Google Shape;302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3" name="Google Shape;3033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4" name="Google Shape;3034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4" name="Google Shape;3044;p37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045" name="Google Shape;3045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0" name="Google Shape;3050;p37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051" name="Google Shape;3051;p37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7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3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2"/>
                </a:solidFill>
              </a:rPr>
              <a:t>Análisis gráfico de variables </a:t>
            </a:r>
            <a:r>
              <a:rPr lang="en" sz="3900"/>
              <a:t>y</a:t>
            </a:r>
            <a:r>
              <a:rPr lang="en" sz="3900">
                <a:solidFill>
                  <a:schemeClr val="accent2"/>
                </a:solidFill>
              </a:rPr>
              <a:t> </a:t>
            </a:r>
            <a:r>
              <a:rPr lang="en" sz="3900"/>
              <a:t>relación con el target</a:t>
            </a:r>
            <a:endParaRPr sz="3900"/>
          </a:p>
        </p:txBody>
      </p:sp>
      <p:grpSp>
        <p:nvGrpSpPr>
          <p:cNvPr id="3058" name="Google Shape;3058;p38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059" name="Google Shape;3059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38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066" name="Google Shape;3066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67" name="Google Shape;306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7" name="Google Shape;3077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78" name="Google Shape;3078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8" name="Google Shape;3088;p38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089" name="Google Shape;3089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Microsoft Office PowerPoint</Application>
  <PresentationFormat>Presentación en pantalla (16:9)</PresentationFormat>
  <Paragraphs>214</Paragraphs>
  <Slides>65</Slides>
  <Notes>65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2" baseType="lpstr">
      <vt:lpstr>Arial</vt:lpstr>
      <vt:lpstr>Roboto Condensed Light</vt:lpstr>
      <vt:lpstr>Carlito</vt:lpstr>
      <vt:lpstr>PT Sans</vt:lpstr>
      <vt:lpstr>Calibri</vt:lpstr>
      <vt:lpstr>Exo</vt:lpstr>
      <vt:lpstr>Data Center Business Plan by Slidesgo</vt:lpstr>
      <vt:lpstr>Caso HRAnalytics</vt:lpstr>
      <vt:lpstr>Índice</vt:lpstr>
      <vt:lpstr>Entendimiento del Negocio</vt:lpstr>
      <vt:lpstr>Planteamiento del Problema</vt:lpstr>
      <vt:lpstr>Caso de Estudio</vt:lpstr>
      <vt:lpstr>Planteamiento del Modelo</vt:lpstr>
      <vt:lpstr>Análisis Exploratorio de Datos</vt:lpstr>
      <vt:lpstr>Variables y Tipos de Datos</vt:lpstr>
      <vt:lpstr>Análisis gráfico de variables y relación con el target</vt:lpstr>
      <vt:lpstr>Análisis General</vt:lpstr>
      <vt:lpstr>Variable: ‘education’</vt:lpstr>
      <vt:lpstr>Variable: ‘previous_year_rating’</vt:lpstr>
      <vt:lpstr>Variable: ‘avg_training_score’</vt:lpstr>
      <vt:lpstr>Variable: ‘age’</vt:lpstr>
      <vt:lpstr>Variable: ‘length_of_service’</vt:lpstr>
      <vt:lpstr>Variable: ‘no_of_trainings’</vt:lpstr>
      <vt:lpstr>Variable: ‘KPIs_met &gt;80%’</vt:lpstr>
      <vt:lpstr>Variable: ‘awards_won?’</vt:lpstr>
      <vt:lpstr>Variable: ‘region’</vt:lpstr>
      <vt:lpstr>Variable: ‘department’</vt:lpstr>
      <vt:lpstr>Variable: ‘gender’</vt:lpstr>
      <vt:lpstr>Variable: ‘recruitment_channel’</vt:lpstr>
      <vt:lpstr>Revisión y tratamiento de missings y outliers</vt:lpstr>
      <vt:lpstr>Tratamiento de valores nulos</vt:lpstr>
      <vt:lpstr>Imputación de numéricas</vt:lpstr>
      <vt:lpstr>Imputación de categóricas</vt:lpstr>
      <vt:lpstr>Outliers</vt:lpstr>
      <vt:lpstr>Presentación de PowerPoint</vt:lpstr>
      <vt:lpstr>Análisis de correlación</vt:lpstr>
      <vt:lpstr>Feature Engineering</vt:lpstr>
      <vt:lpstr>Labeling/Encoding de variables categóricas</vt:lpstr>
      <vt:lpstr>Eliminar variables innecesarias</vt:lpstr>
      <vt:lpstr>Escalamiento o Normalización de Datos</vt:lpstr>
      <vt:lpstr>Entrenamiento y Validación</vt:lpstr>
      <vt:lpstr>División en Train y Test</vt:lpstr>
      <vt:lpstr>Balanceo de Base Train</vt:lpstr>
      <vt:lpstr>Selección e Importancia de Variables</vt:lpstr>
      <vt:lpstr>Comparación y Selección del mejor Modelo</vt:lpstr>
      <vt:lpstr>MODELO REGRESION LOGISTICA BINARIA</vt:lpstr>
      <vt:lpstr>Presentación de PowerPoint</vt:lpstr>
      <vt:lpstr>Presentación de PowerPoint</vt:lpstr>
      <vt:lpstr>MODELO ANALISIS DISCRIMINANTE</vt:lpstr>
      <vt:lpstr>Presentación de PowerPoint</vt:lpstr>
      <vt:lpstr>Presentación de PowerPoint</vt:lpstr>
      <vt:lpstr>MODELO ÁRBOL DE CLASIFICACIÓN</vt:lpstr>
      <vt:lpstr>Presentación de PowerPoint</vt:lpstr>
      <vt:lpstr>Presentación de PowerPoint</vt:lpstr>
      <vt:lpstr>Presentación de PowerPoint</vt:lpstr>
      <vt:lpstr>MODELO KNN</vt:lpstr>
      <vt:lpstr>Presentación de PowerPoint</vt:lpstr>
      <vt:lpstr>MODELOS ENSAMBLADOS</vt:lpstr>
      <vt:lpstr>MODELO MAX VOTING</vt:lpstr>
      <vt:lpstr>Presentación de PowerPoint</vt:lpstr>
      <vt:lpstr>MODELO AVERAGING</vt:lpstr>
      <vt:lpstr>Presentación de PowerPoint</vt:lpstr>
      <vt:lpstr>MODELO WEIGHTED AVERAGE</vt:lpstr>
      <vt:lpstr>Presentación de PowerPoint</vt:lpstr>
      <vt:lpstr>MODELO SUPERVISADO BAGGING</vt:lpstr>
      <vt:lpstr>Presentación de PowerPoint</vt:lpstr>
      <vt:lpstr>MODELO SUPERVISADO ADABOOST</vt:lpstr>
      <vt:lpstr>Presentación de PowerPoint</vt:lpstr>
      <vt:lpstr>SELECCION DE ALGORITMO</vt:lpstr>
      <vt:lpstr>Interpretación de Resultados y Conclusiones</vt:lpstr>
      <vt:lpstr>Conclusiones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HRAnalytics</dc:title>
  <cp:lastModifiedBy>Stephano Morales</cp:lastModifiedBy>
  <cp:revision>1</cp:revision>
  <dcterms:modified xsi:type="dcterms:W3CDTF">2022-03-23T14:13:58Z</dcterms:modified>
</cp:coreProperties>
</file>