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1096" r:id="rId4"/>
    <p:sldId id="1111" r:id="rId5"/>
    <p:sldId id="1097" r:id="rId6"/>
    <p:sldId id="1098" r:id="rId7"/>
    <p:sldId id="1110" r:id="rId8"/>
    <p:sldId id="1112" r:id="rId9"/>
    <p:sldId id="1114" r:id="rId10"/>
    <p:sldId id="1113" r:id="rId11"/>
    <p:sldId id="1115" r:id="rId12"/>
    <p:sldId id="1116" r:id="rId1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409" autoAdjust="0"/>
  </p:normalViewPr>
  <p:slideViewPr>
    <p:cSldViewPr>
      <p:cViewPr varScale="1">
        <p:scale>
          <a:sx n="103" d="100"/>
          <a:sy n="103" d="100"/>
        </p:scale>
        <p:origin x="185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82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03/11/2016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Visualization</a:t>
            </a:r>
            <a:r>
              <a:rPr lang="pt-PT" sz="4800" dirty="0"/>
              <a:t> Sketch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G08-A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3312368" cy="228601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400" b="0" dirty="0">
                <a:solidFill>
                  <a:schemeClr val="bg2"/>
                </a:solidFill>
              </a:rPr>
              <a:t>70969 – Mário Reis</a:t>
            </a:r>
          </a:p>
          <a:p>
            <a:pPr algn="just"/>
            <a:r>
              <a:rPr lang="pt-PT" sz="2400" b="0" dirty="0">
                <a:solidFill>
                  <a:schemeClr val="bg2"/>
                </a:solidFill>
              </a:rPr>
              <a:t>75456 – Artur Fonseca</a:t>
            </a:r>
          </a:p>
          <a:p>
            <a:pPr algn="just"/>
            <a:r>
              <a:rPr lang="pt-PT" sz="2400" b="0" dirty="0">
                <a:solidFill>
                  <a:schemeClr val="bg2"/>
                </a:solidFill>
              </a:rPr>
              <a:t>76046 – André Pires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964" y="1124744"/>
            <a:ext cx="8229600" cy="1872208"/>
          </a:xfrm>
        </p:spPr>
        <p:txBody>
          <a:bodyPr>
            <a:noAutofit/>
          </a:bodyPr>
          <a:lstStyle/>
          <a:p>
            <a:r>
              <a:rPr lang="en-GB" dirty="0"/>
              <a:t>Relation between minimum entry grade and unemployment (%)</a:t>
            </a:r>
            <a:r>
              <a:rPr lang="en-US" dirty="0"/>
              <a:t> -</a:t>
            </a:r>
            <a:r>
              <a:rPr lang="en-GB" dirty="0"/>
              <a:t> Consume-&gt;Present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99207" y="3573016"/>
            <a:ext cx="35932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336699"/>
                </a:solidFill>
              </a:rPr>
              <a:t>Question: </a:t>
            </a:r>
            <a:r>
              <a:rPr lang="en-GB" sz="2000" dirty="0"/>
              <a:t>Where the unemployment will be higher? In a course with 14 minimum entry grade or one with 17?</a:t>
            </a:r>
            <a:endParaRPr lang="en-US" sz="2000" dirty="0"/>
          </a:p>
        </p:txBody>
      </p:sp>
      <p:pic>
        <p:nvPicPr>
          <p:cNvPr id="8" name="Imagem 4" descr="C:\ProgrammingWorkspace\OtherWorkspace\VI-Project\III-Checkpoint\Scatterplot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5640" y="2639902"/>
            <a:ext cx="4943567" cy="3021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7288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</a:t>
            </a:r>
            <a:endParaRPr lang="pt-PT" dirty="0"/>
          </a:p>
        </p:txBody>
      </p:sp>
      <p:pic>
        <p:nvPicPr>
          <p:cNvPr id="7" name="Imagem 5" descr="C:\ProgrammingWorkspace\OtherWorkspace\VI-Project\III-Checkpoint\ScatterplotAreaHighlight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3973463"/>
            <a:ext cx="4764654" cy="26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m 6" descr="C:\ProgrammingWorkspace\OtherWorkspace\VI-Project\III-Checkpoint\ScatterplotCourseHighlight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552" y="1196752"/>
            <a:ext cx="4764654" cy="2776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399584" y="4633291"/>
            <a:ext cx="33488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Scatter plot highlighting the course from a specific </a:t>
            </a:r>
            <a:r>
              <a:rPr lang="en-US" sz="2000" b="1" dirty="0"/>
              <a:t>area</a:t>
            </a:r>
            <a:r>
              <a:rPr lang="en-US" sz="2000" dirty="0"/>
              <a:t> due to interaction in area’s idiom</a:t>
            </a:r>
            <a:endParaRPr lang="pt-PT" sz="2000" dirty="0"/>
          </a:p>
        </p:txBody>
      </p:sp>
      <p:sp>
        <p:nvSpPr>
          <p:cNvPr id="10" name="Rectangle 9"/>
          <p:cNvSpPr/>
          <p:nvPr/>
        </p:nvSpPr>
        <p:spPr>
          <a:xfrm>
            <a:off x="5425059" y="1923387"/>
            <a:ext cx="33488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Scatter plot highlighting a specific </a:t>
            </a:r>
            <a:r>
              <a:rPr lang="en-US" sz="2000" b="1" dirty="0"/>
              <a:t>course</a:t>
            </a:r>
            <a:r>
              <a:rPr lang="en-US" sz="2000" dirty="0"/>
              <a:t> (due to interaction) selected in course’s line chart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693715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964" y="1124744"/>
            <a:ext cx="8229600" cy="1872208"/>
          </a:xfrm>
        </p:spPr>
        <p:txBody>
          <a:bodyPr>
            <a:noAutofit/>
          </a:bodyPr>
          <a:lstStyle/>
          <a:p>
            <a:r>
              <a:rPr lang="en-GB" dirty="0"/>
              <a:t>Summarize the employment/unemployment by graduation areas - Query-&gt;Summarize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60032" y="4213537"/>
            <a:ext cx="3816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336699"/>
                </a:solidFill>
              </a:rPr>
              <a:t>Question: </a:t>
            </a:r>
            <a:r>
              <a:rPr lang="en-GB" sz="2000" dirty="0"/>
              <a:t>What is the graduation area with less/more unemployment?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745231" y="5429927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Unemployment by graduation area. </a:t>
            </a:r>
            <a:r>
              <a:rPr lang="en-US" dirty="0"/>
              <a:t>Sunburst areas are based on total number of unemployed people.</a:t>
            </a:r>
            <a:r>
              <a:rPr lang="en-US" dirty="0"/>
              <a:t> On “mouse over”, it will display the name and the unemployment %. On “click”, it will zoom that region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385845"/>
            <a:ext cx="6117967" cy="284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4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Visual </a:t>
            </a:r>
            <a:r>
              <a:rPr lang="pt-PT" sz="6000" dirty="0" err="1"/>
              <a:t>encoding</a:t>
            </a:r>
            <a:endParaRPr lang="pt-PT"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GB" sz="4000" dirty="0"/>
              <a:t>Course Unemployment %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GB" b="0" dirty="0">
                <a:solidFill>
                  <a:schemeClr val="tx1"/>
                </a:solidFill>
              </a:rPr>
              <a:t>Encoded as </a:t>
            </a:r>
            <a:r>
              <a:rPr lang="en-GB" b="1" dirty="0">
                <a:solidFill>
                  <a:schemeClr val="tx1"/>
                </a:solidFill>
              </a:rPr>
              <a:t>position</a:t>
            </a:r>
            <a:r>
              <a:rPr lang="en-GB" b="0" dirty="0">
                <a:solidFill>
                  <a:schemeClr val="tx1"/>
                </a:solidFill>
              </a:rPr>
              <a:t> in vertical axis</a:t>
            </a:r>
          </a:p>
          <a:p>
            <a:pPr marL="0" indent="0"/>
            <a:endParaRPr lang="en-GB" sz="800" dirty="0"/>
          </a:p>
          <a:p>
            <a:pPr marL="0" lvl="0" indent="0"/>
            <a:r>
              <a:rPr lang="en-GB" sz="4000" dirty="0"/>
              <a:t>University Unemployment %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GB" b="0" dirty="0">
                <a:solidFill>
                  <a:schemeClr val="tx1"/>
                </a:solidFill>
              </a:rPr>
              <a:t>Encoded as </a:t>
            </a:r>
            <a:r>
              <a:rPr lang="en-GB" b="1" dirty="0">
                <a:solidFill>
                  <a:schemeClr val="tx1"/>
                </a:solidFill>
              </a:rPr>
              <a:t>circle area</a:t>
            </a:r>
          </a:p>
          <a:p>
            <a:pPr marL="400050" lvl="1" indent="0"/>
            <a:endParaRPr lang="en-GB" sz="800" dirty="0"/>
          </a:p>
          <a:p>
            <a:pPr marL="0" indent="0"/>
            <a:r>
              <a:rPr lang="en-GB" sz="4000" dirty="0"/>
              <a:t>Year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GB" b="0" dirty="0">
                <a:solidFill>
                  <a:schemeClr val="tx1"/>
                </a:solidFill>
              </a:rPr>
              <a:t>Encoded as </a:t>
            </a:r>
            <a:r>
              <a:rPr lang="en-GB" b="1" dirty="0">
                <a:solidFill>
                  <a:schemeClr val="tx1"/>
                </a:solidFill>
              </a:rPr>
              <a:t>position</a:t>
            </a:r>
            <a:r>
              <a:rPr lang="en-GB" b="0" dirty="0">
                <a:solidFill>
                  <a:schemeClr val="tx1"/>
                </a:solidFill>
              </a:rPr>
              <a:t> in horizontal axis</a:t>
            </a:r>
            <a:endParaRPr lang="pt-PT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14974"/>
          </a:xfrm>
        </p:spPr>
        <p:txBody>
          <a:bodyPr>
            <a:noAutofit/>
          </a:bodyPr>
          <a:lstStyle/>
          <a:p>
            <a:pPr lvl="0"/>
            <a:r>
              <a:rPr lang="en-GB" sz="4000" dirty="0"/>
              <a:t>Course/University Name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GB" b="0" dirty="0">
                <a:solidFill>
                  <a:schemeClr val="tx1"/>
                </a:solidFill>
              </a:rPr>
              <a:t>Encoded as </a:t>
            </a:r>
            <a:r>
              <a:rPr lang="en-GB" b="1" dirty="0">
                <a:solidFill>
                  <a:schemeClr val="tx1"/>
                </a:solidFill>
              </a:rPr>
              <a:t>colours “hue”</a:t>
            </a:r>
            <a:r>
              <a:rPr lang="en-GB" dirty="0"/>
              <a:t> and</a:t>
            </a:r>
            <a:r>
              <a:rPr lang="en-GB" b="1" dirty="0"/>
              <a:t> position</a:t>
            </a:r>
            <a:endParaRPr lang="pt-PT" sz="800" b="1" dirty="0">
              <a:solidFill>
                <a:schemeClr val="tx1"/>
              </a:solidFill>
            </a:endParaRPr>
          </a:p>
          <a:p>
            <a:pPr lvl="0"/>
            <a:r>
              <a:rPr lang="en-GB" sz="4000" dirty="0"/>
              <a:t>Entry Grade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GB" b="0" dirty="0">
                <a:solidFill>
                  <a:schemeClr val="tx1"/>
                </a:solidFill>
              </a:rPr>
              <a:t>Encoded as </a:t>
            </a:r>
            <a:r>
              <a:rPr lang="en-GB" b="1" dirty="0">
                <a:solidFill>
                  <a:schemeClr val="tx1"/>
                </a:solidFill>
              </a:rPr>
              <a:t>position</a:t>
            </a:r>
            <a:r>
              <a:rPr lang="en-GB" b="0" dirty="0">
                <a:solidFill>
                  <a:schemeClr val="tx1"/>
                </a:solidFill>
              </a:rPr>
              <a:t> in horizontal axis</a:t>
            </a:r>
          </a:p>
          <a:p>
            <a:pPr lvl="0"/>
            <a:r>
              <a:rPr lang="en-GB" sz="4000" dirty="0"/>
              <a:t>Course Area</a:t>
            </a:r>
          </a:p>
          <a:p>
            <a:pPr marL="971550" lvl="1" indent="-571500">
              <a:buFont typeface="Wingdings" panose="05000000000000000000" pitchFamily="2" charset="2"/>
              <a:buChar char="ü"/>
            </a:pPr>
            <a:r>
              <a:rPr lang="en-GB" dirty="0"/>
              <a:t>Encoded as colour </a:t>
            </a:r>
            <a:r>
              <a:rPr lang="en-GB" b="1" dirty="0"/>
              <a:t>intensity</a:t>
            </a:r>
            <a:endParaRPr lang="pt-PT" b="1" dirty="0"/>
          </a:p>
          <a:p>
            <a:pPr lvl="0"/>
            <a:r>
              <a:rPr lang="en-GB" sz="4000" dirty="0"/>
              <a:t>Area Unemployment [total]</a:t>
            </a:r>
          </a:p>
          <a:p>
            <a:pPr marL="971550" lvl="1" indent="-571500">
              <a:buFont typeface="Wingdings" panose="05000000000000000000" pitchFamily="2" charset="2"/>
              <a:buChar char="ü"/>
            </a:pPr>
            <a:r>
              <a:rPr lang="en-GB" dirty="0"/>
              <a:t>Encoded as </a:t>
            </a:r>
            <a:r>
              <a:rPr lang="en-GB" b="1" dirty="0"/>
              <a:t>area in “Sunburst”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351360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IDIOM – </a:t>
            </a:r>
            <a:r>
              <a:rPr lang="pt-PT" sz="6000" dirty="0" err="1"/>
              <a:t>tasks</a:t>
            </a:r>
            <a:r>
              <a:rPr lang="pt-PT" sz="6000" dirty="0"/>
              <a:t>/</a:t>
            </a:r>
            <a:r>
              <a:rPr lang="pt-PT" sz="6000" dirty="0" err="1"/>
              <a:t>questions</a:t>
            </a:r>
            <a:r>
              <a:rPr lang="pt-PT" sz="6000" dirty="0"/>
              <a:t> </a:t>
            </a:r>
            <a:r>
              <a:rPr lang="pt-PT" sz="6000" dirty="0" err="1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964" y="1124744"/>
            <a:ext cx="8229600" cy="1872208"/>
          </a:xfrm>
        </p:spPr>
        <p:txBody>
          <a:bodyPr>
            <a:noAutofit/>
          </a:bodyPr>
          <a:lstStyle/>
          <a:p>
            <a:r>
              <a:rPr lang="en-GB" dirty="0"/>
              <a:t>Compare the unemployment (%) of different courses (regardless of course conclusion year of the graduates) - Query-&gt;Compare</a:t>
            </a:r>
            <a:endParaRPr lang="en-US" dirty="0"/>
          </a:p>
          <a:p>
            <a:endParaRPr lang="en-US" sz="2000" b="0" dirty="0">
              <a:solidFill>
                <a:schemeClr val="tx1"/>
              </a:solidFill>
            </a:endParaRPr>
          </a:p>
          <a:p>
            <a:endParaRPr lang="en-US" sz="2000" b="0" dirty="0">
              <a:solidFill>
                <a:schemeClr val="tx1"/>
              </a:solidFill>
            </a:endParaRPr>
          </a:p>
        </p:txBody>
      </p:sp>
      <p:pic>
        <p:nvPicPr>
          <p:cNvPr id="5" name="Imagem 2" descr="C:\ProgrammingWorkspace\OtherWorkspace\VI-Project\III-Checkpoint\LineChart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536" y="2852936"/>
            <a:ext cx="4968552" cy="3143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299207" y="3573016"/>
            <a:ext cx="35932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336699"/>
                </a:solidFill>
              </a:rPr>
              <a:t>Question: </a:t>
            </a:r>
            <a:r>
              <a:rPr lang="en-GB" sz="2000" dirty="0"/>
              <a:t>Does Computer Science graduates in IST have more unemployment, in 2015, than Computer Science in FCUL? And in 2007?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88409" y="5930116"/>
            <a:ext cx="4903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Due to interaction we can add more courses to the line chart and compare them.</a:t>
            </a:r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1711092"/>
          </a:xfrm>
        </p:spPr>
        <p:txBody>
          <a:bodyPr>
            <a:noAutofit/>
          </a:bodyPr>
          <a:lstStyle/>
          <a:p>
            <a:r>
              <a:rPr lang="en-GB" dirty="0"/>
              <a:t>Present the information about unemployment (%) from a specific course graduates across time - Analyse-&gt;Consume-&gt;Present</a:t>
            </a:r>
            <a:endParaRPr lang="en-US" dirty="0"/>
          </a:p>
        </p:txBody>
      </p:sp>
      <p:pic>
        <p:nvPicPr>
          <p:cNvPr id="4" name="Imagem 1" descr="C:\ProgrammingWorkspace\OtherWorkspace\VI-Project\III-Checkpoint\LineChartOneCours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536" y="2852935"/>
            <a:ext cx="4949264" cy="325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299207" y="2852936"/>
            <a:ext cx="35932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336699"/>
                </a:solidFill>
              </a:rPr>
              <a:t>Question: </a:t>
            </a:r>
            <a:r>
              <a:rPr lang="en-GB" sz="2000" dirty="0"/>
              <a:t>Is Computer Science in IST having less unemployed graduates in last year’s? Is Computer Science in IST having less unemployed graduates in last year’s?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07301" y="4810481"/>
            <a:ext cx="34411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336699"/>
                </a:solidFill>
              </a:rPr>
              <a:t>Question: </a:t>
            </a:r>
            <a:r>
              <a:rPr lang="en-GB" sz="2000" dirty="0"/>
              <a:t>What was the year which had less unemployed people from Computer Science in IST?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95536" y="6001543"/>
            <a:ext cx="48316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Line chart presenting unemployment of one course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34664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&amp; 2</a:t>
            </a:r>
            <a:endParaRPr lang="pt-PT" dirty="0"/>
          </a:p>
        </p:txBody>
      </p:sp>
      <p:pic>
        <p:nvPicPr>
          <p:cNvPr id="8" name="Imagem 3" descr="C:\ProgrammingWorkspace\OtherWorkspace\VI-Project\III-Checkpoint\LineChartCourseSelected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672" y="1412776"/>
            <a:ext cx="5942421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938738" y="5313402"/>
            <a:ext cx="7304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It’s possible to select a course line and highlight the course in the other views.</a:t>
            </a:r>
          </a:p>
          <a:p>
            <a:r>
              <a:rPr lang="en-US" sz="2000" dirty="0"/>
              <a:t>Ex: Highlight the course dot in the next presented idiom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752386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1224136"/>
          </a:xfrm>
        </p:spPr>
        <p:txBody>
          <a:bodyPr>
            <a:noAutofit/>
          </a:bodyPr>
          <a:lstStyle/>
          <a:p>
            <a:r>
              <a:rPr lang="en-GB" dirty="0"/>
              <a:t>Identify the university with more unemployment (%) - Query-&gt;Identify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7511" y="5517232"/>
            <a:ext cx="6928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336699"/>
                </a:solidFill>
              </a:rPr>
              <a:t>Question: </a:t>
            </a:r>
            <a:r>
              <a:rPr lang="en-GB" sz="2000" dirty="0"/>
              <a:t>What is the university with more unemployment?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899592" y="4778358"/>
            <a:ext cx="82571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Sort the universities in ascending and descending order to give user both perspectives of the data</a:t>
            </a:r>
            <a:endParaRPr lang="pt-PT" sz="1400" dirty="0"/>
          </a:p>
        </p:txBody>
      </p:sp>
      <p:pic>
        <p:nvPicPr>
          <p:cNvPr id="8" name="Imagem 2" descr="C:\ProgrammingWorkspace\OtherWorkspace\VI-Project\III-Checkpoint\BertinMatrix2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2384" y="2420887"/>
            <a:ext cx="4045600" cy="2292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m 1" descr="C:\ProgrammingWorkspace\OtherWorkspace\VI-Project\III-Checkpoint\BertinMatrix1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4007" y="2420887"/>
            <a:ext cx="4032449" cy="2292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507929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3166</TotalTime>
  <Words>434</Words>
  <Application>Microsoft Office PowerPoint</Application>
  <PresentationFormat>Apresentação no Ecrã (4:3)</PresentationFormat>
  <Paragraphs>63</Paragraphs>
  <Slides>12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template-gvip</vt:lpstr>
      <vt:lpstr>Information Visualization Visualization Sketch</vt:lpstr>
      <vt:lpstr>Visual encoding</vt:lpstr>
      <vt:lpstr>Visual Encoding</vt:lpstr>
      <vt:lpstr>Visual Encoding</vt:lpstr>
      <vt:lpstr>IDIOM – tasks/questions mapping</vt:lpstr>
      <vt:lpstr>Task 1</vt:lpstr>
      <vt:lpstr>Task 2</vt:lpstr>
      <vt:lpstr>Task 1 &amp; 2</vt:lpstr>
      <vt:lpstr>Task 3</vt:lpstr>
      <vt:lpstr>Task 4</vt:lpstr>
      <vt:lpstr>Task 4</vt:lpstr>
      <vt:lpstr>Task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Artur José Lourenço Fonseca</cp:lastModifiedBy>
  <cp:revision>350</cp:revision>
  <dcterms:created xsi:type="dcterms:W3CDTF">2010-04-13T09:45:33Z</dcterms:created>
  <dcterms:modified xsi:type="dcterms:W3CDTF">2016-11-03T23:53:39Z</dcterms:modified>
</cp:coreProperties>
</file>