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12" r:id="rId19"/>
    <p:sldId id="1113" r:id="rId20"/>
    <p:sldId id="111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0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20-10-2016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r>
              <a:rPr lang="pt-PT" sz="4800" b="1" dirty="0"/>
              <a:t/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</a:t>
            </a:r>
            <a:r>
              <a:rPr lang="en-US" sz="3600" dirty="0" smtClean="0"/>
              <a:t>: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dirty="0"/>
              <a:t>Dataset type:</a:t>
            </a:r>
          </a:p>
          <a:p>
            <a:r>
              <a:rPr lang="en-US" b="0" dirty="0">
                <a:solidFill>
                  <a:schemeClr val="tx1"/>
                </a:solidFill>
              </a:rPr>
              <a:t>	 A Table</a:t>
            </a:r>
          </a:p>
        </p:txBody>
      </p:sp>
      <p:pic>
        <p:nvPicPr>
          <p:cNvPr id="1026" name="Picture 2" descr="C:\Users\Mário\Dropbox\Capturas de tela\Screenshot 2016-10-20 22.26.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056784" cy="10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ário\Dropbox\Capturas de tela\Screenshot 2016-10-20 22.26.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056784" cy="10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ário\Dropbox\Capturas de tela\Screenshot 2016-10-20 22.26.5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7056784" cy="10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Year</a:t>
            </a:r>
            <a:r>
              <a:rPr lang="en-US" dirty="0"/>
              <a:t> - {</a:t>
            </a:r>
            <a:r>
              <a:rPr lang="en-GB" dirty="0"/>
              <a:t>Continuous|Sequential}</a:t>
            </a:r>
          </a:p>
          <a:p>
            <a:pPr lvl="2" algn="just"/>
            <a:r>
              <a:rPr lang="en-GB" dirty="0"/>
              <a:t>It represents the year of the data statistic</a:t>
            </a:r>
          </a:p>
          <a:p>
            <a:pPr lvl="2" algn="just"/>
            <a:endParaRPr lang="en-GB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Code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b="0" dirty="0">
                <a:solidFill>
                  <a:schemeClr val="tx1"/>
                </a:solidFill>
              </a:rPr>
              <a:t>{Nominal}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	Name of the course/Code of the course </a:t>
            </a: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{Nominal} </a:t>
            </a:r>
            <a:r>
              <a:rPr lang="en-GB" sz="2400" b="0" dirty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/>
              <a:t>Degree Level </a:t>
            </a:r>
            <a:r>
              <a:rPr lang="en-GB" dirty="0"/>
              <a:t>– {Nominal}</a:t>
            </a:r>
          </a:p>
          <a:p>
            <a:pPr lvl="1"/>
            <a:r>
              <a:rPr lang="en-GB" sz="2400" dirty="0"/>
              <a:t>		If the course is Bachelor’s, Masters...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Total Unemployed by Course/Area Level/University </a:t>
            </a:r>
            <a:r>
              <a:rPr lang="en-GB" dirty="0"/>
              <a:t>– {Ratio|Sequential}</a:t>
            </a:r>
          </a:p>
          <a:p>
            <a:pPr lvl="1" algn="just"/>
            <a:r>
              <a:rPr lang="en-GB" sz="2400" dirty="0"/>
              <a:t>		Total number of unemployed of the course/all the unemployed from that area/all the unemployed from a university</a:t>
            </a:r>
          </a:p>
          <a:p>
            <a:pPr lvl="1" algn="just"/>
            <a:endParaRPr lang="en-GB" sz="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</a:t>
            </a:r>
            <a:r>
              <a:rPr lang="en-GB" dirty="0"/>
              <a:t>}</a:t>
            </a:r>
          </a:p>
          <a:p>
            <a:pPr lvl="1" algn="just"/>
            <a:r>
              <a:rPr lang="en-GB" sz="2400" dirty="0"/>
              <a:t>	Total number of people that concluded course/all the graduates from courses of the area/all the graduates 	from 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% Unemployment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</a:t>
            </a:r>
            <a:r>
              <a:rPr lang="en-GB" dirty="0"/>
              <a:t>}</a:t>
            </a:r>
          </a:p>
          <a:p>
            <a:pPr lvl="1" algn="just"/>
            <a:r>
              <a:rPr lang="en-GB" sz="2400" dirty="0"/>
              <a:t>		It represents the percentage of unemployed people by course/Area level and 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Area Name/Course Area Code </a:t>
            </a:r>
            <a:r>
              <a:rPr lang="en-GB" b="0" dirty="0">
                <a:solidFill>
                  <a:schemeClr val="tx1"/>
                </a:solidFill>
              </a:rPr>
              <a:t>– {</a:t>
            </a:r>
            <a:r>
              <a:rPr lang="en-GB" b="0" dirty="0" err="1">
                <a:solidFill>
                  <a:schemeClr val="tx1"/>
                </a:solidFill>
              </a:rPr>
              <a:t>Nominal|Hierarchical</a:t>
            </a:r>
            <a:r>
              <a:rPr lang="en-GB" b="0" dirty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It represents the code of the course area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GB" b="1" dirty="0"/>
              <a:t>     Entry Grade </a:t>
            </a:r>
            <a:r>
              <a:rPr lang="en-GB" dirty="0"/>
              <a:t>– {</a:t>
            </a:r>
            <a:r>
              <a:rPr lang="en-GB" dirty="0" err="1"/>
              <a:t>Ratio|Sequential</a:t>
            </a:r>
            <a:r>
              <a:rPr lang="en-GB" dirty="0"/>
              <a:t>} </a:t>
            </a:r>
            <a:r>
              <a:rPr lang="en-GB" sz="2400" dirty="0"/>
              <a:t>Entry grade for 	the bachelors course</a:t>
            </a:r>
            <a:endParaRPr lang="pt-PT" sz="2400" dirty="0"/>
          </a:p>
          <a:p>
            <a:pPr marL="400050" lvl="1" indent="0">
              <a:buFont typeface="Arial" pitchFamily="34" charset="0"/>
              <a:buChar char="•"/>
            </a:pPr>
            <a:endParaRPr lang="en-GB" sz="2400" b="0" dirty="0">
              <a:solidFill>
                <a:schemeClr val="tx1"/>
              </a:solidFill>
            </a:endParaRPr>
          </a:p>
          <a:p>
            <a:pPr marL="400050" lvl="1" indent="0"/>
            <a:endParaRPr lang="pt-PT" sz="2400" b="0" dirty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59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457200" lvl="1" indent="0" algn="just"/>
            <a:r>
              <a:rPr lang="en-GB" b="1" dirty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/>
          </a:p>
          <a:p>
            <a:pPr marL="457200" lvl="1" indent="0" algn="just"/>
            <a:r>
              <a:rPr lang="en-GB" b="1" dirty="0"/>
              <a:t>Extinction of courses from “Bolonha”</a:t>
            </a:r>
            <a:endParaRPr lang="pt-PT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cleaned some records in 2007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b="0" dirty="0"/>
              <a:t>Does Computer Science graduates in IST have more unemployment, in 2015, than Computer Science in ISEL? And in 2007? (Task 1) </a:t>
            </a:r>
          </a:p>
          <a:p>
            <a:r>
              <a:rPr lang="en-GB" sz="2800" b="0" dirty="0"/>
              <a:t>What was the year which had less unemployed people from Computer Science in IST? (Task 2)</a:t>
            </a:r>
          </a:p>
          <a:p>
            <a:endParaRPr lang="en-US" sz="2800" dirty="0"/>
          </a:p>
          <a:p>
            <a:pPr lvl="1"/>
            <a:r>
              <a:rPr lang="en-US" dirty="0"/>
              <a:t>Data</a:t>
            </a:r>
            <a:r>
              <a:rPr lang="en-GB" b="1" dirty="0"/>
              <a:t>:</a:t>
            </a:r>
            <a:r>
              <a:rPr lang="en-GB" dirty="0"/>
              <a:t> Courses20XX.json (attributes: Course Name, University Name, % Unemployment by Course)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927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b="0" dirty="0"/>
              <a:t>What is the university with more unemployment? (Task 3)</a:t>
            </a:r>
            <a:endParaRPr lang="pt-PT" b="0" dirty="0"/>
          </a:p>
          <a:p>
            <a:r>
              <a:rPr lang="pt-PT" sz="2800" b="0" dirty="0"/>
              <a:t>	</a:t>
            </a:r>
            <a:r>
              <a:rPr lang="en-US" sz="2800" b="0" dirty="0">
                <a:solidFill>
                  <a:schemeClr val="tx1"/>
                </a:solidFill>
              </a:rPr>
              <a:t>Data</a:t>
            </a:r>
            <a:r>
              <a:rPr lang="en-GB" sz="2800" b="0" dirty="0">
                <a:solidFill>
                  <a:schemeClr val="tx1"/>
                </a:solidFill>
              </a:rPr>
              <a:t>: Universities20XX.json (attributes: University 	Name, % Unemployment by University)</a:t>
            </a:r>
            <a:endParaRPr lang="pt-PT" sz="2800" b="0" dirty="0">
              <a:solidFill>
                <a:schemeClr val="tx1"/>
              </a:solidFill>
            </a:endParaRPr>
          </a:p>
          <a:p>
            <a:r>
              <a:rPr lang="en-GB" b="0" dirty="0"/>
              <a:t>Where the unemployment will be higher? In a course with 14 minimum entry grade or one with 17? (Task 4)</a:t>
            </a:r>
            <a:endParaRPr lang="pt-PT" b="0" dirty="0"/>
          </a:p>
          <a:p>
            <a:r>
              <a:rPr lang="en-US" sz="2800" b="0" dirty="0">
                <a:solidFill>
                  <a:schemeClr val="tx1"/>
                </a:solidFill>
              </a:rPr>
              <a:t>	Data: </a:t>
            </a:r>
            <a:r>
              <a:rPr lang="en-GB" sz="2800" b="0" dirty="0">
                <a:solidFill>
                  <a:schemeClr val="tx1"/>
                </a:solidFill>
              </a:rPr>
              <a:t>EntryGrades2016.json (attributes: Grade, % 	Unemployment by Area)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b="0" dirty="0"/>
              <a:t>What is the graduation area with less/more unemployment? (Task 5)</a:t>
            </a:r>
            <a:endParaRPr lang="pt-PT" sz="2800" b="0" dirty="0"/>
          </a:p>
          <a:p>
            <a:endParaRPr lang="en-US" sz="2800" b="0" dirty="0"/>
          </a:p>
          <a:p>
            <a:pPr lvl="1"/>
            <a:r>
              <a:rPr lang="en-US" dirty="0"/>
              <a:t>Data</a:t>
            </a:r>
            <a:r>
              <a:rPr lang="en-GB" dirty="0"/>
              <a:t>: </a:t>
            </a:r>
            <a:r>
              <a:rPr lang="pt-PT" dirty="0"/>
              <a:t> </a:t>
            </a:r>
            <a:r>
              <a:rPr lang="en-GB" dirty="0"/>
              <a:t>Areas20XX.json (attributes: Course Area Name, % Unemployment)</a:t>
            </a:r>
            <a:endParaRPr lang="en-US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670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000" b="0" dirty="0">
                <a:solidFill>
                  <a:schemeClr val="tx1"/>
                </a:solidFill>
              </a:rPr>
              <a:t>   (EntryGrades2016.xls)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>
                <a:solidFill>
                  <a:schemeClr val="tx1"/>
                </a:solidFill>
              </a:rPr>
              <a:t>    (Courses2007.xls)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(Courses2015.xls)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 cstate="print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 cstate="print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 cstate="print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5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Graduates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Code, Course Area Name </a:t>
            </a:r>
            <a:r>
              <a:rPr lang="en-GB" sz="2400" b="0" dirty="0">
                <a:solidFill>
                  <a:schemeClr val="tx1"/>
                </a:solidFill>
              </a:rPr>
              <a:t>and</a:t>
            </a:r>
            <a:r>
              <a:rPr lang="en-GB" sz="2400" dirty="0">
                <a:solidFill>
                  <a:schemeClr val="tx1"/>
                </a:solidFill>
              </a:rPr>
              <a:t> Entry Grade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Course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Course/ Total Graduates of Course)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graduates)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University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University/ Total Graduates of University)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Area/ Total Graduates of Area)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3298</TotalTime>
  <Words>605</Words>
  <Application>Microsoft Office PowerPoint</Application>
  <PresentationFormat>On-screen Show (4:3)</PresentationFormat>
  <Paragraphs>124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356</cp:revision>
  <dcterms:created xsi:type="dcterms:W3CDTF">2010-04-13T09:45:33Z</dcterms:created>
  <dcterms:modified xsi:type="dcterms:W3CDTF">2016-10-20T21:31:30Z</dcterms:modified>
</cp:coreProperties>
</file>