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1096" r:id="rId4"/>
    <p:sldId id="1111" r:id="rId5"/>
    <p:sldId id="1097" r:id="rId6"/>
    <p:sldId id="1098" r:id="rId7"/>
    <p:sldId id="1110" r:id="rId8"/>
    <p:sldId id="1112" r:id="rId9"/>
    <p:sldId id="1114" r:id="rId10"/>
    <p:sldId id="1117" r:id="rId11"/>
    <p:sldId id="1113" r:id="rId12"/>
    <p:sldId id="1115" r:id="rId13"/>
    <p:sldId id="1116" r:id="rId1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09" autoAdjust="0"/>
  </p:normalViewPr>
  <p:slideViewPr>
    <p:cSldViewPr>
      <p:cViewPr varScale="1">
        <p:scale>
          <a:sx n="66" d="100"/>
          <a:sy n="66" d="100"/>
        </p:scale>
        <p:origin x="-149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10"/>
          </p:nvPr>
        </p:nvSpPr>
        <p:spPr/>
        <p:txBody>
          <a:bodyPr/>
          <a:lstStyle/>
          <a:p>
            <a:fld id="{F535F173-C1DD-4975-94BF-5B9ED67F7674}" type="slidenum">
              <a:rPr lang="en-US" smtClean="0"/>
              <a:pPr/>
              <a:t>1</a:t>
            </a:fld>
            <a:endParaRPr lang="en-US"/>
          </a:p>
        </p:txBody>
      </p:sp>
    </p:spTree>
    <p:extLst>
      <p:ext uri="{BB962C8B-B14F-4D97-AF65-F5344CB8AC3E}">
        <p14:creationId xmlns:p14="http://schemas.microsoft.com/office/powerpoint/2010/main" val="350198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12</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4</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1355792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04-11-2016</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r>
              <a:rPr lang="pt-PT" sz="4800" b="1" dirty="0"/>
              <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G08-A</a:t>
            </a:r>
          </a:p>
        </p:txBody>
      </p:sp>
      <p:sp>
        <p:nvSpPr>
          <p:cNvPr id="8" name="Text Placeholder 4"/>
          <p:cNvSpPr txBox="1">
            <a:spLocks/>
          </p:cNvSpPr>
          <p:nvPr/>
        </p:nvSpPr>
        <p:spPr>
          <a:xfrm>
            <a:off x="1979712" y="4571984"/>
            <a:ext cx="3312368" cy="2286016"/>
          </a:xfrm>
          <a:prstGeom prst="rect">
            <a:avLst/>
          </a:prstGeom>
          <a:no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PT" sz="2400" b="0" dirty="0">
                <a:solidFill>
                  <a:schemeClr val="bg2"/>
                </a:solidFill>
              </a:rPr>
              <a:t>70969 – Mário Reis</a:t>
            </a:r>
          </a:p>
          <a:p>
            <a:pPr algn="just"/>
            <a:r>
              <a:rPr lang="pt-PT" sz="2400" b="0" dirty="0">
                <a:solidFill>
                  <a:schemeClr val="bg2"/>
                </a:solidFill>
              </a:rPr>
              <a:t>75456 – Artur Fonseca</a:t>
            </a:r>
          </a:p>
          <a:p>
            <a:pPr algn="just"/>
            <a:r>
              <a:rPr lang="pt-PT" sz="2400" b="0" dirty="0">
                <a:solidFill>
                  <a:schemeClr val="bg2"/>
                </a:solidFill>
              </a:rPr>
              <a:t>76046 – André Pires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a:t>
            </a:r>
            <a:endParaRPr lang="pt-PT" dirty="0"/>
          </a:p>
        </p:txBody>
      </p:sp>
      <p:pic>
        <p:nvPicPr>
          <p:cNvPr id="9" name="Imagem 1" descr="C:\ProgrammingWorkspace\OtherWorkspace\VI-Project\III-Checkpoint\BertinMatrix1.png"/>
          <p:cNvPicPr/>
          <p:nvPr/>
        </p:nvPicPr>
        <p:blipFill>
          <a:blip r:embed="rId3"/>
          <a:srcRect/>
          <a:stretch>
            <a:fillRect/>
          </a:stretch>
        </p:blipFill>
        <p:spPr bwMode="auto">
          <a:xfrm>
            <a:off x="539552" y="1340768"/>
            <a:ext cx="4968552" cy="3096344"/>
          </a:xfrm>
          <a:prstGeom prst="rect">
            <a:avLst/>
          </a:prstGeom>
          <a:noFill/>
          <a:ln w="9525">
            <a:noFill/>
            <a:miter lim="800000"/>
            <a:headEnd/>
            <a:tailEnd/>
          </a:ln>
        </p:spPr>
      </p:pic>
      <p:sp>
        <p:nvSpPr>
          <p:cNvPr id="5" name="Rectangle 4"/>
          <p:cNvSpPr/>
          <p:nvPr/>
        </p:nvSpPr>
        <p:spPr>
          <a:xfrm>
            <a:off x="5662397" y="2150276"/>
            <a:ext cx="2798035" cy="1754326"/>
          </a:xfrm>
          <a:prstGeom prst="rect">
            <a:avLst/>
          </a:prstGeom>
        </p:spPr>
        <p:txBody>
          <a:bodyPr wrap="square">
            <a:spAutoFit/>
          </a:bodyPr>
          <a:lstStyle/>
          <a:p>
            <a:r>
              <a:rPr lang="en-GB" dirty="0" smtClean="0"/>
              <a:t>We </a:t>
            </a:r>
            <a:r>
              <a:rPr lang="en-GB" dirty="0"/>
              <a:t>don’t have in our tasks nothing related to the university unemployment trends but we this approach we can see that in the matrix.</a:t>
            </a:r>
            <a:endParaRPr lang="pt-PT" dirty="0"/>
          </a:p>
        </p:txBody>
      </p:sp>
      <p:sp>
        <p:nvSpPr>
          <p:cNvPr id="6" name="Rectangle 5"/>
          <p:cNvSpPr/>
          <p:nvPr/>
        </p:nvSpPr>
        <p:spPr>
          <a:xfrm>
            <a:off x="539552" y="4869160"/>
            <a:ext cx="7920880" cy="1477328"/>
          </a:xfrm>
          <a:prstGeom prst="rect">
            <a:avLst/>
          </a:prstGeom>
        </p:spPr>
        <p:txBody>
          <a:bodyPr wrap="square">
            <a:spAutoFit/>
          </a:bodyPr>
          <a:lstStyle/>
          <a:p>
            <a:r>
              <a:rPr lang="en-GB" b="1" dirty="0" smtClean="0"/>
              <a:t>Note: </a:t>
            </a:r>
            <a:r>
              <a:rPr lang="en-GB" dirty="0" smtClean="0"/>
              <a:t>The </a:t>
            </a:r>
            <a:r>
              <a:rPr lang="en-GB" dirty="0"/>
              <a:t>matrix will not contain all the universities because they are more than 200, the bottom universities in matrix will have smaller lines and will fade. But it will be possible to scroll, reorder and select a particular one as stated above. It will possible to have “tooltips” to each circle and see more details about the data that originated that one ex: Total unemployed and total graduates.</a:t>
            </a:r>
            <a:endParaRPr lang="pt-PT" dirty="0"/>
          </a:p>
        </p:txBody>
      </p:sp>
    </p:spTree>
    <p:extLst>
      <p:ext uri="{BB962C8B-B14F-4D97-AF65-F5344CB8AC3E}">
        <p14:creationId xmlns:p14="http://schemas.microsoft.com/office/powerpoint/2010/main" val="675626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a:t>
            </a:r>
            <a:endParaRPr lang="pt-PT" dirty="0"/>
          </a:p>
        </p:txBody>
      </p:sp>
      <p:sp>
        <p:nvSpPr>
          <p:cNvPr id="3" name="Content Placeholder 2"/>
          <p:cNvSpPr>
            <a:spLocks noGrp="1"/>
          </p:cNvSpPr>
          <p:nvPr>
            <p:ph idx="1"/>
          </p:nvPr>
        </p:nvSpPr>
        <p:spPr>
          <a:xfrm>
            <a:off x="383964" y="1124744"/>
            <a:ext cx="8229600" cy="1872208"/>
          </a:xfrm>
        </p:spPr>
        <p:txBody>
          <a:bodyPr>
            <a:noAutofit/>
          </a:bodyPr>
          <a:lstStyle/>
          <a:p>
            <a:r>
              <a:rPr lang="en-GB" dirty="0"/>
              <a:t>Relation between minimum entry grade and unemployment (%)</a:t>
            </a:r>
            <a:r>
              <a:rPr lang="en-US" dirty="0"/>
              <a:t> -</a:t>
            </a:r>
            <a:r>
              <a:rPr lang="en-GB" dirty="0"/>
              <a:t> Consume-&gt;Present </a:t>
            </a:r>
            <a:endParaRPr lang="en-US" dirty="0"/>
          </a:p>
        </p:txBody>
      </p:sp>
      <p:sp>
        <p:nvSpPr>
          <p:cNvPr id="6" name="TextBox 5"/>
          <p:cNvSpPr txBox="1"/>
          <p:nvPr/>
        </p:nvSpPr>
        <p:spPr>
          <a:xfrm>
            <a:off x="5299207" y="3573016"/>
            <a:ext cx="3593273" cy="1323439"/>
          </a:xfrm>
          <a:prstGeom prst="rect">
            <a:avLst/>
          </a:prstGeom>
          <a:noFill/>
        </p:spPr>
        <p:txBody>
          <a:bodyPr wrap="square" rtlCol="0">
            <a:spAutoFit/>
          </a:bodyPr>
          <a:lstStyle/>
          <a:p>
            <a:r>
              <a:rPr lang="en-GB" sz="2000" b="1" dirty="0">
                <a:solidFill>
                  <a:srgbClr val="336699"/>
                </a:solidFill>
              </a:rPr>
              <a:t>Question: </a:t>
            </a:r>
            <a:r>
              <a:rPr lang="en-GB" sz="2000" dirty="0"/>
              <a:t>Where the unemployment will be higher? In a course with 14 minimum entry grade or one with 17?</a:t>
            </a:r>
            <a:endParaRPr lang="en-US" sz="2000" dirty="0"/>
          </a:p>
        </p:txBody>
      </p:sp>
      <p:pic>
        <p:nvPicPr>
          <p:cNvPr id="8" name="Imagem 4" descr="C:\ProgrammingWorkspace\OtherWorkspace\VI-Project\III-Checkpoint\Scatterplot.png"/>
          <p:cNvPicPr/>
          <p:nvPr/>
        </p:nvPicPr>
        <p:blipFill>
          <a:blip r:embed="rId3"/>
          <a:srcRect/>
          <a:stretch>
            <a:fillRect/>
          </a:stretch>
        </p:blipFill>
        <p:spPr bwMode="auto">
          <a:xfrm>
            <a:off x="355640" y="2639902"/>
            <a:ext cx="4943567" cy="3021346"/>
          </a:xfrm>
          <a:prstGeom prst="rect">
            <a:avLst/>
          </a:prstGeom>
          <a:noFill/>
          <a:ln w="9525">
            <a:noFill/>
            <a:miter lim="800000"/>
            <a:headEnd/>
            <a:tailEnd/>
          </a:ln>
        </p:spPr>
      </p:pic>
    </p:spTree>
    <p:extLst>
      <p:ext uri="{BB962C8B-B14F-4D97-AF65-F5344CB8AC3E}">
        <p14:creationId xmlns:p14="http://schemas.microsoft.com/office/powerpoint/2010/main" val="362728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4</a:t>
            </a:r>
            <a:endParaRPr lang="pt-PT" dirty="0"/>
          </a:p>
        </p:txBody>
      </p:sp>
      <p:pic>
        <p:nvPicPr>
          <p:cNvPr id="7" name="Imagem 5" descr="C:\ProgrammingWorkspace\OtherWorkspace\VI-Project\III-Checkpoint\ScatterplotAreaHighlight.png"/>
          <p:cNvPicPr/>
          <p:nvPr/>
        </p:nvPicPr>
        <p:blipFill>
          <a:blip r:embed="rId3"/>
          <a:srcRect/>
          <a:stretch>
            <a:fillRect/>
          </a:stretch>
        </p:blipFill>
        <p:spPr bwMode="auto">
          <a:xfrm>
            <a:off x="539552" y="3973463"/>
            <a:ext cx="4764654" cy="2643097"/>
          </a:xfrm>
          <a:prstGeom prst="rect">
            <a:avLst/>
          </a:prstGeom>
          <a:noFill/>
          <a:ln w="9525">
            <a:noFill/>
            <a:miter lim="800000"/>
            <a:headEnd/>
            <a:tailEnd/>
          </a:ln>
        </p:spPr>
      </p:pic>
      <p:pic>
        <p:nvPicPr>
          <p:cNvPr id="9" name="Imagem 6" descr="C:\ProgrammingWorkspace\OtherWorkspace\VI-Project\III-Checkpoint\ScatterplotCourseHighlight.png"/>
          <p:cNvPicPr/>
          <p:nvPr/>
        </p:nvPicPr>
        <p:blipFill>
          <a:blip r:embed="rId4"/>
          <a:srcRect/>
          <a:stretch>
            <a:fillRect/>
          </a:stretch>
        </p:blipFill>
        <p:spPr bwMode="auto">
          <a:xfrm>
            <a:off x="539552" y="1196752"/>
            <a:ext cx="4764654" cy="2776711"/>
          </a:xfrm>
          <a:prstGeom prst="rect">
            <a:avLst/>
          </a:prstGeom>
          <a:noFill/>
          <a:ln w="9525">
            <a:noFill/>
            <a:miter lim="800000"/>
            <a:headEnd/>
            <a:tailEnd/>
          </a:ln>
        </p:spPr>
      </p:pic>
      <p:sp>
        <p:nvSpPr>
          <p:cNvPr id="5" name="Rectangle 4"/>
          <p:cNvSpPr/>
          <p:nvPr/>
        </p:nvSpPr>
        <p:spPr>
          <a:xfrm>
            <a:off x="5399584" y="4633291"/>
            <a:ext cx="3348880" cy="1323439"/>
          </a:xfrm>
          <a:prstGeom prst="rect">
            <a:avLst/>
          </a:prstGeom>
        </p:spPr>
        <p:txBody>
          <a:bodyPr wrap="square">
            <a:spAutoFit/>
          </a:bodyPr>
          <a:lstStyle/>
          <a:p>
            <a:r>
              <a:rPr lang="en-US" sz="2000" dirty="0"/>
              <a:t>Scatter plot highlighting the course from a specific </a:t>
            </a:r>
            <a:r>
              <a:rPr lang="en-US" sz="2000" b="1" dirty="0"/>
              <a:t>area</a:t>
            </a:r>
            <a:r>
              <a:rPr lang="en-US" sz="2000" dirty="0"/>
              <a:t> due to interaction in area’s idiom</a:t>
            </a:r>
            <a:endParaRPr lang="pt-PT" sz="2000" dirty="0"/>
          </a:p>
        </p:txBody>
      </p:sp>
      <p:sp>
        <p:nvSpPr>
          <p:cNvPr id="10" name="Rectangle 9"/>
          <p:cNvSpPr/>
          <p:nvPr/>
        </p:nvSpPr>
        <p:spPr>
          <a:xfrm>
            <a:off x="5425059" y="1923387"/>
            <a:ext cx="3348880" cy="1323439"/>
          </a:xfrm>
          <a:prstGeom prst="rect">
            <a:avLst/>
          </a:prstGeom>
        </p:spPr>
        <p:txBody>
          <a:bodyPr wrap="square">
            <a:spAutoFit/>
          </a:bodyPr>
          <a:lstStyle/>
          <a:p>
            <a:r>
              <a:rPr lang="en-US" sz="2000" dirty="0"/>
              <a:t>Scatter plot highlighting a specific </a:t>
            </a:r>
            <a:r>
              <a:rPr lang="en-US" sz="2000" b="1" dirty="0"/>
              <a:t>course</a:t>
            </a:r>
            <a:r>
              <a:rPr lang="en-US" sz="2000" dirty="0"/>
              <a:t> (due to interaction) selected in course’s line chart</a:t>
            </a:r>
            <a:endParaRPr lang="pt-PT" sz="2000" dirty="0"/>
          </a:p>
        </p:txBody>
      </p:sp>
    </p:spTree>
    <p:extLst>
      <p:ext uri="{BB962C8B-B14F-4D97-AF65-F5344CB8AC3E}">
        <p14:creationId xmlns:p14="http://schemas.microsoft.com/office/powerpoint/2010/main" val="2693715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5</a:t>
            </a:r>
            <a:endParaRPr lang="pt-PT" dirty="0"/>
          </a:p>
        </p:txBody>
      </p:sp>
      <p:sp>
        <p:nvSpPr>
          <p:cNvPr id="3" name="Content Placeholder 2"/>
          <p:cNvSpPr>
            <a:spLocks noGrp="1"/>
          </p:cNvSpPr>
          <p:nvPr>
            <p:ph idx="1"/>
          </p:nvPr>
        </p:nvSpPr>
        <p:spPr>
          <a:xfrm>
            <a:off x="383964" y="1124744"/>
            <a:ext cx="8229600" cy="1872208"/>
          </a:xfrm>
        </p:spPr>
        <p:txBody>
          <a:bodyPr>
            <a:noAutofit/>
          </a:bodyPr>
          <a:lstStyle/>
          <a:p>
            <a:r>
              <a:rPr lang="en-GB" dirty="0"/>
              <a:t>Summarize the employment/unemployment by graduation areas - Query-&gt;Summarize</a:t>
            </a:r>
            <a:endParaRPr lang="en-US" dirty="0"/>
          </a:p>
        </p:txBody>
      </p:sp>
      <p:sp>
        <p:nvSpPr>
          <p:cNvPr id="6" name="TextBox 5"/>
          <p:cNvSpPr txBox="1"/>
          <p:nvPr/>
        </p:nvSpPr>
        <p:spPr>
          <a:xfrm>
            <a:off x="4860032" y="4077072"/>
            <a:ext cx="3816424" cy="1015663"/>
          </a:xfrm>
          <a:prstGeom prst="rect">
            <a:avLst/>
          </a:prstGeom>
          <a:noFill/>
        </p:spPr>
        <p:txBody>
          <a:bodyPr wrap="square" rtlCol="0">
            <a:spAutoFit/>
          </a:bodyPr>
          <a:lstStyle/>
          <a:p>
            <a:r>
              <a:rPr lang="en-GB" sz="2000" b="1" dirty="0">
                <a:solidFill>
                  <a:srgbClr val="336699"/>
                </a:solidFill>
              </a:rPr>
              <a:t>Question: </a:t>
            </a:r>
            <a:r>
              <a:rPr lang="en-GB" sz="2000" dirty="0"/>
              <a:t>What is the graduation area with less/more unemployment?</a:t>
            </a:r>
            <a:endParaRPr lang="en-US" sz="2000" dirty="0"/>
          </a:p>
        </p:txBody>
      </p:sp>
      <p:sp>
        <p:nvSpPr>
          <p:cNvPr id="4" name="Rectangle 3"/>
          <p:cNvSpPr/>
          <p:nvPr/>
        </p:nvSpPr>
        <p:spPr>
          <a:xfrm>
            <a:off x="745231" y="5429927"/>
            <a:ext cx="7920880" cy="923330"/>
          </a:xfrm>
          <a:prstGeom prst="rect">
            <a:avLst/>
          </a:prstGeom>
        </p:spPr>
        <p:txBody>
          <a:bodyPr wrap="square">
            <a:spAutoFit/>
          </a:bodyPr>
          <a:lstStyle/>
          <a:p>
            <a:r>
              <a:rPr lang="en-US" dirty="0"/>
              <a:t>Unemployment by graduation area. Sunburst areas are based on total number of unemployed people. On “mouse over”, it will display the name and the unemployment %. On “click”, it will zoom that region</a:t>
            </a:r>
            <a:endParaRPr lang="pt-PT" dirty="0"/>
          </a:p>
        </p:txBody>
      </p:sp>
      <p:pic>
        <p:nvPicPr>
          <p:cNvPr id="5" name="Imagem 4"/>
          <p:cNvPicPr>
            <a:picLocks noChangeAspect="1"/>
          </p:cNvPicPr>
          <p:nvPr/>
        </p:nvPicPr>
        <p:blipFill>
          <a:blip r:embed="rId3"/>
          <a:stretch>
            <a:fillRect/>
          </a:stretch>
        </p:blipFill>
        <p:spPr>
          <a:xfrm>
            <a:off x="899592" y="2385845"/>
            <a:ext cx="6117967" cy="2843355"/>
          </a:xfrm>
          <a:prstGeom prst="rect">
            <a:avLst/>
          </a:prstGeom>
        </p:spPr>
      </p:pic>
    </p:spTree>
    <p:extLst>
      <p:ext uri="{BB962C8B-B14F-4D97-AF65-F5344CB8AC3E}">
        <p14:creationId xmlns:p14="http://schemas.microsoft.com/office/powerpoint/2010/main" val="118124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Encoding</a:t>
            </a:r>
            <a:endParaRPr lang="pt-PT" dirty="0"/>
          </a:p>
        </p:txBody>
      </p:sp>
      <p:sp>
        <p:nvSpPr>
          <p:cNvPr id="3" name="Content Placeholder 2"/>
          <p:cNvSpPr>
            <a:spLocks noGrp="1"/>
          </p:cNvSpPr>
          <p:nvPr>
            <p:ph idx="1"/>
          </p:nvPr>
        </p:nvSpPr>
        <p:spPr/>
        <p:txBody>
          <a:bodyPr>
            <a:noAutofit/>
          </a:bodyPr>
          <a:lstStyle/>
          <a:p>
            <a:pPr lvl="0"/>
            <a:r>
              <a:rPr lang="en-GB" sz="4000" dirty="0"/>
              <a:t>Course Unemployment %</a:t>
            </a:r>
          </a:p>
          <a:p>
            <a:pPr marL="857250" lvl="1" indent="-457200">
              <a:buFont typeface="Wingdings" panose="05000000000000000000" pitchFamily="2" charset="2"/>
              <a:buChar char="ü"/>
            </a:pPr>
            <a:r>
              <a:rPr lang="en-GB" b="0" dirty="0">
                <a:solidFill>
                  <a:schemeClr val="tx1"/>
                </a:solidFill>
              </a:rPr>
              <a:t>Encoded as </a:t>
            </a:r>
            <a:r>
              <a:rPr lang="en-GB" b="1" dirty="0">
                <a:solidFill>
                  <a:schemeClr val="tx1"/>
                </a:solidFill>
              </a:rPr>
              <a:t>position</a:t>
            </a:r>
            <a:r>
              <a:rPr lang="en-GB" b="0" dirty="0">
                <a:solidFill>
                  <a:schemeClr val="tx1"/>
                </a:solidFill>
              </a:rPr>
              <a:t> in vertical axis</a:t>
            </a:r>
          </a:p>
          <a:p>
            <a:pPr marL="0" indent="0"/>
            <a:endParaRPr lang="en-GB" sz="800" dirty="0"/>
          </a:p>
          <a:p>
            <a:pPr marL="0" lvl="0" indent="0"/>
            <a:r>
              <a:rPr lang="en-GB" sz="4000" dirty="0"/>
              <a:t>University Unemployment %</a:t>
            </a:r>
          </a:p>
          <a:p>
            <a:pPr marL="857250" lvl="1" indent="-457200">
              <a:buFont typeface="Wingdings" panose="05000000000000000000" pitchFamily="2" charset="2"/>
              <a:buChar char="ü"/>
            </a:pPr>
            <a:r>
              <a:rPr lang="en-GB" b="0" dirty="0">
                <a:solidFill>
                  <a:schemeClr val="tx1"/>
                </a:solidFill>
              </a:rPr>
              <a:t>Encoded as </a:t>
            </a:r>
            <a:r>
              <a:rPr lang="en-GB" b="1" dirty="0">
                <a:solidFill>
                  <a:schemeClr val="tx1"/>
                </a:solidFill>
              </a:rPr>
              <a:t>circle area</a:t>
            </a:r>
          </a:p>
          <a:p>
            <a:pPr marL="400050" lvl="1" indent="0"/>
            <a:endParaRPr lang="en-GB" sz="800" dirty="0"/>
          </a:p>
          <a:p>
            <a:pPr marL="0" indent="0"/>
            <a:r>
              <a:rPr lang="en-GB" sz="4000" dirty="0"/>
              <a:t>Year</a:t>
            </a:r>
          </a:p>
          <a:p>
            <a:pPr marL="857250" lvl="1" indent="-457200">
              <a:buFont typeface="Wingdings" panose="05000000000000000000" pitchFamily="2" charset="2"/>
              <a:buChar char="ü"/>
            </a:pPr>
            <a:r>
              <a:rPr lang="en-GB" b="0" dirty="0">
                <a:solidFill>
                  <a:schemeClr val="tx1"/>
                </a:solidFill>
              </a:rPr>
              <a:t>Encoded as </a:t>
            </a:r>
            <a:r>
              <a:rPr lang="en-GB" b="1" dirty="0">
                <a:solidFill>
                  <a:schemeClr val="tx1"/>
                </a:solidFill>
              </a:rPr>
              <a:t>position</a:t>
            </a:r>
            <a:r>
              <a:rPr lang="en-GB" b="0" dirty="0">
                <a:solidFill>
                  <a:schemeClr val="tx1"/>
                </a:solidFill>
              </a:rPr>
              <a:t> in horizontal axis</a:t>
            </a:r>
            <a:endParaRPr lang="pt-PT" b="0" dirty="0">
              <a:solidFill>
                <a:schemeClr val="tx1"/>
              </a:solidFill>
            </a:endParaRPr>
          </a:p>
        </p:txBody>
      </p:sp>
    </p:spTree>
    <p:extLst>
      <p:ext uri="{BB962C8B-B14F-4D97-AF65-F5344CB8AC3E}">
        <p14:creationId xmlns:p14="http://schemas.microsoft.com/office/powerpoint/2010/main" val="4240120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Encoding</a:t>
            </a:r>
            <a:endParaRPr lang="pt-PT" dirty="0"/>
          </a:p>
        </p:txBody>
      </p:sp>
      <p:sp>
        <p:nvSpPr>
          <p:cNvPr id="3" name="Content Placeholder 2"/>
          <p:cNvSpPr>
            <a:spLocks noGrp="1"/>
          </p:cNvSpPr>
          <p:nvPr>
            <p:ph idx="1"/>
          </p:nvPr>
        </p:nvSpPr>
        <p:spPr>
          <a:xfrm>
            <a:off x="457200" y="1196752"/>
            <a:ext cx="8229600" cy="5214974"/>
          </a:xfrm>
        </p:spPr>
        <p:txBody>
          <a:bodyPr>
            <a:noAutofit/>
          </a:bodyPr>
          <a:lstStyle/>
          <a:p>
            <a:pPr lvl="0"/>
            <a:r>
              <a:rPr lang="en-GB" sz="4000" dirty="0"/>
              <a:t>Course/University Name</a:t>
            </a:r>
          </a:p>
          <a:p>
            <a:pPr marL="857250" lvl="1" indent="-457200">
              <a:buFont typeface="Wingdings" panose="05000000000000000000" pitchFamily="2" charset="2"/>
              <a:buChar char="ü"/>
            </a:pPr>
            <a:r>
              <a:rPr lang="en-GB" b="0" dirty="0">
                <a:solidFill>
                  <a:schemeClr val="tx1"/>
                </a:solidFill>
              </a:rPr>
              <a:t>Encoded as </a:t>
            </a:r>
            <a:r>
              <a:rPr lang="en-GB" b="1" dirty="0">
                <a:solidFill>
                  <a:schemeClr val="tx1"/>
                </a:solidFill>
              </a:rPr>
              <a:t>colours “hue”</a:t>
            </a:r>
            <a:r>
              <a:rPr lang="en-GB" dirty="0"/>
              <a:t> and</a:t>
            </a:r>
            <a:r>
              <a:rPr lang="en-GB" b="1" dirty="0"/>
              <a:t> position</a:t>
            </a:r>
            <a:endParaRPr lang="pt-PT" sz="800" b="1" dirty="0">
              <a:solidFill>
                <a:schemeClr val="tx1"/>
              </a:solidFill>
            </a:endParaRPr>
          </a:p>
          <a:p>
            <a:pPr lvl="0"/>
            <a:r>
              <a:rPr lang="en-GB" sz="4000" dirty="0"/>
              <a:t>Entry Grade</a:t>
            </a:r>
          </a:p>
          <a:p>
            <a:pPr marL="857250" lvl="1" indent="-457200">
              <a:buFont typeface="Wingdings" panose="05000000000000000000" pitchFamily="2" charset="2"/>
              <a:buChar char="ü"/>
            </a:pPr>
            <a:r>
              <a:rPr lang="en-GB" b="0" dirty="0">
                <a:solidFill>
                  <a:schemeClr val="tx1"/>
                </a:solidFill>
              </a:rPr>
              <a:t>Encoded as </a:t>
            </a:r>
            <a:r>
              <a:rPr lang="en-GB" b="1" dirty="0">
                <a:solidFill>
                  <a:schemeClr val="tx1"/>
                </a:solidFill>
              </a:rPr>
              <a:t>position</a:t>
            </a:r>
            <a:r>
              <a:rPr lang="en-GB" b="0" dirty="0">
                <a:solidFill>
                  <a:schemeClr val="tx1"/>
                </a:solidFill>
              </a:rPr>
              <a:t> in horizontal axis</a:t>
            </a:r>
          </a:p>
          <a:p>
            <a:pPr lvl="0"/>
            <a:r>
              <a:rPr lang="en-GB" sz="4000" dirty="0"/>
              <a:t>Course Area</a:t>
            </a:r>
          </a:p>
          <a:p>
            <a:pPr marL="971550" lvl="1" indent="-571500">
              <a:buFont typeface="Wingdings" panose="05000000000000000000" pitchFamily="2" charset="2"/>
              <a:buChar char="ü"/>
            </a:pPr>
            <a:r>
              <a:rPr lang="en-GB" dirty="0"/>
              <a:t>Encoded as colour </a:t>
            </a:r>
            <a:r>
              <a:rPr lang="en-GB" b="1" dirty="0"/>
              <a:t>intensity</a:t>
            </a:r>
            <a:endParaRPr lang="pt-PT" b="1" dirty="0"/>
          </a:p>
          <a:p>
            <a:pPr lvl="0"/>
            <a:r>
              <a:rPr lang="en-GB" sz="4000" dirty="0"/>
              <a:t>Area Unemployment [total]</a:t>
            </a:r>
          </a:p>
          <a:p>
            <a:pPr marL="971550" lvl="1" indent="-571500">
              <a:buFont typeface="Wingdings" panose="05000000000000000000" pitchFamily="2" charset="2"/>
              <a:buChar char="ü"/>
            </a:pPr>
            <a:r>
              <a:rPr lang="en-GB" dirty="0"/>
              <a:t>Encoded as </a:t>
            </a:r>
            <a:r>
              <a:rPr lang="en-GB" b="1" dirty="0"/>
              <a:t>area in “Sunburst”</a:t>
            </a:r>
            <a:endParaRPr lang="pt-PT" b="1" dirty="0"/>
          </a:p>
        </p:txBody>
      </p:sp>
    </p:spTree>
    <p:extLst>
      <p:ext uri="{BB962C8B-B14F-4D97-AF65-F5344CB8AC3E}">
        <p14:creationId xmlns:p14="http://schemas.microsoft.com/office/powerpoint/2010/main" val="351360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a:t>IDIOM – </a:t>
            </a:r>
            <a:r>
              <a:rPr lang="pt-PT" sz="6000" dirty="0" err="1"/>
              <a:t>tasks</a:t>
            </a:r>
            <a:r>
              <a:rPr lang="pt-PT" sz="6000" dirty="0"/>
              <a:t>/</a:t>
            </a:r>
            <a:r>
              <a:rPr lang="pt-PT" sz="6000" dirty="0" err="1"/>
              <a:t>questions</a:t>
            </a:r>
            <a:r>
              <a:rPr lang="pt-PT" sz="6000" dirty="0"/>
              <a:t> </a:t>
            </a:r>
            <a:r>
              <a:rPr lang="pt-PT" sz="6000" dirty="0" err="1"/>
              <a:t>mapping</a:t>
            </a:r>
            <a:endParaRPr lang="pt-PT" sz="6000" dirty="0"/>
          </a:p>
        </p:txBody>
      </p:sp>
    </p:spTree>
    <p:extLst>
      <p:ext uri="{BB962C8B-B14F-4D97-AF65-F5344CB8AC3E}">
        <p14:creationId xmlns:p14="http://schemas.microsoft.com/office/powerpoint/2010/main" val="627357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endParaRPr lang="pt-PT" dirty="0"/>
          </a:p>
        </p:txBody>
      </p:sp>
      <p:sp>
        <p:nvSpPr>
          <p:cNvPr id="3" name="Content Placeholder 2"/>
          <p:cNvSpPr>
            <a:spLocks noGrp="1"/>
          </p:cNvSpPr>
          <p:nvPr>
            <p:ph idx="1"/>
          </p:nvPr>
        </p:nvSpPr>
        <p:spPr>
          <a:xfrm>
            <a:off x="383964" y="1124744"/>
            <a:ext cx="8229600" cy="1872208"/>
          </a:xfrm>
        </p:spPr>
        <p:txBody>
          <a:bodyPr>
            <a:noAutofit/>
          </a:bodyPr>
          <a:lstStyle/>
          <a:p>
            <a:r>
              <a:rPr lang="en-GB" dirty="0"/>
              <a:t>Compare the unemployment (%) of different courses (regardless of course conclusion year of the graduates) - Query-&gt;Compare</a:t>
            </a:r>
            <a:endParaRPr lang="en-US" dirty="0"/>
          </a:p>
          <a:p>
            <a:endParaRPr lang="en-US" sz="2000" b="0" dirty="0">
              <a:solidFill>
                <a:schemeClr val="tx1"/>
              </a:solidFill>
            </a:endParaRPr>
          </a:p>
          <a:p>
            <a:endParaRPr lang="en-US" sz="2000" b="0" dirty="0">
              <a:solidFill>
                <a:schemeClr val="tx1"/>
              </a:solidFill>
            </a:endParaRPr>
          </a:p>
        </p:txBody>
      </p:sp>
      <p:pic>
        <p:nvPicPr>
          <p:cNvPr id="5" name="Imagem 2" descr="C:\ProgrammingWorkspace\OtherWorkspace\VI-Project\III-Checkpoint\LineChart.png"/>
          <p:cNvPicPr/>
          <p:nvPr/>
        </p:nvPicPr>
        <p:blipFill>
          <a:blip r:embed="rId3"/>
          <a:srcRect/>
          <a:stretch>
            <a:fillRect/>
          </a:stretch>
        </p:blipFill>
        <p:spPr bwMode="auto">
          <a:xfrm>
            <a:off x="395536" y="2852936"/>
            <a:ext cx="4968552" cy="3143690"/>
          </a:xfrm>
          <a:prstGeom prst="rect">
            <a:avLst/>
          </a:prstGeom>
          <a:noFill/>
          <a:ln w="9525">
            <a:noFill/>
            <a:miter lim="800000"/>
            <a:headEnd/>
            <a:tailEnd/>
          </a:ln>
        </p:spPr>
      </p:pic>
      <p:sp>
        <p:nvSpPr>
          <p:cNvPr id="6" name="TextBox 5"/>
          <p:cNvSpPr txBox="1"/>
          <p:nvPr/>
        </p:nvSpPr>
        <p:spPr>
          <a:xfrm>
            <a:off x="5299207" y="3573016"/>
            <a:ext cx="3593273" cy="1631216"/>
          </a:xfrm>
          <a:prstGeom prst="rect">
            <a:avLst/>
          </a:prstGeom>
          <a:noFill/>
        </p:spPr>
        <p:txBody>
          <a:bodyPr wrap="square" rtlCol="0">
            <a:spAutoFit/>
          </a:bodyPr>
          <a:lstStyle/>
          <a:p>
            <a:r>
              <a:rPr lang="en-GB" sz="2000" b="1" dirty="0">
                <a:solidFill>
                  <a:srgbClr val="336699"/>
                </a:solidFill>
              </a:rPr>
              <a:t>Question: </a:t>
            </a:r>
            <a:r>
              <a:rPr lang="en-GB" sz="2000" dirty="0"/>
              <a:t>Does Computer Science graduates in IST have more unemployment, in 2015, than Computer Science in FCUL? And in 2007?</a:t>
            </a:r>
            <a:endParaRPr lang="en-US" sz="2000" dirty="0"/>
          </a:p>
        </p:txBody>
      </p:sp>
      <p:sp>
        <p:nvSpPr>
          <p:cNvPr id="7" name="TextBox 6"/>
          <p:cNvSpPr txBox="1"/>
          <p:nvPr/>
        </p:nvSpPr>
        <p:spPr>
          <a:xfrm>
            <a:off x="388409" y="5930116"/>
            <a:ext cx="4903671" cy="523220"/>
          </a:xfrm>
          <a:prstGeom prst="rect">
            <a:avLst/>
          </a:prstGeom>
          <a:noFill/>
        </p:spPr>
        <p:txBody>
          <a:bodyPr wrap="square" rtlCol="0">
            <a:spAutoFit/>
          </a:bodyPr>
          <a:lstStyle/>
          <a:p>
            <a:r>
              <a:rPr lang="en-US" sz="1400" dirty="0"/>
              <a:t>Due to interaction we can add more courses to the line chart and compare them.</a:t>
            </a:r>
          </a:p>
        </p:txBody>
      </p:sp>
    </p:spTree>
    <p:extLst>
      <p:ext uri="{BB962C8B-B14F-4D97-AF65-F5344CB8AC3E}">
        <p14:creationId xmlns:p14="http://schemas.microsoft.com/office/powerpoint/2010/main" val="2962997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a:t>
            </a:r>
            <a:endParaRPr lang="pt-PT" dirty="0"/>
          </a:p>
        </p:txBody>
      </p:sp>
      <p:sp>
        <p:nvSpPr>
          <p:cNvPr id="3" name="Content Placeholder 2"/>
          <p:cNvSpPr>
            <a:spLocks noGrp="1"/>
          </p:cNvSpPr>
          <p:nvPr>
            <p:ph idx="1"/>
          </p:nvPr>
        </p:nvSpPr>
        <p:spPr>
          <a:xfrm>
            <a:off x="457200" y="1124744"/>
            <a:ext cx="8229600" cy="1711092"/>
          </a:xfrm>
        </p:spPr>
        <p:txBody>
          <a:bodyPr>
            <a:noAutofit/>
          </a:bodyPr>
          <a:lstStyle/>
          <a:p>
            <a:r>
              <a:rPr lang="en-GB" dirty="0"/>
              <a:t>Present the information about unemployment (%) from a specific course graduates across time - Analyse-&gt;Consume-&gt;Present</a:t>
            </a:r>
            <a:endParaRPr lang="en-US" dirty="0"/>
          </a:p>
        </p:txBody>
      </p:sp>
      <p:pic>
        <p:nvPicPr>
          <p:cNvPr id="4" name="Imagem 1" descr="C:\ProgrammingWorkspace\OtherWorkspace\VI-Project\III-Checkpoint\LineChartOneCourse.png"/>
          <p:cNvPicPr/>
          <p:nvPr/>
        </p:nvPicPr>
        <p:blipFill>
          <a:blip r:embed="rId3"/>
          <a:srcRect/>
          <a:stretch>
            <a:fillRect/>
          </a:stretch>
        </p:blipFill>
        <p:spPr bwMode="auto">
          <a:xfrm>
            <a:off x="395536" y="2852935"/>
            <a:ext cx="4949264" cy="3252563"/>
          </a:xfrm>
          <a:prstGeom prst="rect">
            <a:avLst/>
          </a:prstGeom>
          <a:noFill/>
          <a:ln w="9525">
            <a:noFill/>
            <a:miter lim="800000"/>
            <a:headEnd/>
            <a:tailEnd/>
          </a:ln>
        </p:spPr>
      </p:pic>
      <p:sp>
        <p:nvSpPr>
          <p:cNvPr id="5" name="TextBox 4"/>
          <p:cNvSpPr txBox="1"/>
          <p:nvPr/>
        </p:nvSpPr>
        <p:spPr>
          <a:xfrm>
            <a:off x="5299207" y="2852936"/>
            <a:ext cx="3593273" cy="1938992"/>
          </a:xfrm>
          <a:prstGeom prst="rect">
            <a:avLst/>
          </a:prstGeom>
          <a:noFill/>
        </p:spPr>
        <p:txBody>
          <a:bodyPr wrap="square" rtlCol="0">
            <a:spAutoFit/>
          </a:bodyPr>
          <a:lstStyle/>
          <a:p>
            <a:r>
              <a:rPr lang="en-GB" sz="2000" b="1" dirty="0">
                <a:solidFill>
                  <a:srgbClr val="336699"/>
                </a:solidFill>
              </a:rPr>
              <a:t>Question: </a:t>
            </a:r>
            <a:r>
              <a:rPr lang="en-GB" sz="2000" dirty="0"/>
              <a:t>Is Computer Science in IST having less unemployed graduates in last year’s? Is Computer Science in IST having less unemployed graduates in last year’s?</a:t>
            </a:r>
            <a:endParaRPr lang="en-US" sz="2000" dirty="0"/>
          </a:p>
        </p:txBody>
      </p:sp>
      <p:sp>
        <p:nvSpPr>
          <p:cNvPr id="6" name="TextBox 5"/>
          <p:cNvSpPr txBox="1"/>
          <p:nvPr/>
        </p:nvSpPr>
        <p:spPr>
          <a:xfrm>
            <a:off x="5307301" y="4810481"/>
            <a:ext cx="3441163" cy="1323439"/>
          </a:xfrm>
          <a:prstGeom prst="rect">
            <a:avLst/>
          </a:prstGeom>
          <a:noFill/>
        </p:spPr>
        <p:txBody>
          <a:bodyPr wrap="square" rtlCol="0">
            <a:spAutoFit/>
          </a:bodyPr>
          <a:lstStyle/>
          <a:p>
            <a:r>
              <a:rPr lang="en-GB" sz="2000" b="1" dirty="0">
                <a:solidFill>
                  <a:srgbClr val="336699"/>
                </a:solidFill>
              </a:rPr>
              <a:t>Question: </a:t>
            </a:r>
            <a:r>
              <a:rPr lang="en-GB" sz="2000" dirty="0"/>
              <a:t>What was the year which had less unemployed people from Computer Science in IST?</a:t>
            </a:r>
            <a:endParaRPr lang="en-US" sz="2000" dirty="0"/>
          </a:p>
        </p:txBody>
      </p:sp>
      <p:sp>
        <p:nvSpPr>
          <p:cNvPr id="7" name="Rectangle 6"/>
          <p:cNvSpPr/>
          <p:nvPr/>
        </p:nvSpPr>
        <p:spPr>
          <a:xfrm>
            <a:off x="395536" y="6001543"/>
            <a:ext cx="4831663" cy="307777"/>
          </a:xfrm>
          <a:prstGeom prst="rect">
            <a:avLst/>
          </a:prstGeom>
        </p:spPr>
        <p:txBody>
          <a:bodyPr wrap="square">
            <a:spAutoFit/>
          </a:bodyPr>
          <a:lstStyle/>
          <a:p>
            <a:r>
              <a:rPr lang="en-US" sz="1400" dirty="0"/>
              <a:t>Line chart presenting unemployment of one course</a:t>
            </a:r>
            <a:endParaRPr lang="pt-PT" sz="1400" dirty="0"/>
          </a:p>
        </p:txBody>
      </p:sp>
    </p:spTree>
    <p:extLst>
      <p:ext uri="{BB962C8B-B14F-4D97-AF65-F5344CB8AC3E}">
        <p14:creationId xmlns:p14="http://schemas.microsoft.com/office/powerpoint/2010/main" val="34664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&amp; 2</a:t>
            </a:r>
            <a:endParaRPr lang="pt-PT" dirty="0"/>
          </a:p>
        </p:txBody>
      </p:sp>
      <p:pic>
        <p:nvPicPr>
          <p:cNvPr id="8" name="Imagem 3" descr="C:\ProgrammingWorkspace\OtherWorkspace\VI-Project\III-Checkpoint\LineChartCourseSelected.png"/>
          <p:cNvPicPr/>
          <p:nvPr/>
        </p:nvPicPr>
        <p:blipFill>
          <a:blip r:embed="rId3"/>
          <a:srcRect/>
          <a:stretch>
            <a:fillRect/>
          </a:stretch>
        </p:blipFill>
        <p:spPr bwMode="auto">
          <a:xfrm>
            <a:off x="1619672" y="1412776"/>
            <a:ext cx="5942421" cy="3744416"/>
          </a:xfrm>
          <a:prstGeom prst="rect">
            <a:avLst/>
          </a:prstGeom>
          <a:noFill/>
          <a:ln w="9525">
            <a:noFill/>
            <a:miter lim="800000"/>
            <a:headEnd/>
            <a:tailEnd/>
          </a:ln>
        </p:spPr>
      </p:pic>
      <p:sp>
        <p:nvSpPr>
          <p:cNvPr id="10" name="TextBox 9"/>
          <p:cNvSpPr txBox="1"/>
          <p:nvPr/>
        </p:nvSpPr>
        <p:spPr>
          <a:xfrm>
            <a:off x="938738" y="5313402"/>
            <a:ext cx="7304288" cy="1015663"/>
          </a:xfrm>
          <a:prstGeom prst="rect">
            <a:avLst/>
          </a:prstGeom>
          <a:noFill/>
        </p:spPr>
        <p:txBody>
          <a:bodyPr wrap="square" rtlCol="0">
            <a:spAutoFit/>
          </a:bodyPr>
          <a:lstStyle/>
          <a:p>
            <a:r>
              <a:rPr lang="en-US" sz="2000" dirty="0"/>
              <a:t>It’s possible to select a course line and highlight the course in the other views.</a:t>
            </a:r>
          </a:p>
          <a:p>
            <a:r>
              <a:rPr lang="en-US" sz="2000" dirty="0"/>
              <a:t>Ex: Highlight the course dot in the next presented idiom</a:t>
            </a:r>
            <a:endParaRPr lang="pt-PT" sz="2000" dirty="0"/>
          </a:p>
        </p:txBody>
      </p:sp>
    </p:spTree>
    <p:extLst>
      <p:ext uri="{BB962C8B-B14F-4D97-AF65-F5344CB8AC3E}">
        <p14:creationId xmlns:p14="http://schemas.microsoft.com/office/powerpoint/2010/main" val="2752386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a:t>
            </a:r>
            <a:endParaRPr lang="pt-PT" dirty="0"/>
          </a:p>
        </p:txBody>
      </p:sp>
      <p:sp>
        <p:nvSpPr>
          <p:cNvPr id="3" name="Content Placeholder 2"/>
          <p:cNvSpPr>
            <a:spLocks noGrp="1"/>
          </p:cNvSpPr>
          <p:nvPr>
            <p:ph idx="1"/>
          </p:nvPr>
        </p:nvSpPr>
        <p:spPr>
          <a:xfrm>
            <a:off x="457200" y="1124744"/>
            <a:ext cx="8229600" cy="1224136"/>
          </a:xfrm>
        </p:spPr>
        <p:txBody>
          <a:bodyPr>
            <a:noAutofit/>
          </a:bodyPr>
          <a:lstStyle/>
          <a:p>
            <a:r>
              <a:rPr lang="en-GB" dirty="0"/>
              <a:t>Identify the university with more unemployment (%) - Query-&gt;Identify</a:t>
            </a:r>
            <a:endParaRPr lang="en-US" dirty="0"/>
          </a:p>
        </p:txBody>
      </p:sp>
      <p:sp>
        <p:nvSpPr>
          <p:cNvPr id="10" name="TextBox 9"/>
          <p:cNvSpPr txBox="1"/>
          <p:nvPr/>
        </p:nvSpPr>
        <p:spPr>
          <a:xfrm>
            <a:off x="4788024" y="2505090"/>
            <a:ext cx="3672408" cy="707886"/>
          </a:xfrm>
          <a:prstGeom prst="rect">
            <a:avLst/>
          </a:prstGeom>
          <a:noFill/>
        </p:spPr>
        <p:txBody>
          <a:bodyPr wrap="square" rtlCol="0">
            <a:spAutoFit/>
          </a:bodyPr>
          <a:lstStyle/>
          <a:p>
            <a:r>
              <a:rPr lang="en-GB" sz="2000" b="1" dirty="0" smtClean="0">
                <a:solidFill>
                  <a:srgbClr val="336699"/>
                </a:solidFill>
              </a:rPr>
              <a:t>Question: </a:t>
            </a:r>
            <a:r>
              <a:rPr lang="en-GB" sz="2000" dirty="0"/>
              <a:t>What is the university with more unemployment?</a:t>
            </a:r>
            <a:endParaRPr lang="en-US" sz="2000" dirty="0"/>
          </a:p>
        </p:txBody>
      </p:sp>
      <p:sp>
        <p:nvSpPr>
          <p:cNvPr id="11" name="Rectangle 10"/>
          <p:cNvSpPr/>
          <p:nvPr/>
        </p:nvSpPr>
        <p:spPr>
          <a:xfrm>
            <a:off x="4794222" y="3356992"/>
            <a:ext cx="3666210" cy="1323439"/>
          </a:xfrm>
          <a:prstGeom prst="rect">
            <a:avLst/>
          </a:prstGeom>
        </p:spPr>
        <p:txBody>
          <a:bodyPr wrap="square">
            <a:spAutoFit/>
          </a:bodyPr>
          <a:lstStyle/>
          <a:p>
            <a:r>
              <a:rPr lang="en-GB" sz="2000" dirty="0"/>
              <a:t>Sort the universities in ascending and descending order to give user both perspectives of the </a:t>
            </a:r>
            <a:r>
              <a:rPr lang="en-GB" sz="2000" dirty="0" smtClean="0"/>
              <a:t>data</a:t>
            </a:r>
            <a:endParaRPr lang="pt-PT" sz="2000" dirty="0"/>
          </a:p>
        </p:txBody>
      </p:sp>
      <p:pic>
        <p:nvPicPr>
          <p:cNvPr id="12" name="Imagem 2" descr="C:\ProgrammingWorkspace\OtherWorkspace\VI-Project\III-Checkpoint\BertinMatrix2.png"/>
          <p:cNvPicPr/>
          <p:nvPr/>
        </p:nvPicPr>
        <p:blipFill>
          <a:blip r:embed="rId3"/>
          <a:srcRect/>
          <a:stretch>
            <a:fillRect/>
          </a:stretch>
        </p:blipFill>
        <p:spPr bwMode="auto">
          <a:xfrm>
            <a:off x="539552" y="2420887"/>
            <a:ext cx="4045600" cy="2292033"/>
          </a:xfrm>
          <a:prstGeom prst="rect">
            <a:avLst/>
          </a:prstGeom>
          <a:noFill/>
          <a:ln w="9525">
            <a:noFill/>
            <a:miter lim="800000"/>
            <a:headEnd/>
            <a:tailEnd/>
          </a:ln>
        </p:spPr>
      </p:pic>
      <p:sp>
        <p:nvSpPr>
          <p:cNvPr id="13" name="Rectangle 12"/>
          <p:cNvSpPr/>
          <p:nvPr/>
        </p:nvSpPr>
        <p:spPr>
          <a:xfrm>
            <a:off x="467544" y="4869160"/>
            <a:ext cx="7776864" cy="1015663"/>
          </a:xfrm>
          <a:prstGeom prst="rect">
            <a:avLst/>
          </a:prstGeom>
        </p:spPr>
        <p:txBody>
          <a:bodyPr wrap="square">
            <a:spAutoFit/>
          </a:bodyPr>
          <a:lstStyle/>
          <a:p>
            <a:r>
              <a:rPr lang="en-GB" sz="2000" dirty="0"/>
              <a:t>It will be possible to choose a particular university to see in the top of the matrix using interactivity, and the selection of a </a:t>
            </a:r>
            <a:r>
              <a:rPr lang="en-GB" sz="2000" dirty="0" smtClean="0"/>
              <a:t>course will </a:t>
            </a:r>
            <a:r>
              <a:rPr lang="en-GB" sz="2000" dirty="0"/>
              <a:t>put that course university in the top and highlighted.</a:t>
            </a:r>
            <a:endParaRPr lang="pt-PT" sz="2000" dirty="0"/>
          </a:p>
        </p:txBody>
      </p:sp>
    </p:spTree>
    <p:extLst>
      <p:ext uri="{BB962C8B-B14F-4D97-AF65-F5344CB8AC3E}">
        <p14:creationId xmlns:p14="http://schemas.microsoft.com/office/powerpoint/2010/main" val="2525079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3174</TotalTime>
  <Words>577</Words>
  <Application>Microsoft Office PowerPoint</Application>
  <PresentationFormat>On-screen Show (4:3)</PresentationFormat>
  <Paragraphs>68</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template-gvip</vt:lpstr>
      <vt:lpstr>Information Visualization Visualization Sketch</vt:lpstr>
      <vt:lpstr>Visual encoding</vt:lpstr>
      <vt:lpstr>Visual Encoding</vt:lpstr>
      <vt:lpstr>Visual Encoding</vt:lpstr>
      <vt:lpstr>IDIOM – tasks/questions mapping</vt:lpstr>
      <vt:lpstr>Task 1</vt:lpstr>
      <vt:lpstr>Task 2</vt:lpstr>
      <vt:lpstr>Task 1 &amp; 2</vt:lpstr>
      <vt:lpstr>Task 3</vt:lpstr>
      <vt:lpstr>Task 3</vt:lpstr>
      <vt:lpstr>Task 4</vt:lpstr>
      <vt:lpstr>Task 4</vt:lpstr>
      <vt:lpstr>Task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Mário</cp:lastModifiedBy>
  <cp:revision>352</cp:revision>
  <dcterms:created xsi:type="dcterms:W3CDTF">2010-04-13T09:45:33Z</dcterms:created>
  <dcterms:modified xsi:type="dcterms:W3CDTF">2016-11-04T00:06:38Z</dcterms:modified>
</cp:coreProperties>
</file>