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1096" r:id="rId4"/>
    <p:sldId id="1109" r:id="rId5"/>
    <p:sldId id="1097" r:id="rId6"/>
    <p:sldId id="1098" r:id="rId7"/>
    <p:sldId id="1105" r:id="rId8"/>
    <p:sldId id="1110" r:id="rId9"/>
    <p:sldId id="1099" r:id="rId10"/>
    <p:sldId id="1100" r:id="rId11"/>
    <p:sldId id="1106" r:id="rId12"/>
    <p:sldId id="1107" r:id="rId13"/>
    <p:sldId id="1111" r:id="rId14"/>
    <p:sldId id="1101" r:id="rId15"/>
    <p:sldId id="1102" r:id="rId16"/>
    <p:sldId id="1108" r:id="rId17"/>
    <p:sldId id="1103" r:id="rId18"/>
    <p:sldId id="1112" r:id="rId19"/>
    <p:sldId id="1113" r:id="rId20"/>
    <p:sldId id="1115" r:id="rId21"/>
    <p:sldId id="1116" r:id="rId2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20" autoAdjust="0"/>
  </p:normalViewPr>
  <p:slideViewPr>
    <p:cSldViewPr>
      <p:cViewPr varScale="1">
        <p:scale>
          <a:sx n="63" d="100"/>
          <a:sy n="63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7564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5716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360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file is truncated because it has more than 50 columns/attributes.</a:t>
            </a: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395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20-10-2016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r>
              <a:rPr lang="pt-PT" sz="4800" b="1" dirty="0"/>
              <a:t/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G8-A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b="0" dirty="0">
                <a:solidFill>
                  <a:schemeClr val="bg2"/>
                </a:solidFill>
              </a:rPr>
              <a:t>70969 – Mário Reis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Description:</a:t>
            </a:r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600" dirty="0"/>
              <a:t>Dataset type:</a:t>
            </a:r>
          </a:p>
          <a:p>
            <a:r>
              <a:rPr lang="en-US" b="0" dirty="0">
                <a:solidFill>
                  <a:schemeClr val="tx1"/>
                </a:solidFill>
              </a:rPr>
              <a:t>	 A Table</a:t>
            </a:r>
          </a:p>
        </p:txBody>
      </p:sp>
      <p:pic>
        <p:nvPicPr>
          <p:cNvPr id="1026" name="Picture 2" descr="C:\Users\Mário\Dropbox\Capturas de tela\Screenshot 2016-10-20 22.26.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056784" cy="101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ário\Dropbox\Capturas de tela\Screenshot 2016-10-20 22.26.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7056784" cy="100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ário\Dropbox\Capturas de tela\Screenshot 2016-10-20 22.26.5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49080"/>
            <a:ext cx="7056784" cy="100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6741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4998950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Year</a:t>
            </a:r>
            <a:r>
              <a:rPr lang="en-US" dirty="0"/>
              <a:t> - {</a:t>
            </a:r>
            <a:r>
              <a:rPr lang="en-GB" dirty="0" err="1" smtClean="0"/>
              <a:t>Continuous|Sequential|Not</a:t>
            </a:r>
            <a:r>
              <a:rPr lang="en-GB" dirty="0" smtClean="0"/>
              <a:t> Hierarchical}</a:t>
            </a:r>
            <a:endParaRPr lang="en-GB" dirty="0"/>
          </a:p>
          <a:p>
            <a:pPr lvl="2" algn="just"/>
            <a:r>
              <a:rPr lang="en-GB" dirty="0"/>
              <a:t>It represents the year of the data statistic</a:t>
            </a:r>
          </a:p>
          <a:p>
            <a:pPr lvl="2" algn="just"/>
            <a:endParaRPr lang="en-GB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Course Name/Course Code </a:t>
            </a: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en-GB" b="0" dirty="0">
                <a:solidFill>
                  <a:schemeClr val="tx1"/>
                </a:solidFill>
              </a:rPr>
              <a:t>{</a:t>
            </a:r>
            <a:r>
              <a:rPr lang="en-GB" b="0" dirty="0" err="1" smtClean="0">
                <a:solidFill>
                  <a:schemeClr val="tx1"/>
                </a:solidFill>
              </a:rPr>
              <a:t>Nominal|</a:t>
            </a:r>
            <a:r>
              <a:rPr lang="en-GB" dirty="0" err="1" smtClean="0"/>
              <a:t>Not</a:t>
            </a:r>
            <a:r>
              <a:rPr lang="en-GB" dirty="0" smtClean="0"/>
              <a:t> Hierarchical</a:t>
            </a:r>
            <a:r>
              <a:rPr lang="en-GB" b="0" dirty="0" smtClean="0">
                <a:solidFill>
                  <a:schemeClr val="tx1"/>
                </a:solidFill>
              </a:rPr>
              <a:t>}</a:t>
            </a:r>
            <a:endParaRPr lang="en-GB" dirty="0"/>
          </a:p>
          <a:p>
            <a:pPr lvl="1"/>
            <a:r>
              <a:rPr lang="en-GB" sz="2400" b="0" dirty="0">
                <a:solidFill>
                  <a:schemeClr val="tx1"/>
                </a:solidFill>
              </a:rPr>
              <a:t>		Name of the course/Code of the course </a:t>
            </a:r>
          </a:p>
          <a:p>
            <a:pPr lvl="1"/>
            <a:endParaRPr lang="pt-PT" sz="800" b="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University Name/University Code </a:t>
            </a:r>
            <a:r>
              <a:rPr lang="en-GB" b="0" dirty="0">
                <a:solidFill>
                  <a:schemeClr val="tx1"/>
                </a:solidFill>
              </a:rPr>
              <a:t>– {</a:t>
            </a:r>
            <a:r>
              <a:rPr lang="en-GB" b="0" dirty="0" err="1" smtClean="0">
                <a:solidFill>
                  <a:schemeClr val="tx1"/>
                </a:solidFill>
              </a:rPr>
              <a:t>Nominal|</a:t>
            </a:r>
            <a:r>
              <a:rPr lang="en-GB" dirty="0" err="1" smtClean="0"/>
              <a:t>Not</a:t>
            </a:r>
            <a:r>
              <a:rPr lang="en-GB" dirty="0" smtClean="0"/>
              <a:t> Hierarchical</a:t>
            </a:r>
            <a:r>
              <a:rPr lang="en-GB" b="0" dirty="0" smtClean="0">
                <a:solidFill>
                  <a:schemeClr val="tx1"/>
                </a:solidFill>
              </a:rPr>
              <a:t>} </a:t>
            </a:r>
            <a:r>
              <a:rPr lang="en-GB" sz="2400" b="0" dirty="0">
                <a:solidFill>
                  <a:schemeClr val="tx1"/>
                </a:solidFill>
              </a:rPr>
              <a:t>Name of the University/Code of the University</a:t>
            </a:r>
          </a:p>
          <a:p>
            <a:pPr lvl="1"/>
            <a:endParaRPr lang="pt-PT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/>
              <a:t>Degree Level </a:t>
            </a:r>
            <a:r>
              <a:rPr lang="en-GB" dirty="0"/>
              <a:t>– {</a:t>
            </a:r>
            <a:r>
              <a:rPr lang="en-GB" dirty="0" err="1" smtClean="0"/>
              <a:t>Nominal|Not</a:t>
            </a:r>
            <a:r>
              <a:rPr lang="en-GB" dirty="0" smtClean="0"/>
              <a:t> Hierarchical}</a:t>
            </a:r>
            <a:endParaRPr lang="en-GB" dirty="0"/>
          </a:p>
          <a:p>
            <a:pPr lvl="1"/>
            <a:r>
              <a:rPr lang="en-GB" sz="2400" dirty="0"/>
              <a:t>		If the course is Bachelor’s, Masters...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285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Total Unemployed by Course/Area Level/University </a:t>
            </a:r>
            <a:r>
              <a:rPr lang="en-GB" dirty="0"/>
              <a:t>– {</a:t>
            </a:r>
            <a:r>
              <a:rPr lang="en-GB" dirty="0" err="1" smtClean="0"/>
              <a:t>Ratio|Sequential|Not</a:t>
            </a:r>
            <a:r>
              <a:rPr lang="en-GB" dirty="0" smtClean="0"/>
              <a:t> Hierarchical}</a:t>
            </a:r>
            <a:endParaRPr lang="en-GB" dirty="0"/>
          </a:p>
          <a:p>
            <a:pPr lvl="1" algn="just"/>
            <a:r>
              <a:rPr lang="en-GB" sz="2400" dirty="0"/>
              <a:t>		Total number of unemployed of the course/all the unemployed from that area/all the unemployed from a university</a:t>
            </a:r>
          </a:p>
          <a:p>
            <a:pPr lvl="1" algn="just"/>
            <a:endParaRPr lang="en-GB" sz="8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b="1" dirty="0"/>
              <a:t>Total Graduates by Course/Area Level/University </a:t>
            </a:r>
            <a:r>
              <a:rPr lang="en-GB" dirty="0"/>
              <a:t>– {</a:t>
            </a:r>
            <a:r>
              <a:rPr lang="en-GB" dirty="0" err="1" smtClean="0"/>
              <a:t>Ratio|Sequential|Not</a:t>
            </a:r>
            <a:r>
              <a:rPr lang="en-GB" dirty="0" smtClean="0"/>
              <a:t> Hierarchical}</a:t>
            </a:r>
            <a:endParaRPr lang="en-GB" dirty="0"/>
          </a:p>
          <a:p>
            <a:pPr lvl="1" algn="just"/>
            <a:r>
              <a:rPr lang="en-GB" sz="2400" dirty="0"/>
              <a:t>	Total number of people that concluded course/all the graduates from courses of the area/all the graduates 	from courses of the university</a:t>
            </a:r>
            <a:endParaRPr lang="pt-PT" sz="2400" dirty="0"/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xmlns="" val="320860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/>
              <a:t>% Unemployment by Course/Area </a:t>
            </a:r>
            <a:r>
              <a:rPr lang="en-GB" b="1" dirty="0" smtClean="0"/>
              <a:t>Level/University </a:t>
            </a:r>
            <a:r>
              <a:rPr lang="en-GB" dirty="0" smtClean="0"/>
              <a:t>– {</a:t>
            </a:r>
            <a:r>
              <a:rPr lang="en-GB" dirty="0" err="1" smtClean="0"/>
              <a:t>Ratio|Sequential|Not</a:t>
            </a:r>
            <a:r>
              <a:rPr lang="en-GB" dirty="0" smtClean="0"/>
              <a:t> Hierarchical}</a:t>
            </a:r>
            <a:endParaRPr lang="en-GB" dirty="0"/>
          </a:p>
          <a:p>
            <a:pPr lvl="1" algn="just"/>
            <a:r>
              <a:rPr lang="en-GB" sz="2400" dirty="0"/>
              <a:t>		It represents the percentage of unemployed people by course/Area level and University</a:t>
            </a:r>
          </a:p>
          <a:p>
            <a:pPr lvl="1" algn="just"/>
            <a:endParaRPr lang="pt-PT" sz="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Course Area Name/Course Area Code </a:t>
            </a:r>
            <a:r>
              <a:rPr lang="en-GB" b="0" dirty="0">
                <a:solidFill>
                  <a:schemeClr val="tx1"/>
                </a:solidFill>
              </a:rPr>
              <a:t>– {</a:t>
            </a:r>
            <a:r>
              <a:rPr lang="en-GB" b="0" dirty="0" err="1" smtClean="0">
                <a:solidFill>
                  <a:schemeClr val="tx1"/>
                </a:solidFill>
              </a:rPr>
              <a:t>Nominal|Hierarchical</a:t>
            </a:r>
            <a:r>
              <a:rPr lang="en-GB" b="0" dirty="0" smtClean="0">
                <a:solidFill>
                  <a:schemeClr val="tx1"/>
                </a:solidFill>
              </a:rPr>
              <a:t>}</a:t>
            </a:r>
            <a:endParaRPr lang="en-GB" dirty="0"/>
          </a:p>
          <a:p>
            <a:pPr marL="400050" lvl="1" indent="0"/>
            <a:r>
              <a:rPr lang="en-GB" sz="2400" b="0" dirty="0">
                <a:solidFill>
                  <a:schemeClr val="tx1"/>
                </a:solidFill>
              </a:rPr>
              <a:t>	It represents the code of the course area</a:t>
            </a:r>
          </a:p>
          <a:p>
            <a:pPr marL="400050" lvl="1" indent="0">
              <a:buFont typeface="Arial" pitchFamily="34" charset="0"/>
              <a:buChar char="•"/>
            </a:pPr>
            <a:r>
              <a:rPr lang="en-GB" b="1" dirty="0"/>
              <a:t>     Entry Grade </a:t>
            </a:r>
            <a:r>
              <a:rPr lang="en-GB" dirty="0"/>
              <a:t>– {</a:t>
            </a:r>
            <a:r>
              <a:rPr lang="en-GB" dirty="0" err="1" smtClean="0"/>
              <a:t>Ratio|Sequential|Not</a:t>
            </a:r>
            <a:r>
              <a:rPr lang="en-GB" dirty="0" smtClean="0"/>
              <a:t> </a:t>
            </a:r>
            <a:r>
              <a:rPr lang="en-GB" dirty="0" smtClean="0"/>
              <a:t>	Hierarchical</a:t>
            </a:r>
            <a:r>
              <a:rPr lang="en-GB" dirty="0" smtClean="0"/>
              <a:t>} </a:t>
            </a:r>
            <a:r>
              <a:rPr lang="en-GB" sz="2400" dirty="0" smtClean="0"/>
              <a:t>Entry </a:t>
            </a:r>
            <a:r>
              <a:rPr lang="en-GB" sz="2400" dirty="0"/>
              <a:t>grade for </a:t>
            </a:r>
            <a:r>
              <a:rPr lang="en-GB" sz="2400" dirty="0" smtClean="0"/>
              <a:t>the </a:t>
            </a:r>
            <a:r>
              <a:rPr lang="en-GB" sz="2400" dirty="0"/>
              <a:t>bachelors course</a:t>
            </a:r>
            <a:endParaRPr lang="pt-PT" sz="2400" dirty="0"/>
          </a:p>
          <a:p>
            <a:pPr marL="400050" lvl="1" indent="0">
              <a:buFont typeface="Arial" pitchFamily="34" charset="0"/>
              <a:buChar char="•"/>
            </a:pPr>
            <a:endParaRPr lang="en-GB" sz="2400" b="0" dirty="0">
              <a:solidFill>
                <a:schemeClr val="tx1"/>
              </a:solidFill>
            </a:endParaRPr>
          </a:p>
          <a:p>
            <a:pPr marL="400050" lvl="1" indent="0"/>
            <a:endParaRPr lang="pt-PT" sz="2400" b="0" dirty="0">
              <a:solidFill>
                <a:schemeClr val="tx1"/>
              </a:solidFill>
            </a:endParaRPr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xmlns="" val="415959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xmlns="" val="404549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chemeClr val="tx1"/>
                </a:solidFill>
              </a:rPr>
              <a:t>We used the table from 2015 to obtain the courses-area relationship, because it was the only one with that information and crossed it with all the other tables to obtain all the information we need.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91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marL="457200" lvl="1" indent="0" algn="just"/>
            <a:r>
              <a:rPr lang="en-GB" b="1" dirty="0"/>
              <a:t>Some courses didn’t have information about total graduates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We ignored these courses to make the calculations and aggregations and assigned -1 to the total graduate’s field and unemployment %.</a:t>
            </a:r>
          </a:p>
          <a:p>
            <a:pPr marL="457200" lvl="1" indent="0" algn="just"/>
            <a:endParaRPr lang="en-GB" sz="1200" b="1" dirty="0"/>
          </a:p>
          <a:p>
            <a:pPr marL="457200" lvl="1" indent="0" algn="just"/>
            <a:r>
              <a:rPr lang="en-GB" b="1" dirty="0"/>
              <a:t>Extinction of courses from “Bolonha”</a:t>
            </a:r>
            <a:endParaRPr lang="pt-PT" b="1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We cleaned some records in 2007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66543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xmlns="" val="231260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2800" b="0" dirty="0"/>
              <a:t>Does Computer Science graduates in IST have more unemployment, in 2015, than Computer Science in ISEL? And in 2007? (Task 1) </a:t>
            </a:r>
          </a:p>
          <a:p>
            <a:r>
              <a:rPr lang="en-GB" sz="2800" b="0" dirty="0"/>
              <a:t>What was the year which had less unemployed people from Computer Science in IST? (Task 2)</a:t>
            </a:r>
          </a:p>
          <a:p>
            <a:endParaRPr lang="en-US" sz="2800" dirty="0"/>
          </a:p>
          <a:p>
            <a:pPr lvl="1"/>
            <a:r>
              <a:rPr lang="en-US" dirty="0"/>
              <a:t>Data</a:t>
            </a:r>
            <a:r>
              <a:rPr lang="en-GB" b="1" dirty="0"/>
              <a:t>:</a:t>
            </a:r>
            <a:r>
              <a:rPr lang="en-GB" dirty="0"/>
              <a:t> Courses20XX.json (attributes: Course Name, University Name, % Unemployment by Course)</a:t>
            </a:r>
            <a:endParaRPr lang="en-US" dirty="0"/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69271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b="0" dirty="0"/>
              <a:t>What is the university with more unemployment? (Task 3)</a:t>
            </a:r>
            <a:endParaRPr lang="pt-PT" b="0" dirty="0"/>
          </a:p>
          <a:p>
            <a:r>
              <a:rPr lang="pt-PT" sz="2800" b="0" dirty="0"/>
              <a:t>	</a:t>
            </a:r>
            <a:r>
              <a:rPr lang="en-US" sz="2800" b="0" dirty="0">
                <a:solidFill>
                  <a:schemeClr val="tx1"/>
                </a:solidFill>
              </a:rPr>
              <a:t>Data</a:t>
            </a:r>
            <a:r>
              <a:rPr lang="en-GB" sz="2800" b="0" dirty="0">
                <a:solidFill>
                  <a:schemeClr val="tx1"/>
                </a:solidFill>
              </a:rPr>
              <a:t>: Universities20XX.json (attributes: University 	Name, % Unemployment by University)</a:t>
            </a:r>
            <a:endParaRPr lang="pt-PT" sz="2800" b="0" dirty="0">
              <a:solidFill>
                <a:schemeClr val="tx1"/>
              </a:solidFill>
            </a:endParaRPr>
          </a:p>
          <a:p>
            <a:r>
              <a:rPr lang="en-GB" b="0" dirty="0"/>
              <a:t>Where the unemployment will be higher? In a course with 14 minimum entry grade or one with 17? (Task 4)</a:t>
            </a:r>
            <a:endParaRPr lang="pt-PT" b="0" dirty="0"/>
          </a:p>
          <a:p>
            <a:r>
              <a:rPr lang="en-US" sz="2800" b="0" dirty="0">
                <a:solidFill>
                  <a:schemeClr val="tx1"/>
                </a:solidFill>
              </a:rPr>
              <a:t>	Data: </a:t>
            </a:r>
            <a:r>
              <a:rPr lang="en-GB" sz="2800" b="0" dirty="0">
                <a:solidFill>
                  <a:schemeClr val="tx1"/>
                </a:solidFill>
              </a:rPr>
              <a:t>EntryGrades2016.json (attributes: Grade, % 	Unemployment by Area)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58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GB" sz="2800" b="0" dirty="0"/>
              <a:t>What is the graduation area with less/more unemployment? (Task 5)</a:t>
            </a:r>
            <a:endParaRPr lang="pt-PT" sz="2800" b="0" dirty="0"/>
          </a:p>
          <a:p>
            <a:endParaRPr lang="en-US" sz="2800" b="0" dirty="0"/>
          </a:p>
          <a:p>
            <a:pPr lvl="1"/>
            <a:r>
              <a:rPr lang="en-US" dirty="0"/>
              <a:t>Data</a:t>
            </a:r>
            <a:r>
              <a:rPr lang="en-GB" dirty="0"/>
              <a:t>: </a:t>
            </a:r>
            <a:r>
              <a:rPr lang="pt-PT" dirty="0"/>
              <a:t> </a:t>
            </a:r>
            <a:r>
              <a:rPr lang="en-GB" dirty="0"/>
              <a:t>Areas20XX.json (attributes: Course Area Name, % Unemployment)</a:t>
            </a:r>
            <a:endParaRPr lang="en-US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74670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Mapping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50" y="2205037"/>
            <a:ext cx="8877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004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871332"/>
          </a:xfrm>
        </p:spPr>
        <p:txBody>
          <a:bodyPr>
            <a:noAutofit/>
          </a:bodyPr>
          <a:lstStyle/>
          <a:p>
            <a:r>
              <a:rPr lang="en-US" sz="4000" dirty="0"/>
              <a:t>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Our initial dataset was one file for each year (2007-2015) about unemployment from all the higher education courses registered in “Centro de Desemprego” and other file with entry grades of 2016 for all the higher education courses</a:t>
            </a:r>
            <a:endParaRPr lang="pt-PT" sz="2400" b="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The files from 2007–2015 each one had different layouts and different tables in short they were a bit heterogeneous as seen in the following samples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sample</a:t>
            </a:r>
          </a:p>
          <a:p>
            <a:r>
              <a:rPr lang="en-GB" sz="1000" b="0" dirty="0">
                <a:solidFill>
                  <a:schemeClr val="tx1"/>
                </a:solidFill>
              </a:rPr>
              <a:t>   (EntryGrades2016.xls)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en-GB" sz="1000" b="0" dirty="0">
                <a:solidFill>
                  <a:schemeClr val="tx1"/>
                </a:solidFill>
              </a:rPr>
              <a:t>    (Courses2007.xls)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pt-PT" sz="1000" b="0" dirty="0">
                <a:solidFill>
                  <a:schemeClr val="tx1"/>
                </a:solidFill>
              </a:rPr>
              <a:t>   </a:t>
            </a:r>
            <a:r>
              <a:rPr lang="en-GB" sz="1000" b="0" dirty="0">
                <a:solidFill>
                  <a:schemeClr val="tx1"/>
                </a:solidFill>
              </a:rPr>
              <a:t> (Courses2015.xls)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  <p:pic>
        <p:nvPicPr>
          <p:cNvPr id="5" name="Imagem 7"/>
          <p:cNvPicPr/>
          <p:nvPr/>
        </p:nvPicPr>
        <p:blipFill>
          <a:blip r:embed="rId3" cstate="print"/>
          <a:srcRect l="2478" t="24802" r="1897" b="37103"/>
          <a:stretch>
            <a:fillRect/>
          </a:stretch>
        </p:blipFill>
        <p:spPr bwMode="auto">
          <a:xfrm>
            <a:off x="681912" y="3861048"/>
            <a:ext cx="734006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4"/>
          <p:cNvPicPr/>
          <p:nvPr/>
        </p:nvPicPr>
        <p:blipFill>
          <a:blip r:embed="rId4" cstate="print"/>
          <a:srcRect l="1474" t="23611" r="10375" b="60516"/>
          <a:stretch>
            <a:fillRect/>
          </a:stretch>
        </p:blipFill>
        <p:spPr bwMode="auto">
          <a:xfrm>
            <a:off x="683568" y="5805264"/>
            <a:ext cx="76591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1"/>
          <p:cNvPicPr/>
          <p:nvPr/>
        </p:nvPicPr>
        <p:blipFill>
          <a:blip r:embed="rId5" cstate="print"/>
          <a:srcRect l="1920" t="30159" r="5244" b="43055"/>
          <a:stretch>
            <a:fillRect/>
          </a:stretch>
        </p:blipFill>
        <p:spPr bwMode="auto">
          <a:xfrm>
            <a:off x="647150" y="2348880"/>
            <a:ext cx="7374830" cy="1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0757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xmlns="" val="62735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575188"/>
          </a:xfrm>
        </p:spPr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We selected the following attributes: </a:t>
            </a:r>
            <a:r>
              <a:rPr lang="en-GB" sz="2400" dirty="0">
                <a:solidFill>
                  <a:schemeClr val="tx1"/>
                </a:solidFill>
              </a:rPr>
              <a:t>Year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Degree Level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Total Unemployed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Total Graduates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Area Code, Course Area Name </a:t>
            </a:r>
            <a:r>
              <a:rPr lang="en-GB" sz="2400" b="0" dirty="0">
                <a:solidFill>
                  <a:schemeClr val="tx1"/>
                </a:solidFill>
              </a:rPr>
              <a:t>and</a:t>
            </a:r>
            <a:r>
              <a:rPr lang="en-GB" sz="2400" dirty="0">
                <a:solidFill>
                  <a:schemeClr val="tx1"/>
                </a:solidFill>
              </a:rPr>
              <a:t> Entry Grade</a:t>
            </a: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ário\Dropbox\Capturas de tela\Screenshot 2016-10-20 16.33.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1641" y="3381843"/>
            <a:ext cx="2734815" cy="28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67544" y="3856980"/>
            <a:ext cx="5328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en-GB" sz="2400" dirty="0"/>
              <a:t>A little explanation about course areas, there are </a:t>
            </a:r>
            <a:r>
              <a:rPr lang="en-GB" sz="2400" b="1" dirty="0"/>
              <a:t>3 hierarchical levels </a:t>
            </a:r>
            <a:r>
              <a:rPr lang="en-GB" sz="2400" dirty="0"/>
              <a:t>but top level has many roots “it is a forest of trees”, the image at right summarize the idea (Leaves are the courses)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629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r>
              <a:rPr lang="en-GB" sz="2400" b="0" dirty="0">
                <a:solidFill>
                  <a:schemeClr val="tx1"/>
                </a:solidFill>
              </a:rPr>
              <a:t>We calculated the following derived measures for each year:</a:t>
            </a:r>
            <a:endParaRPr lang="pt-PT" sz="24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Course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Course/ Total Graduates of Course)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1:</a:t>
            </a:r>
            <a:r>
              <a:rPr lang="en-GB" sz="2400" b="0" dirty="0">
                <a:solidFill>
                  <a:schemeClr val="tx1"/>
                </a:solidFill>
              </a:rPr>
              <a:t> Compare the unemployment (%) of different courses (regardless of course conclusion year of the graduates)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2: </a:t>
            </a:r>
            <a:r>
              <a:rPr lang="en-GB" sz="2400" b="0" dirty="0">
                <a:solidFill>
                  <a:schemeClr val="tx1"/>
                </a:solidFill>
              </a:rPr>
              <a:t>Present the information about unemployment (%) from a specific course graduates across time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31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91412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University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University/ Total Graduates of University)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3: </a:t>
            </a:r>
            <a:r>
              <a:rPr lang="en-GB" sz="2400" b="0" dirty="0">
                <a:solidFill>
                  <a:schemeClr val="tx1"/>
                </a:solidFill>
              </a:rPr>
              <a:t>Identify the university with more unemployment (%)</a:t>
            </a:r>
          </a:p>
          <a:p>
            <a:pPr marL="0" lvl="0" indent="0"/>
            <a:endParaRPr lang="pt-PT" sz="10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Area Level </a:t>
            </a:r>
            <a:r>
              <a:rPr lang="en-GB" sz="2400" b="0" dirty="0">
                <a:solidFill>
                  <a:schemeClr val="tx1"/>
                </a:solidFill>
              </a:rPr>
              <a:t>for each year</a:t>
            </a:r>
            <a:endParaRPr lang="en-GB" sz="2400" dirty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>
                <a:solidFill>
                  <a:schemeClr val="tx1"/>
                </a:solidFill>
              </a:rPr>
              <a:t>(100 * Total Unemployed of Area/ Total Graduates of Area)</a:t>
            </a:r>
          </a:p>
          <a:p>
            <a:pPr marL="0" lvl="0" indent="0"/>
            <a:r>
              <a:rPr lang="en-GB" sz="2400" dirty="0">
                <a:solidFill>
                  <a:schemeClr val="tx1"/>
                </a:solidFill>
              </a:rPr>
              <a:t>Task 5:</a:t>
            </a:r>
            <a:r>
              <a:rPr lang="en-GB" sz="2400" b="0" dirty="0">
                <a:solidFill>
                  <a:schemeClr val="tx1"/>
                </a:solidFill>
              </a:rPr>
              <a:t> Summarize the employment/unemployment by graduation areas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41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xmlns="" val="76007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3308</TotalTime>
  <Words>610</Words>
  <Application>Microsoft Office PowerPoint</Application>
  <PresentationFormat>Apresentação no Ecrã (4:3)</PresentationFormat>
  <Paragraphs>125</Paragraphs>
  <Slides>21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André</cp:lastModifiedBy>
  <cp:revision>359</cp:revision>
  <dcterms:created xsi:type="dcterms:W3CDTF">2010-04-13T09:45:33Z</dcterms:created>
  <dcterms:modified xsi:type="dcterms:W3CDTF">2016-10-20T22:35:14Z</dcterms:modified>
</cp:coreProperties>
</file>