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110" r:id="rId9"/>
    <p:sldId id="1099" r:id="rId10"/>
    <p:sldId id="1100" r:id="rId11"/>
    <p:sldId id="1106" r:id="rId12"/>
    <p:sldId id="1107" r:id="rId13"/>
    <p:sldId id="1111" r:id="rId14"/>
    <p:sldId id="1101" r:id="rId15"/>
    <p:sldId id="1102" r:id="rId16"/>
    <p:sldId id="1108" r:id="rId17"/>
    <p:sldId id="1103" r:id="rId18"/>
    <p:sldId id="1104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0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file is truncated because it has more than 50 columns/attributes.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20-10-2016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G8-A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b="0" dirty="0" smtClean="0">
                <a:solidFill>
                  <a:schemeClr val="bg2"/>
                </a:solidFill>
              </a:rPr>
              <a:t>70969 – Mário Reis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75456 – Artur Fonseca</a:t>
            </a:r>
          </a:p>
          <a:p>
            <a:pPr algn="just"/>
            <a:r>
              <a:rPr lang="pt-PT" sz="2400" b="0" dirty="0">
                <a:solidFill>
                  <a:schemeClr val="bg2"/>
                </a:solidFill>
              </a:rPr>
              <a:t>76046 – André Pires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US" sz="3200" dirty="0" smtClean="0"/>
              <a:t>2015</a:t>
            </a:r>
            <a:r>
              <a:rPr lang="en-US" sz="3200" dirty="0" smtClean="0"/>
              <a:t>.csv</a:t>
            </a:r>
          </a:p>
          <a:p>
            <a:r>
              <a:rPr lang="en-US" sz="3600" dirty="0" smtClean="0"/>
              <a:t>Dataset </a:t>
            </a:r>
            <a:r>
              <a:rPr lang="en-US" sz="3600" dirty="0" smtClean="0"/>
              <a:t>type: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	 A Table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 descr="C:\Users\Mário\Dropbox\Capturas de tela\Screenshot 2016-10-20 19.14.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26930"/>
            <a:ext cx="5164002" cy="30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4998950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 smtClean="0"/>
              <a:t>Year</a:t>
            </a:r>
            <a:r>
              <a:rPr lang="en-US" dirty="0" smtClean="0"/>
              <a:t> - {</a:t>
            </a:r>
            <a:r>
              <a:rPr lang="en-GB" dirty="0" smtClean="0"/>
              <a:t>Continuous|Sequential</a:t>
            </a:r>
            <a:r>
              <a:rPr lang="en-GB" dirty="0" smtClean="0"/>
              <a:t>}</a:t>
            </a:r>
          </a:p>
          <a:p>
            <a:pPr lvl="2" algn="just"/>
            <a:r>
              <a:rPr lang="en-GB" dirty="0" smtClean="0"/>
              <a:t>It </a:t>
            </a:r>
            <a:r>
              <a:rPr lang="en-GB" dirty="0"/>
              <a:t>represents the year of the data </a:t>
            </a:r>
            <a:r>
              <a:rPr lang="en-GB" dirty="0" smtClean="0"/>
              <a:t>statistic</a:t>
            </a:r>
          </a:p>
          <a:p>
            <a:pPr lvl="2" algn="just"/>
            <a:endParaRPr lang="en-GB" sz="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Course Name/Course </a:t>
            </a:r>
            <a:r>
              <a:rPr lang="en-GB" b="1" dirty="0" smtClean="0">
                <a:solidFill>
                  <a:schemeClr val="tx1"/>
                </a:solidFill>
              </a:rPr>
              <a:t>Code </a:t>
            </a: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b="0" dirty="0" smtClean="0">
                <a:solidFill>
                  <a:schemeClr val="tx1"/>
                </a:solidFill>
              </a:rPr>
              <a:t>{Nominal}</a:t>
            </a:r>
            <a:endParaRPr lang="en-GB" dirty="0"/>
          </a:p>
          <a:p>
            <a:pPr lvl="1"/>
            <a:r>
              <a:rPr lang="en-GB" sz="2400" b="0" dirty="0">
                <a:solidFill>
                  <a:schemeClr val="tx1"/>
                </a:solidFill>
              </a:rPr>
              <a:t>	</a:t>
            </a:r>
            <a:r>
              <a:rPr lang="en-GB" sz="2400" b="0" dirty="0" smtClean="0">
                <a:solidFill>
                  <a:schemeClr val="tx1"/>
                </a:solidFill>
              </a:rPr>
              <a:t>	Name </a:t>
            </a:r>
            <a:r>
              <a:rPr lang="en-GB" sz="2400" b="0" dirty="0">
                <a:solidFill>
                  <a:schemeClr val="tx1"/>
                </a:solidFill>
              </a:rPr>
              <a:t>of the course/Code of the course </a:t>
            </a:r>
            <a:endParaRPr lang="en-GB" sz="2400" b="0" dirty="0" smtClean="0">
              <a:solidFill>
                <a:schemeClr val="tx1"/>
              </a:solidFill>
            </a:endParaRPr>
          </a:p>
          <a:p>
            <a:pPr lvl="1"/>
            <a:endParaRPr lang="pt-PT" sz="800" b="0" dirty="0">
              <a:solidFill>
                <a:schemeClr val="tx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University Name/University Code </a:t>
            </a:r>
            <a:r>
              <a:rPr lang="en-GB" b="0" dirty="0">
                <a:solidFill>
                  <a:schemeClr val="tx1"/>
                </a:solidFill>
              </a:rPr>
              <a:t>– {Nominal} </a:t>
            </a:r>
            <a:r>
              <a:rPr lang="en-GB" sz="2400" b="0" dirty="0" smtClean="0">
                <a:solidFill>
                  <a:schemeClr val="tx1"/>
                </a:solidFill>
              </a:rPr>
              <a:t>Name of the University/Code of the University</a:t>
            </a:r>
          </a:p>
          <a:p>
            <a:pPr lvl="1"/>
            <a:endParaRPr lang="pt-PT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1" dirty="0" smtClean="0"/>
              <a:t>Degree </a:t>
            </a:r>
            <a:r>
              <a:rPr lang="en-GB" b="1" dirty="0"/>
              <a:t>Level </a:t>
            </a:r>
            <a:r>
              <a:rPr lang="en-GB" dirty="0"/>
              <a:t>– {</a:t>
            </a:r>
            <a:r>
              <a:rPr lang="en-GB" dirty="0" smtClean="0"/>
              <a:t>Nominal}</a:t>
            </a:r>
            <a:endParaRPr lang="en-GB" dirty="0"/>
          </a:p>
          <a:p>
            <a:pPr lvl="1"/>
            <a:r>
              <a:rPr lang="en-GB" sz="2400" dirty="0"/>
              <a:t>	</a:t>
            </a:r>
            <a:r>
              <a:rPr lang="en-GB" sz="2400" dirty="0" smtClean="0"/>
              <a:t>	If </a:t>
            </a:r>
            <a:r>
              <a:rPr lang="en-GB" sz="2400" dirty="0"/>
              <a:t>the course is Bachelor’s, Masters</a:t>
            </a:r>
            <a:r>
              <a:rPr lang="en-GB" sz="2400" dirty="0" smtClean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 smtClean="0"/>
              <a:t>Total </a:t>
            </a:r>
            <a:r>
              <a:rPr lang="en-GB" b="1" dirty="0"/>
              <a:t>Unemployed by Course/Area </a:t>
            </a:r>
            <a:r>
              <a:rPr lang="en-GB" b="1" dirty="0" smtClean="0"/>
              <a:t>Level/University </a:t>
            </a:r>
            <a:r>
              <a:rPr lang="en-GB" dirty="0" smtClean="0"/>
              <a:t>– </a:t>
            </a:r>
            <a:r>
              <a:rPr lang="en-GB" dirty="0"/>
              <a:t>{</a:t>
            </a:r>
            <a:r>
              <a:rPr lang="en-GB" dirty="0" smtClean="0"/>
              <a:t>Ratio|Sequential</a:t>
            </a:r>
            <a:r>
              <a:rPr lang="en-GB" dirty="0" smtClean="0"/>
              <a:t>}</a:t>
            </a:r>
          </a:p>
          <a:p>
            <a:pPr lvl="1" algn="just"/>
            <a:r>
              <a:rPr lang="en-GB" sz="2400" dirty="0"/>
              <a:t>	</a:t>
            </a:r>
            <a:r>
              <a:rPr lang="en-GB" sz="2400" dirty="0" smtClean="0"/>
              <a:t>	Total </a:t>
            </a:r>
            <a:r>
              <a:rPr lang="en-GB" sz="2400" dirty="0"/>
              <a:t>number of unemployed of the course/all </a:t>
            </a:r>
            <a:r>
              <a:rPr lang="en-GB" sz="2400" dirty="0" smtClean="0"/>
              <a:t>the unemployed </a:t>
            </a:r>
            <a:r>
              <a:rPr lang="en-GB" sz="2400" dirty="0"/>
              <a:t>from that area/all the unemployed from a </a:t>
            </a:r>
            <a:r>
              <a:rPr lang="en-GB" sz="2400" dirty="0" smtClean="0"/>
              <a:t>university</a:t>
            </a:r>
          </a:p>
          <a:p>
            <a:pPr lvl="1" algn="just"/>
            <a:endParaRPr lang="en-GB" sz="8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b="1" dirty="0"/>
              <a:t>Total Graduates by Course/Area Level/University </a:t>
            </a:r>
            <a:r>
              <a:rPr lang="en-GB" dirty="0"/>
              <a:t>– </a:t>
            </a:r>
            <a:r>
              <a:rPr lang="en-GB" u="sng" dirty="0"/>
              <a:t>{</a:t>
            </a:r>
            <a:r>
              <a:rPr lang="en-GB" u="sng" dirty="0" err="1" smtClean="0"/>
              <a:t>Ratio|Sequential</a:t>
            </a:r>
            <a:r>
              <a:rPr lang="en-GB" u="sng" dirty="0" smtClean="0"/>
              <a:t>}</a:t>
            </a:r>
            <a:endParaRPr lang="en-GB" dirty="0" smtClean="0"/>
          </a:p>
          <a:p>
            <a:pPr lvl="1" algn="just"/>
            <a:r>
              <a:rPr lang="en-GB" sz="2400" dirty="0"/>
              <a:t>	Total </a:t>
            </a:r>
            <a:r>
              <a:rPr lang="en-GB" sz="2400" dirty="0"/>
              <a:t>number of people that concluded course/all the </a:t>
            </a:r>
            <a:r>
              <a:rPr lang="en-GB" sz="2400" dirty="0"/>
              <a:t>graduates </a:t>
            </a:r>
            <a:r>
              <a:rPr lang="en-GB" sz="2400" dirty="0"/>
              <a:t>from courses of the area/all the graduates </a:t>
            </a:r>
            <a:r>
              <a:rPr lang="en-GB" sz="2400" dirty="0"/>
              <a:t>	from </a:t>
            </a:r>
            <a:r>
              <a:rPr lang="en-GB" sz="2400" dirty="0"/>
              <a:t>courses of the university</a:t>
            </a:r>
            <a:endParaRPr lang="pt-PT" sz="2400" dirty="0"/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70"/>
            <a:ext cx="8229600" cy="5214974"/>
          </a:xfrm>
        </p:spPr>
        <p:txBody>
          <a:bodyPr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1" dirty="0" smtClean="0"/>
              <a:t>% </a:t>
            </a:r>
            <a:r>
              <a:rPr lang="en-GB" b="1" dirty="0"/>
              <a:t>Unemployment by Course/Area Level/University </a:t>
            </a:r>
            <a:r>
              <a:rPr lang="en-GB" dirty="0" smtClean="0"/>
              <a:t>– </a:t>
            </a:r>
            <a:r>
              <a:rPr lang="en-GB" dirty="0"/>
              <a:t>{</a:t>
            </a:r>
            <a:r>
              <a:rPr lang="en-GB" dirty="0" err="1"/>
              <a:t>Ratio|Sequential</a:t>
            </a:r>
            <a:r>
              <a:rPr lang="en-GB" dirty="0"/>
              <a:t>}</a:t>
            </a:r>
          </a:p>
          <a:p>
            <a:pPr lvl="1" algn="just"/>
            <a:r>
              <a:rPr lang="en-GB" sz="2400" dirty="0"/>
              <a:t>		</a:t>
            </a:r>
            <a:r>
              <a:rPr lang="en-GB" sz="2400" dirty="0" smtClean="0"/>
              <a:t>It represents </a:t>
            </a:r>
            <a:r>
              <a:rPr lang="en-GB" sz="2400" dirty="0"/>
              <a:t>the percentage of unemployed people by course/Area level and </a:t>
            </a:r>
            <a:r>
              <a:rPr lang="en-GB" sz="2400" dirty="0" smtClean="0"/>
              <a:t>University</a:t>
            </a:r>
          </a:p>
          <a:p>
            <a:pPr lvl="1" algn="just"/>
            <a:endParaRPr lang="pt-PT" sz="8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tx1"/>
                </a:solidFill>
              </a:rPr>
              <a:t>Course </a:t>
            </a:r>
            <a:r>
              <a:rPr lang="en-GB" b="1" dirty="0">
                <a:solidFill>
                  <a:schemeClr val="tx1"/>
                </a:solidFill>
              </a:rPr>
              <a:t>Area Name/Course Area Code </a:t>
            </a:r>
            <a:r>
              <a:rPr lang="en-GB" b="0" dirty="0">
                <a:solidFill>
                  <a:schemeClr val="tx1"/>
                </a:solidFill>
              </a:rPr>
              <a:t>– </a:t>
            </a:r>
            <a:r>
              <a:rPr lang="en-GB" b="0" u="sng" dirty="0">
                <a:solidFill>
                  <a:schemeClr val="tx1"/>
                </a:solidFill>
              </a:rPr>
              <a:t>{</a:t>
            </a:r>
            <a:r>
              <a:rPr lang="en-GB" b="0" u="sng" dirty="0" err="1" smtClean="0">
                <a:solidFill>
                  <a:schemeClr val="tx1"/>
                </a:solidFill>
              </a:rPr>
              <a:t>Nominal|Hierarchical</a:t>
            </a:r>
            <a:r>
              <a:rPr lang="en-GB" b="0" u="sng" dirty="0" smtClean="0">
                <a:solidFill>
                  <a:schemeClr val="tx1"/>
                </a:solidFill>
              </a:rPr>
              <a:t>}</a:t>
            </a:r>
            <a:endParaRPr lang="en-GB" dirty="0"/>
          </a:p>
          <a:p>
            <a:pPr marL="400050" lvl="1" indent="0"/>
            <a:r>
              <a:rPr lang="en-GB" sz="2400" b="0" dirty="0">
                <a:solidFill>
                  <a:schemeClr val="tx1"/>
                </a:solidFill>
              </a:rPr>
              <a:t>	</a:t>
            </a:r>
            <a:r>
              <a:rPr lang="en-GB" sz="2400" b="0" dirty="0" smtClean="0">
                <a:solidFill>
                  <a:schemeClr val="tx1"/>
                </a:solidFill>
              </a:rPr>
              <a:t>It </a:t>
            </a:r>
            <a:r>
              <a:rPr lang="en-GB" sz="2400" b="0" dirty="0">
                <a:solidFill>
                  <a:schemeClr val="tx1"/>
                </a:solidFill>
              </a:rPr>
              <a:t>represents the code of the course area</a:t>
            </a:r>
            <a:endParaRPr lang="pt-PT" sz="2400" b="0" dirty="0">
              <a:solidFill>
                <a:schemeClr val="tx1"/>
              </a:solidFill>
            </a:endParaRPr>
          </a:p>
          <a:p>
            <a:pPr lvl="1" algn="just"/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1595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</a:t>
            </a:r>
            <a:r>
              <a:rPr lang="en-US" sz="4000" dirty="0" smtClean="0"/>
              <a:t>description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chemeClr val="tx1"/>
                </a:solidFill>
              </a:rPr>
              <a:t>We used the table from 2015 to obtain the courses-area relationship, because it was the only one with that information and crossed it with all the other tables to obtain all the information we need.</a:t>
            </a:r>
            <a:endParaRPr lang="en-US" sz="28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found:</a:t>
            </a:r>
          </a:p>
          <a:p>
            <a:pPr marL="457200" lvl="1" indent="0" algn="just"/>
            <a:r>
              <a:rPr lang="en-GB" b="1" dirty="0" smtClean="0"/>
              <a:t>Some courses didn’t have information about total graduates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 smtClean="0"/>
              <a:t>We ignored these courses to make the calculations and aggregations and assigned -1 to the total graduate’s field and unemployment %.</a:t>
            </a:r>
          </a:p>
          <a:p>
            <a:pPr marL="457200" lvl="1" indent="0" algn="just"/>
            <a:endParaRPr lang="en-GB" sz="1200" b="1" dirty="0" smtClean="0"/>
          </a:p>
          <a:p>
            <a:pPr marL="457200" lvl="1" indent="0" algn="just"/>
            <a:r>
              <a:rPr lang="en-GB" b="1" dirty="0" smtClean="0"/>
              <a:t>Extinction of courses from “</a:t>
            </a:r>
            <a:r>
              <a:rPr lang="en-GB" b="1" dirty="0" smtClean="0"/>
              <a:t>Bolonha</a:t>
            </a:r>
            <a:r>
              <a:rPr lang="en-GB" b="1" dirty="0" smtClean="0"/>
              <a:t>”</a:t>
            </a:r>
            <a:endParaRPr lang="pt-PT" b="1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 smtClean="0"/>
              <a:t>We cleaned some records in 2007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Question 1</a:t>
            </a:r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 smtClean="0"/>
          </a:p>
          <a:p>
            <a:r>
              <a:rPr lang="en-US" sz="4000" dirty="0"/>
              <a:t>Question </a:t>
            </a:r>
            <a:r>
              <a:rPr lang="en-US" sz="4000" dirty="0" smtClean="0"/>
              <a:t>2</a:t>
            </a:r>
            <a:endParaRPr lang="en-US" sz="4000" dirty="0"/>
          </a:p>
          <a:p>
            <a:pPr lvl="1"/>
            <a:r>
              <a:rPr lang="en-US" sz="3600" dirty="0" smtClean="0"/>
              <a:t>Data</a:t>
            </a:r>
          </a:p>
          <a:p>
            <a:pPr lvl="1"/>
            <a:endParaRPr lang="en-US" sz="3600" dirty="0"/>
          </a:p>
          <a:p>
            <a:r>
              <a:rPr lang="en-US" sz="4000" dirty="0" smtClean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871332"/>
          </a:xfrm>
        </p:spPr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Our initial dataset was one file for each year (2007-2015) about unemployment from all the higher education courses registered in “Centro de Desemprego” and other file with entry grades of 2016 for all the higher education </a:t>
            </a:r>
            <a:r>
              <a:rPr lang="en-GB" sz="2400" b="0" dirty="0" smtClean="0">
                <a:solidFill>
                  <a:schemeClr val="tx1"/>
                </a:solidFill>
              </a:rPr>
              <a:t>courses</a:t>
            </a:r>
            <a:endParaRPr lang="pt-PT" sz="2400" b="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The files from 2007–2015 each one had different layouts and different tables in short they were a bit heterogeneous as seen in the following </a:t>
            </a:r>
            <a:r>
              <a:rPr lang="en-GB" sz="2400" b="0" dirty="0" smtClean="0">
                <a:solidFill>
                  <a:schemeClr val="tx1"/>
                </a:solidFill>
              </a:rPr>
              <a:t>samples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</a:t>
            </a:r>
            <a:r>
              <a:rPr lang="en-US" sz="4000" dirty="0" smtClean="0"/>
              <a:t>sample</a:t>
            </a:r>
          </a:p>
          <a:p>
            <a:r>
              <a:rPr lang="en-GB" sz="1000" b="0" dirty="0" smtClean="0">
                <a:solidFill>
                  <a:schemeClr val="tx1"/>
                </a:solidFill>
              </a:rPr>
              <a:t>   (</a:t>
            </a:r>
            <a:r>
              <a:rPr lang="en-GB" sz="1000" b="0" dirty="0">
                <a:solidFill>
                  <a:schemeClr val="tx1"/>
                </a:solidFill>
              </a:rPr>
              <a:t>EntryGrades2016.xls)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en-GB" sz="1000" b="0" dirty="0" smtClean="0">
                <a:solidFill>
                  <a:schemeClr val="tx1"/>
                </a:solidFill>
              </a:rPr>
              <a:t>    (</a:t>
            </a:r>
            <a:r>
              <a:rPr lang="en-GB" sz="1000" b="0" dirty="0">
                <a:solidFill>
                  <a:schemeClr val="tx1"/>
                </a:solidFill>
              </a:rPr>
              <a:t>Courses2007</a:t>
            </a:r>
            <a:r>
              <a:rPr lang="en-GB" sz="1000" b="0" dirty="0" smtClean="0">
                <a:solidFill>
                  <a:schemeClr val="tx1"/>
                </a:solidFill>
              </a:rPr>
              <a:t>.xls</a:t>
            </a:r>
            <a:r>
              <a:rPr lang="en-GB" sz="1000" b="0" dirty="0">
                <a:solidFill>
                  <a:schemeClr val="tx1"/>
                </a:solidFill>
              </a:rPr>
              <a:t>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r>
              <a:rPr lang="pt-PT" sz="1000" b="0" dirty="0" smtClean="0">
                <a:solidFill>
                  <a:schemeClr val="tx1"/>
                </a:solidFill>
              </a:rPr>
              <a:t>   </a:t>
            </a:r>
            <a:r>
              <a:rPr lang="en-GB" sz="1000" b="0" dirty="0">
                <a:solidFill>
                  <a:schemeClr val="tx1"/>
                </a:solidFill>
              </a:rPr>
              <a:t> </a:t>
            </a:r>
            <a:r>
              <a:rPr lang="en-GB" sz="1000" b="0" dirty="0" smtClean="0">
                <a:solidFill>
                  <a:schemeClr val="tx1"/>
                </a:solidFill>
              </a:rPr>
              <a:t>(Courses2015.xls</a:t>
            </a:r>
            <a:r>
              <a:rPr lang="en-GB" sz="1000" b="0" dirty="0">
                <a:solidFill>
                  <a:schemeClr val="tx1"/>
                </a:solidFill>
              </a:rPr>
              <a:t>)</a:t>
            </a:r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pt-PT" sz="1000" b="0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pic>
        <p:nvPicPr>
          <p:cNvPr id="5" name="Imagem 7"/>
          <p:cNvPicPr/>
          <p:nvPr/>
        </p:nvPicPr>
        <p:blipFill>
          <a:blip r:embed="rId3"/>
          <a:srcRect l="2478" t="24802" r="1897" b="37103"/>
          <a:stretch>
            <a:fillRect/>
          </a:stretch>
        </p:blipFill>
        <p:spPr bwMode="auto">
          <a:xfrm>
            <a:off x="681912" y="3861048"/>
            <a:ext cx="73400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4"/>
          <p:cNvPicPr/>
          <p:nvPr/>
        </p:nvPicPr>
        <p:blipFill>
          <a:blip r:embed="rId4"/>
          <a:srcRect l="1474" t="23611" r="10375" b="60516"/>
          <a:stretch>
            <a:fillRect/>
          </a:stretch>
        </p:blipFill>
        <p:spPr bwMode="auto">
          <a:xfrm>
            <a:off x="683568" y="5805264"/>
            <a:ext cx="765915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1"/>
          <p:cNvPicPr/>
          <p:nvPr/>
        </p:nvPicPr>
        <p:blipFill>
          <a:blip r:embed="rId5"/>
          <a:srcRect l="1920" t="30159" r="5244" b="43055"/>
          <a:stretch>
            <a:fillRect/>
          </a:stretch>
        </p:blipFill>
        <p:spPr bwMode="auto">
          <a:xfrm>
            <a:off x="647150" y="2348880"/>
            <a:ext cx="7374830" cy="1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5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25751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We selected the following attributes: </a:t>
            </a:r>
            <a:r>
              <a:rPr lang="en-GB" sz="2400" dirty="0">
                <a:solidFill>
                  <a:schemeClr val="tx1"/>
                </a:solidFill>
              </a:rPr>
              <a:t>Year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 smtClean="0">
                <a:solidFill>
                  <a:schemeClr val="tx1"/>
                </a:solidFill>
              </a:rPr>
              <a:t>Course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Name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University Code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Degree Level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Total Unemployed</a:t>
            </a:r>
            <a:r>
              <a:rPr lang="en-GB" sz="2400" b="0" dirty="0">
                <a:solidFill>
                  <a:schemeClr val="tx1"/>
                </a:solidFill>
              </a:rPr>
              <a:t>, </a:t>
            </a:r>
            <a:r>
              <a:rPr lang="en-GB" sz="2400" dirty="0" smtClean="0">
                <a:solidFill>
                  <a:schemeClr val="tx1"/>
                </a:solidFill>
              </a:rPr>
              <a:t>Total Graduates</a:t>
            </a:r>
            <a:r>
              <a:rPr lang="en-GB" sz="2400" b="0" dirty="0" smtClean="0">
                <a:solidFill>
                  <a:schemeClr val="tx1"/>
                </a:solidFill>
              </a:rPr>
              <a:t>, </a:t>
            </a:r>
            <a:r>
              <a:rPr lang="en-GB" sz="2400" dirty="0">
                <a:solidFill>
                  <a:schemeClr val="tx1"/>
                </a:solidFill>
              </a:rPr>
              <a:t>Course Area Code </a:t>
            </a:r>
            <a:r>
              <a:rPr lang="en-GB" sz="2400" b="0" dirty="0">
                <a:solidFill>
                  <a:schemeClr val="tx1"/>
                </a:solidFill>
              </a:rPr>
              <a:t>and </a:t>
            </a:r>
            <a:r>
              <a:rPr lang="en-GB" sz="2400" dirty="0">
                <a:solidFill>
                  <a:schemeClr val="tx1"/>
                </a:solidFill>
              </a:rPr>
              <a:t>Course Area </a:t>
            </a:r>
            <a:r>
              <a:rPr lang="en-GB" sz="2400" dirty="0" smtClean="0">
                <a:solidFill>
                  <a:schemeClr val="tx1"/>
                </a:solidFill>
              </a:rPr>
              <a:t>Name</a:t>
            </a:r>
            <a:endParaRPr lang="pt-PT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ário\Dropbox\Capturas de tela\Screenshot 2016-10-20 16.3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41" y="3381843"/>
            <a:ext cx="2734815" cy="28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467544" y="3856980"/>
            <a:ext cx="5328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800"/>
              </a:spcBef>
              <a:buFont typeface="Arial" pitchFamily="34" charset="0"/>
              <a:buChar char="•"/>
            </a:pPr>
            <a:r>
              <a:rPr lang="en-GB" sz="2400" dirty="0"/>
              <a:t>A little explanation about course areas, there are </a:t>
            </a:r>
            <a:r>
              <a:rPr lang="en-GB" sz="2400" b="1" dirty="0"/>
              <a:t>3 hierarchical levels </a:t>
            </a:r>
            <a:r>
              <a:rPr lang="en-GB" sz="2400" dirty="0"/>
              <a:t>but top level has many roots “it is a forest of trees”, the image at right summarize the idea (Leaves are the courses</a:t>
            </a:r>
            <a:r>
              <a:rPr lang="en-GB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r>
              <a:rPr lang="en-GB" sz="2400" b="0" dirty="0">
                <a:solidFill>
                  <a:schemeClr val="tx1"/>
                </a:solidFill>
              </a:rPr>
              <a:t>We calculated the following derived measures for each year</a:t>
            </a:r>
            <a:r>
              <a:rPr lang="en-GB" sz="2400" b="0" dirty="0" smtClean="0">
                <a:solidFill>
                  <a:schemeClr val="tx1"/>
                </a:solidFill>
              </a:rPr>
              <a:t>:</a:t>
            </a:r>
            <a:endParaRPr lang="pt-PT" sz="24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</a:t>
            </a:r>
            <a:r>
              <a:rPr lang="en-GB" sz="2400" dirty="0" smtClean="0">
                <a:solidFill>
                  <a:schemeClr val="tx1"/>
                </a:solidFill>
              </a:rPr>
              <a:t>Course</a:t>
            </a: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(100 </a:t>
            </a:r>
            <a:r>
              <a:rPr lang="en-GB" sz="2400" b="0" dirty="0">
                <a:solidFill>
                  <a:schemeClr val="tx1"/>
                </a:solidFill>
              </a:rPr>
              <a:t>* Total Unemployed of Course/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Course)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1:</a:t>
            </a:r>
            <a:r>
              <a:rPr lang="en-GB" sz="2400" b="0" dirty="0">
                <a:solidFill>
                  <a:schemeClr val="tx1"/>
                </a:solidFill>
              </a:rPr>
              <a:t> Compare the unemployment (%) of different courses (regardless of course conclusion year of the </a:t>
            </a:r>
            <a:r>
              <a:rPr lang="en-GB" sz="2400" b="0" dirty="0" smtClean="0">
                <a:solidFill>
                  <a:schemeClr val="tx1"/>
                </a:solidFill>
              </a:rPr>
              <a:t>graduates)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2: </a:t>
            </a:r>
            <a:r>
              <a:rPr lang="en-GB" sz="2400" b="0" dirty="0">
                <a:solidFill>
                  <a:schemeClr val="tx1"/>
                </a:solidFill>
              </a:rPr>
              <a:t>Present the information about unemployment (%) from a specific course graduates across </a:t>
            </a:r>
            <a:r>
              <a:rPr lang="en-GB" sz="2400" b="0" dirty="0" smtClean="0">
                <a:solidFill>
                  <a:schemeClr val="tx1"/>
                </a:solidFill>
              </a:rPr>
              <a:t>time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9141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</a:t>
            </a:r>
            <a:r>
              <a:rPr lang="en-GB" sz="2400" dirty="0" smtClean="0">
                <a:solidFill>
                  <a:schemeClr val="tx1"/>
                </a:solidFill>
              </a:rPr>
              <a:t>University</a:t>
            </a: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(100 </a:t>
            </a:r>
            <a:r>
              <a:rPr lang="en-GB" sz="2400" b="0" dirty="0">
                <a:solidFill>
                  <a:schemeClr val="tx1"/>
                </a:solidFill>
              </a:rPr>
              <a:t>* Total Unemployed of University/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University)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3: </a:t>
            </a:r>
            <a:r>
              <a:rPr lang="en-GB" sz="2400" b="0" dirty="0">
                <a:solidFill>
                  <a:schemeClr val="tx1"/>
                </a:solidFill>
              </a:rPr>
              <a:t>Identify the university with more unemployment </a:t>
            </a:r>
            <a:r>
              <a:rPr lang="en-GB" sz="2400" b="0" dirty="0" smtClean="0">
                <a:solidFill>
                  <a:schemeClr val="tx1"/>
                </a:solidFill>
              </a:rPr>
              <a:t>(%)</a:t>
            </a:r>
          </a:p>
          <a:p>
            <a:pPr marL="0" lvl="0" indent="0"/>
            <a:endParaRPr lang="pt-PT" sz="1000" b="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% Unemployment By Each Area Level 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GB" sz="2400" b="0" dirty="0" smtClean="0">
                <a:solidFill>
                  <a:schemeClr val="tx1"/>
                </a:solidFill>
              </a:rPr>
              <a:t>(</a:t>
            </a:r>
            <a:r>
              <a:rPr lang="en-GB" sz="2400" b="0" dirty="0">
                <a:solidFill>
                  <a:schemeClr val="tx1"/>
                </a:solidFill>
              </a:rPr>
              <a:t>100 * Total Unemployed of Area/ Total Graduates of </a:t>
            </a:r>
            <a:r>
              <a:rPr lang="en-GB" sz="2400" b="0" dirty="0" smtClean="0">
                <a:solidFill>
                  <a:schemeClr val="tx1"/>
                </a:solidFill>
              </a:rPr>
              <a:t>Area)</a:t>
            </a:r>
          </a:p>
          <a:p>
            <a:pPr marL="0" lvl="0" indent="0"/>
            <a:r>
              <a:rPr lang="en-GB" sz="2400" dirty="0" smtClean="0">
                <a:solidFill>
                  <a:schemeClr val="tx1"/>
                </a:solidFill>
              </a:rPr>
              <a:t>Task </a:t>
            </a:r>
            <a:r>
              <a:rPr lang="en-GB" sz="2400" dirty="0">
                <a:solidFill>
                  <a:schemeClr val="tx1"/>
                </a:solidFill>
              </a:rPr>
              <a:t>5:</a:t>
            </a:r>
            <a:r>
              <a:rPr lang="en-GB" sz="2400" b="0" dirty="0">
                <a:solidFill>
                  <a:schemeClr val="tx1"/>
                </a:solidFill>
              </a:rPr>
              <a:t> Summarize the employment/unemployment by graduation </a:t>
            </a:r>
            <a:r>
              <a:rPr lang="en-GB" sz="2400" b="0" dirty="0" smtClean="0">
                <a:solidFill>
                  <a:schemeClr val="tx1"/>
                </a:solidFill>
              </a:rPr>
              <a:t>areas</a:t>
            </a:r>
            <a:endParaRPr lang="pt-PT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0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3228</TotalTime>
  <Words>496</Words>
  <Application>Microsoft Office PowerPoint</Application>
  <PresentationFormat>On-screen Show (4:3)</PresentationFormat>
  <Paragraphs>109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Mário</cp:lastModifiedBy>
  <cp:revision>348</cp:revision>
  <dcterms:created xsi:type="dcterms:W3CDTF">2010-04-13T09:45:33Z</dcterms:created>
  <dcterms:modified xsi:type="dcterms:W3CDTF">2016-10-20T19:03:33Z</dcterms:modified>
</cp:coreProperties>
</file>