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111" r:id="rId5"/>
    <p:sldId id="1097" r:id="rId6"/>
    <p:sldId id="1098" r:id="rId7"/>
    <p:sldId id="1110" r:id="rId8"/>
    <p:sldId id="1112" r:id="rId9"/>
    <p:sldId id="1114" r:id="rId10"/>
    <p:sldId id="1113" r:id="rId11"/>
    <p:sldId id="1115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03-11-2016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r>
              <a:rPr lang="pt-PT" sz="4800" b="1" dirty="0"/>
              <a:t/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G08-A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Relation </a:t>
            </a:r>
            <a:r>
              <a:rPr lang="en-GB" dirty="0"/>
              <a:t>between minimum entry grade and unemployment (%)</a:t>
            </a:r>
            <a:r>
              <a:rPr lang="en-US" dirty="0"/>
              <a:t> -</a:t>
            </a:r>
            <a:r>
              <a:rPr lang="en-GB" dirty="0"/>
              <a:t> Consume-&gt;Present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9207" y="3573016"/>
            <a:ext cx="359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4: </a:t>
            </a:r>
            <a:r>
              <a:rPr lang="en-GB" sz="2000" dirty="0"/>
              <a:t>Where the unemployment will be higher? In a course with 14 minimum entry grade or one with 17?</a:t>
            </a:r>
            <a:endParaRPr lang="en-US" sz="2000" dirty="0"/>
          </a:p>
        </p:txBody>
      </p:sp>
      <p:pic>
        <p:nvPicPr>
          <p:cNvPr id="8" name="Imagem 4" descr="C:\ProgrammingWorkspace\OtherWorkspace\VI-Project\III-Checkpoint\Scatterplo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40" y="2639902"/>
            <a:ext cx="4943567" cy="30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2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</a:t>
            </a:r>
            <a:endParaRPr lang="pt-PT" dirty="0"/>
          </a:p>
        </p:txBody>
      </p:sp>
      <p:pic>
        <p:nvPicPr>
          <p:cNvPr id="7" name="Imagem 5" descr="C:\ProgrammingWorkspace\OtherWorkspace\VI-Project\III-Checkpoint\ScatterplotAreaHighligh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973463"/>
            <a:ext cx="4764654" cy="26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6" descr="C:\ProgrammingWorkspace\OtherWorkspace\VI-Project\III-Checkpoint\ScatterplotCourseHighligh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1196752"/>
            <a:ext cx="4764654" cy="27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99584" y="4633291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the course from a specific </a:t>
            </a:r>
            <a:r>
              <a:rPr lang="en-US" sz="2000" b="1" dirty="0"/>
              <a:t>area</a:t>
            </a:r>
            <a:r>
              <a:rPr lang="en-US" sz="2000" dirty="0"/>
              <a:t> due to interaction in area’s idiom</a:t>
            </a:r>
            <a:endParaRPr lang="pt-PT" sz="2000" dirty="0"/>
          </a:p>
        </p:txBody>
      </p:sp>
      <p:sp>
        <p:nvSpPr>
          <p:cNvPr id="10" name="Rectangle 9"/>
          <p:cNvSpPr/>
          <p:nvPr/>
        </p:nvSpPr>
        <p:spPr>
          <a:xfrm>
            <a:off x="5425059" y="1923387"/>
            <a:ext cx="3348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Scatter plot highlighting a specific </a:t>
            </a:r>
            <a:r>
              <a:rPr lang="en-US" sz="2000" b="1" dirty="0"/>
              <a:t>course</a:t>
            </a:r>
            <a:r>
              <a:rPr lang="en-US" sz="2000" dirty="0"/>
              <a:t> (due to interaction) selected in course’s line chart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937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 smtClean="0"/>
              <a:t>Course </a:t>
            </a:r>
            <a:r>
              <a:rPr lang="en-GB" sz="4000" dirty="0"/>
              <a:t>Unemployment </a:t>
            </a:r>
            <a:r>
              <a:rPr lang="en-GB" sz="4000" dirty="0" smtClean="0"/>
              <a:t>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vertical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en-GB" b="0" dirty="0">
              <a:solidFill>
                <a:schemeClr val="tx1"/>
              </a:solidFill>
            </a:endParaRPr>
          </a:p>
          <a:p>
            <a:pPr marL="0" indent="0"/>
            <a:endParaRPr lang="en-GB" sz="800" dirty="0" smtClean="0"/>
          </a:p>
          <a:p>
            <a:pPr marL="0" lvl="0" indent="0"/>
            <a:r>
              <a:rPr lang="en-GB" sz="4000" dirty="0"/>
              <a:t>University Unemployment %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circle </a:t>
            </a:r>
            <a:r>
              <a:rPr lang="en-GB" b="1" dirty="0" smtClean="0">
                <a:solidFill>
                  <a:schemeClr val="tx1"/>
                </a:solidFill>
              </a:rPr>
              <a:t>area</a:t>
            </a:r>
          </a:p>
          <a:p>
            <a:pPr marL="400050" lvl="1" indent="0"/>
            <a:endParaRPr lang="en-GB" sz="800" dirty="0" smtClean="0"/>
          </a:p>
          <a:p>
            <a:pPr marL="0" indent="0"/>
            <a:r>
              <a:rPr lang="en-GB" sz="4000" dirty="0" smtClean="0"/>
              <a:t>Year</a:t>
            </a:r>
            <a:endParaRPr lang="en-GB" sz="4000" dirty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4000" dirty="0" smtClean="0"/>
              <a:t>Course/University </a:t>
            </a:r>
            <a:r>
              <a:rPr lang="en-GB" sz="4000" dirty="0"/>
              <a:t>Name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>
                <a:solidFill>
                  <a:schemeClr val="tx1"/>
                </a:solidFill>
              </a:rPr>
              <a:t>Encoded as </a:t>
            </a:r>
            <a:r>
              <a:rPr lang="en-GB" b="1" dirty="0">
                <a:solidFill>
                  <a:schemeClr val="tx1"/>
                </a:solidFill>
              </a:rPr>
              <a:t>colours “hue</a:t>
            </a:r>
            <a:r>
              <a:rPr lang="en-GB" b="1" dirty="0" smtClean="0">
                <a:solidFill>
                  <a:schemeClr val="tx1"/>
                </a:solidFill>
              </a:rPr>
              <a:t>”</a:t>
            </a:r>
            <a:r>
              <a:rPr lang="en-GB" dirty="0"/>
              <a:t> and</a:t>
            </a:r>
            <a:r>
              <a:rPr lang="en-GB" b="1" dirty="0"/>
              <a:t> position</a:t>
            </a:r>
            <a:endParaRPr lang="en-GB" b="1" dirty="0" smtClean="0">
              <a:solidFill>
                <a:schemeClr val="tx1"/>
              </a:solidFill>
            </a:endParaRPr>
          </a:p>
          <a:p>
            <a:pPr marL="400050" lvl="1" indent="0"/>
            <a:endParaRPr lang="pt-PT" b="1" dirty="0">
              <a:solidFill>
                <a:schemeClr val="tx1"/>
              </a:solidFill>
            </a:endParaRPr>
          </a:p>
          <a:p>
            <a:pPr lvl="0"/>
            <a:r>
              <a:rPr lang="en-GB" sz="4000" dirty="0"/>
              <a:t>Entry Grade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GB" b="0" dirty="0" smtClean="0">
                <a:solidFill>
                  <a:schemeClr val="tx1"/>
                </a:solidFill>
              </a:rPr>
              <a:t>Encoded </a:t>
            </a:r>
            <a:r>
              <a:rPr lang="en-GB" b="0" dirty="0">
                <a:solidFill>
                  <a:schemeClr val="tx1"/>
                </a:solidFill>
              </a:rPr>
              <a:t>as </a:t>
            </a:r>
            <a:r>
              <a:rPr lang="en-GB" b="1" dirty="0">
                <a:solidFill>
                  <a:schemeClr val="tx1"/>
                </a:solidFill>
              </a:rPr>
              <a:t>position</a:t>
            </a:r>
            <a:r>
              <a:rPr lang="en-GB" b="0" dirty="0">
                <a:solidFill>
                  <a:schemeClr val="tx1"/>
                </a:solidFill>
              </a:rPr>
              <a:t> in horizontal </a:t>
            </a:r>
            <a:r>
              <a:rPr lang="en-GB" b="0" dirty="0" smtClean="0">
                <a:solidFill>
                  <a:schemeClr val="tx1"/>
                </a:solidFill>
              </a:rPr>
              <a:t>axis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4" y="1124744"/>
            <a:ext cx="8229600" cy="1872208"/>
          </a:xfrm>
        </p:spPr>
        <p:txBody>
          <a:bodyPr>
            <a:noAutofit/>
          </a:bodyPr>
          <a:lstStyle/>
          <a:p>
            <a:r>
              <a:rPr lang="en-GB" dirty="0" smtClean="0"/>
              <a:t>Compare </a:t>
            </a:r>
            <a:r>
              <a:rPr lang="en-GB" dirty="0"/>
              <a:t>the unemployment (%) of different courses (regardless of course conclusion year of the graduates</a:t>
            </a:r>
            <a:r>
              <a:rPr lang="en-GB" dirty="0" smtClean="0"/>
              <a:t>) - </a:t>
            </a:r>
            <a:r>
              <a:rPr lang="en-GB" dirty="0"/>
              <a:t>Query-&gt;</a:t>
            </a:r>
            <a:r>
              <a:rPr lang="en-GB" dirty="0" smtClean="0"/>
              <a:t>Compare</a:t>
            </a:r>
            <a:endParaRPr lang="en-US" dirty="0"/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5" name="Imagem 2" descr="C:\ProgrammingWorkspace\OtherWorkspace\VI-Project\III-Checkpoint\LineChar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6"/>
            <a:ext cx="4968552" cy="31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99207" y="3573016"/>
            <a:ext cx="3593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1: </a:t>
            </a:r>
            <a:r>
              <a:rPr lang="en-GB" sz="2000" dirty="0"/>
              <a:t>Does Computer Science graduates in IST have more unemployment, in 2015, than Computer Science in FCUL? And in </a:t>
            </a:r>
            <a:r>
              <a:rPr lang="en-GB" sz="2000" dirty="0" smtClean="0"/>
              <a:t>2007?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8409" y="5930116"/>
            <a:ext cx="490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interaction we can add more courses to the line chart and compare them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711092"/>
          </a:xfrm>
        </p:spPr>
        <p:txBody>
          <a:bodyPr>
            <a:noAutofit/>
          </a:bodyPr>
          <a:lstStyle/>
          <a:p>
            <a:r>
              <a:rPr lang="en-GB" dirty="0" smtClean="0"/>
              <a:t>Present </a:t>
            </a:r>
            <a:r>
              <a:rPr lang="en-GB" dirty="0"/>
              <a:t>the information about unemployment (%) from a specific course graduates across </a:t>
            </a:r>
            <a:r>
              <a:rPr lang="en-GB" dirty="0" smtClean="0"/>
              <a:t>time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err="1"/>
              <a:t>Analyze</a:t>
            </a:r>
            <a:r>
              <a:rPr lang="en-GB" dirty="0"/>
              <a:t>-&gt;Consume-&gt;Present</a:t>
            </a:r>
            <a:endParaRPr lang="en-US" dirty="0"/>
          </a:p>
        </p:txBody>
      </p:sp>
      <p:pic>
        <p:nvPicPr>
          <p:cNvPr id="4" name="Imagem 1" descr="C:\ProgrammingWorkspace\OtherWorkspace\VI-Project\III-Checkpoint\LineChartOneCours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852935"/>
            <a:ext cx="4949264" cy="32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99207" y="2852936"/>
            <a:ext cx="359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2: </a:t>
            </a:r>
            <a:r>
              <a:rPr lang="en-GB" sz="2000" dirty="0"/>
              <a:t>Is Computer Science in IST having less unemployed graduates in last year’s? Is Computer Science in IST having less unemployed graduates in last year’s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07301" y="4810481"/>
            <a:ext cx="3441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</a:t>
            </a:r>
            <a:r>
              <a:rPr lang="en-GB" sz="2000" b="1" dirty="0" smtClean="0">
                <a:solidFill>
                  <a:srgbClr val="336699"/>
                </a:solidFill>
              </a:rPr>
              <a:t>3: </a:t>
            </a:r>
            <a:r>
              <a:rPr lang="en-GB" sz="2000" dirty="0" smtClean="0"/>
              <a:t>What </a:t>
            </a:r>
            <a:r>
              <a:rPr lang="en-GB" sz="2000" dirty="0"/>
              <a:t>was the year which had less unemployed people from Computer Science in IST</a:t>
            </a:r>
            <a:r>
              <a:rPr lang="en-GB" sz="2000" dirty="0" smtClean="0"/>
              <a:t>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6001543"/>
            <a:ext cx="4831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Line chart presenting unemployment of one course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 &amp; 2</a:t>
            </a:r>
            <a:endParaRPr lang="pt-PT" dirty="0"/>
          </a:p>
        </p:txBody>
      </p:sp>
      <p:pic>
        <p:nvPicPr>
          <p:cNvPr id="8" name="Imagem 3" descr="C:\ProgrammingWorkspace\OtherWorkspace\VI-Project\III-Checkpoint\LineChartCourseSelecte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412776"/>
            <a:ext cx="594242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38738" y="5313402"/>
            <a:ext cx="730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possible to select a course line and highlight the course in the other </a:t>
            </a:r>
            <a:r>
              <a:rPr lang="en-US" sz="2000" dirty="0" smtClean="0"/>
              <a:t>views.</a:t>
            </a:r>
          </a:p>
          <a:p>
            <a:r>
              <a:rPr lang="en-US" sz="2000" dirty="0" smtClean="0"/>
              <a:t>Ex</a:t>
            </a:r>
            <a:r>
              <a:rPr lang="en-US" sz="2000" dirty="0"/>
              <a:t>: Highlight the course dot in the next presented idiom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523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24136"/>
          </a:xfrm>
        </p:spPr>
        <p:txBody>
          <a:bodyPr>
            <a:noAutofit/>
          </a:bodyPr>
          <a:lstStyle/>
          <a:p>
            <a:r>
              <a:rPr lang="en-GB" dirty="0" smtClean="0"/>
              <a:t>Identify </a:t>
            </a:r>
            <a:r>
              <a:rPr lang="en-GB" dirty="0"/>
              <a:t>the university with more unemployment </a:t>
            </a:r>
            <a:r>
              <a:rPr lang="en-GB" dirty="0" smtClean="0"/>
              <a:t>(%) - </a:t>
            </a:r>
            <a:r>
              <a:rPr lang="en-GB" dirty="0"/>
              <a:t>Query-&gt;</a:t>
            </a:r>
            <a:r>
              <a:rPr lang="en-GB" dirty="0" smtClean="0"/>
              <a:t>Identify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11" y="5517232"/>
            <a:ext cx="69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36699"/>
                </a:solidFill>
              </a:rPr>
              <a:t>Question 5</a:t>
            </a:r>
            <a:r>
              <a:rPr lang="en-GB" sz="2000" b="1" dirty="0" smtClean="0">
                <a:solidFill>
                  <a:srgbClr val="336699"/>
                </a:solidFill>
              </a:rPr>
              <a:t>: </a:t>
            </a:r>
            <a:r>
              <a:rPr lang="en-GB" sz="2000" dirty="0"/>
              <a:t>What is the university with more unemployment?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592" y="4778358"/>
            <a:ext cx="825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Sort the universities in ascending and descending order to give user both perspectives of the </a:t>
            </a:r>
            <a:r>
              <a:rPr lang="en-GB" sz="1400" dirty="0" smtClean="0"/>
              <a:t>data</a:t>
            </a:r>
            <a:endParaRPr lang="pt-PT" sz="1400" dirty="0"/>
          </a:p>
        </p:txBody>
      </p:sp>
      <p:pic>
        <p:nvPicPr>
          <p:cNvPr id="8" name="Imagem 2" descr="C:\ProgrammingWorkspace\OtherWorkspace\VI-Project\III-Checkpoint\BertinMatrix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384" y="2420887"/>
            <a:ext cx="4045600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1" descr="C:\ProgrammingWorkspace\OtherWorkspace\VI-Project\III-Checkpoint\BertinMatrix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9" y="2420887"/>
            <a:ext cx="4032449" cy="22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3143</TotalTime>
  <Words>358</Words>
  <Application>Microsoft Office PowerPoint</Application>
  <PresentationFormat>On-screen Show (4:3)</PresentationFormat>
  <Paragraphs>55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  <vt:lpstr>Task 1 &amp; 2</vt:lpstr>
      <vt:lpstr>Task 3</vt:lpstr>
      <vt:lpstr>Task 4</vt:lpstr>
      <vt:lpstr>Task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347</cp:revision>
  <dcterms:created xsi:type="dcterms:W3CDTF">2010-04-13T09:45:33Z</dcterms:created>
  <dcterms:modified xsi:type="dcterms:W3CDTF">2016-11-03T22:55:10Z</dcterms:modified>
</cp:coreProperties>
</file>