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11" r:id="rId14"/>
    <p:sldId id="1101" r:id="rId15"/>
    <p:sldId id="1102" r:id="rId16"/>
    <p:sldId id="1108" r:id="rId17"/>
    <p:sldId id="1103" r:id="rId18"/>
    <p:sldId id="1104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0" autoAdjust="0"/>
  </p:normalViewPr>
  <p:slideViewPr>
    <p:cSldViewPr>
      <p:cViewPr varScale="1">
        <p:scale>
          <a:sx n="35" d="100"/>
          <a:sy n="35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20-10-2016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 smtClean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US" sz="3200" dirty="0" smtClean="0"/>
              <a:t>2015.csv</a:t>
            </a:r>
          </a:p>
          <a:p>
            <a:r>
              <a:rPr lang="en-US" sz="3600" dirty="0" smtClean="0"/>
              <a:t>Dataset type: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	 A Table</a:t>
            </a:r>
          </a:p>
        </p:txBody>
      </p:sp>
      <p:pic>
        <p:nvPicPr>
          <p:cNvPr id="4" name="Picture 2" descr="C:\Users\Mário\Dropbox\Capturas de tela\Screenshot 2016-10-20 19.14.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26930"/>
            <a:ext cx="5164002" cy="30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4998950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 smtClean="0"/>
              <a:t>Year</a:t>
            </a:r>
            <a:r>
              <a:rPr lang="en-US" dirty="0" smtClean="0"/>
              <a:t> - {</a:t>
            </a:r>
            <a:r>
              <a:rPr lang="en-GB" dirty="0" smtClean="0"/>
              <a:t>Continuous|Sequential}</a:t>
            </a:r>
          </a:p>
          <a:p>
            <a:pPr lvl="2" algn="just"/>
            <a:r>
              <a:rPr lang="en-GB" dirty="0" smtClean="0"/>
              <a:t>It </a:t>
            </a:r>
            <a:r>
              <a:rPr lang="en-GB" dirty="0"/>
              <a:t>represents the year of the data </a:t>
            </a:r>
            <a:r>
              <a:rPr lang="en-GB" dirty="0" smtClean="0"/>
              <a:t>statistic</a:t>
            </a:r>
          </a:p>
          <a:p>
            <a:pPr lvl="2" algn="just"/>
            <a:endParaRPr lang="en-GB" sz="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Name/Course </a:t>
            </a:r>
            <a:r>
              <a:rPr lang="en-GB" b="1" dirty="0" smtClean="0">
                <a:solidFill>
                  <a:schemeClr val="tx1"/>
                </a:solidFill>
              </a:rPr>
              <a:t>Code </a:t>
            </a: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b="0" dirty="0" smtClean="0">
                <a:solidFill>
                  <a:schemeClr val="tx1"/>
                </a:solidFill>
              </a:rPr>
              <a:t>{Nominal}</a:t>
            </a:r>
            <a:endParaRPr lang="en-GB" dirty="0"/>
          </a:p>
          <a:p>
            <a:pPr lvl="1"/>
            <a:r>
              <a:rPr lang="en-GB" sz="2400" b="0" dirty="0">
                <a:solidFill>
                  <a:schemeClr val="tx1"/>
                </a:solidFill>
              </a:rPr>
              <a:t>	</a:t>
            </a:r>
            <a:r>
              <a:rPr lang="en-GB" sz="2400" b="0" dirty="0" smtClean="0">
                <a:solidFill>
                  <a:schemeClr val="tx1"/>
                </a:solidFill>
              </a:rPr>
              <a:t>	Name </a:t>
            </a:r>
            <a:r>
              <a:rPr lang="en-GB" sz="2400" b="0" dirty="0">
                <a:solidFill>
                  <a:schemeClr val="tx1"/>
                </a:solidFill>
              </a:rPr>
              <a:t>of the course/Code of the course </a:t>
            </a:r>
            <a:endParaRPr lang="en-GB" sz="2400" b="0" dirty="0" smtClean="0">
              <a:solidFill>
                <a:schemeClr val="tx1"/>
              </a:solidFill>
            </a:endParaRPr>
          </a:p>
          <a:p>
            <a:pPr lvl="1"/>
            <a:endParaRPr lang="pt-PT" sz="800" b="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University Name/University Code </a:t>
            </a:r>
            <a:r>
              <a:rPr lang="en-GB" b="0" dirty="0">
                <a:solidFill>
                  <a:schemeClr val="tx1"/>
                </a:solidFill>
              </a:rPr>
              <a:t>– {Nominal} </a:t>
            </a:r>
            <a:r>
              <a:rPr lang="en-GB" sz="2400" b="0" dirty="0" smtClean="0">
                <a:solidFill>
                  <a:schemeClr val="tx1"/>
                </a:solidFill>
              </a:rPr>
              <a:t>Name of the University/Code of the University</a:t>
            </a:r>
          </a:p>
          <a:p>
            <a:pPr lvl="1"/>
            <a:endParaRPr lang="pt-PT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 smtClean="0"/>
              <a:t>Degree </a:t>
            </a:r>
            <a:r>
              <a:rPr lang="en-GB" b="1" dirty="0"/>
              <a:t>Level </a:t>
            </a:r>
            <a:r>
              <a:rPr lang="en-GB" dirty="0"/>
              <a:t>– {</a:t>
            </a:r>
            <a:r>
              <a:rPr lang="en-GB" dirty="0" smtClean="0"/>
              <a:t>Nominal}</a:t>
            </a:r>
            <a:endParaRPr lang="en-GB" dirty="0"/>
          </a:p>
          <a:p>
            <a:pPr lvl="1"/>
            <a:r>
              <a:rPr lang="en-GB" sz="2400" dirty="0"/>
              <a:t>	</a:t>
            </a:r>
            <a:r>
              <a:rPr lang="en-GB" sz="2400" dirty="0" smtClean="0"/>
              <a:t>	If </a:t>
            </a:r>
            <a:r>
              <a:rPr lang="en-GB" sz="2400" dirty="0"/>
              <a:t>the course is Bachelor’s, Masters</a:t>
            </a:r>
            <a:r>
              <a:rPr lang="en-GB" sz="2400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 smtClean="0"/>
              <a:t>Total </a:t>
            </a:r>
            <a:r>
              <a:rPr lang="en-GB" b="1" dirty="0"/>
              <a:t>Unemployed by Course/Area </a:t>
            </a:r>
            <a:r>
              <a:rPr lang="en-GB" b="1" dirty="0" smtClean="0"/>
              <a:t>Level/University </a:t>
            </a:r>
            <a:r>
              <a:rPr lang="en-GB" dirty="0" smtClean="0"/>
              <a:t>– </a:t>
            </a:r>
            <a:r>
              <a:rPr lang="en-GB" dirty="0"/>
              <a:t>{</a:t>
            </a:r>
            <a:r>
              <a:rPr lang="en-GB" dirty="0" smtClean="0"/>
              <a:t>Ratio|Sequential}</a:t>
            </a:r>
          </a:p>
          <a:p>
            <a:pPr lvl="1" algn="just"/>
            <a:r>
              <a:rPr lang="en-GB" sz="2400" dirty="0"/>
              <a:t>	</a:t>
            </a:r>
            <a:r>
              <a:rPr lang="en-GB" sz="2400" dirty="0" smtClean="0"/>
              <a:t>	Total </a:t>
            </a:r>
            <a:r>
              <a:rPr lang="en-GB" sz="2400" dirty="0"/>
              <a:t>number of unemployed of the course/all </a:t>
            </a:r>
            <a:r>
              <a:rPr lang="en-GB" sz="2400" dirty="0" smtClean="0"/>
              <a:t>the unemployed </a:t>
            </a:r>
            <a:r>
              <a:rPr lang="en-GB" sz="2400" dirty="0"/>
              <a:t>from that area/all the unemployed from a </a:t>
            </a:r>
            <a:r>
              <a:rPr lang="en-GB" sz="2400" dirty="0" smtClean="0"/>
              <a:t>university</a:t>
            </a:r>
          </a:p>
          <a:p>
            <a:pPr lvl="1" algn="just"/>
            <a:endParaRPr lang="en-GB" sz="8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b="1" dirty="0"/>
              <a:t>Total Graduates by Course/Area Level/University </a:t>
            </a:r>
            <a:r>
              <a:rPr lang="en-GB" dirty="0"/>
              <a:t>– </a:t>
            </a:r>
            <a:r>
              <a:rPr lang="en-GB" u="sng" dirty="0"/>
              <a:t>{</a:t>
            </a:r>
            <a:r>
              <a:rPr lang="en-GB" u="sng" dirty="0" err="1" smtClean="0"/>
              <a:t>Ratio|Sequential</a:t>
            </a:r>
            <a:r>
              <a:rPr lang="en-GB" u="sng" dirty="0" smtClean="0"/>
              <a:t>}</a:t>
            </a:r>
            <a:endParaRPr lang="en-GB" dirty="0" smtClean="0"/>
          </a:p>
          <a:p>
            <a:pPr lvl="1" algn="just"/>
            <a:r>
              <a:rPr lang="en-GB" sz="2400" dirty="0"/>
              <a:t>	Total number of people that concluded course/all the graduates from courses of the area/all the graduates 	from courses of the university</a:t>
            </a:r>
            <a:endParaRPr lang="pt-PT" sz="2400" dirty="0"/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xmlns="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 smtClean="0"/>
              <a:t>% Unemployment </a:t>
            </a:r>
            <a:r>
              <a:rPr lang="en-GB" b="1" dirty="0"/>
              <a:t>by Course/Area Level/University </a:t>
            </a:r>
            <a:r>
              <a:rPr lang="en-GB" dirty="0" smtClean="0"/>
              <a:t>– </a:t>
            </a:r>
            <a:r>
              <a:rPr lang="en-GB" u="sng" dirty="0"/>
              <a:t>{</a:t>
            </a:r>
            <a:r>
              <a:rPr lang="en-GB" u="sng" dirty="0" err="1"/>
              <a:t>Ratio|Sequential</a:t>
            </a:r>
            <a:r>
              <a:rPr lang="en-GB" u="sng" dirty="0"/>
              <a:t>}</a:t>
            </a:r>
          </a:p>
          <a:p>
            <a:pPr lvl="1" algn="just"/>
            <a:r>
              <a:rPr lang="en-GB" sz="2400" dirty="0"/>
              <a:t>		</a:t>
            </a:r>
            <a:r>
              <a:rPr lang="en-GB" sz="2400" dirty="0" smtClean="0"/>
              <a:t>It represents </a:t>
            </a:r>
            <a:r>
              <a:rPr lang="en-GB" sz="2400" dirty="0"/>
              <a:t>the percentage of unemployed people by course/Area level and </a:t>
            </a:r>
            <a:r>
              <a:rPr lang="en-GB" sz="2400" dirty="0" smtClean="0"/>
              <a:t>University</a:t>
            </a:r>
          </a:p>
          <a:p>
            <a:pPr lvl="1" algn="just"/>
            <a:endParaRPr lang="pt-PT" sz="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Course </a:t>
            </a:r>
            <a:r>
              <a:rPr lang="en-GB" b="1" dirty="0">
                <a:solidFill>
                  <a:schemeClr val="tx1"/>
                </a:solidFill>
              </a:rPr>
              <a:t>Area Name/Course Area Code </a:t>
            </a:r>
            <a:r>
              <a:rPr lang="en-GB" b="0" dirty="0">
                <a:solidFill>
                  <a:schemeClr val="tx1"/>
                </a:solidFill>
              </a:rPr>
              <a:t>– </a:t>
            </a:r>
            <a:r>
              <a:rPr lang="en-GB" b="0" u="sng" dirty="0">
                <a:solidFill>
                  <a:schemeClr val="tx1"/>
                </a:solidFill>
              </a:rPr>
              <a:t>{</a:t>
            </a:r>
            <a:r>
              <a:rPr lang="en-GB" b="0" u="sng" dirty="0" err="1" smtClean="0">
                <a:solidFill>
                  <a:schemeClr val="tx1"/>
                </a:solidFill>
              </a:rPr>
              <a:t>Nominal|Hierarchical</a:t>
            </a:r>
            <a:r>
              <a:rPr lang="en-GB" b="0" u="sng" dirty="0" smtClean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marL="400050" lvl="1" indent="0"/>
            <a:r>
              <a:rPr lang="en-GB" sz="2400" b="0" dirty="0">
                <a:solidFill>
                  <a:schemeClr val="tx1"/>
                </a:solidFill>
              </a:rPr>
              <a:t>	</a:t>
            </a:r>
            <a:r>
              <a:rPr lang="en-GB" sz="2400" b="0" dirty="0" smtClean="0">
                <a:solidFill>
                  <a:schemeClr val="tx1"/>
                </a:solidFill>
              </a:rPr>
              <a:t>It </a:t>
            </a:r>
            <a:r>
              <a:rPr lang="en-GB" sz="2400" b="0" dirty="0">
                <a:solidFill>
                  <a:schemeClr val="tx1"/>
                </a:solidFill>
              </a:rPr>
              <a:t>represents the code of the course </a:t>
            </a:r>
            <a:r>
              <a:rPr lang="en-GB" sz="2400" b="0" dirty="0" smtClean="0">
                <a:solidFill>
                  <a:schemeClr val="tx1"/>
                </a:solidFill>
              </a:rPr>
              <a:t>area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GB" b="1" dirty="0" smtClean="0"/>
              <a:t>     Entry </a:t>
            </a:r>
            <a:r>
              <a:rPr lang="en-GB" b="1" dirty="0" smtClean="0"/>
              <a:t>Grade </a:t>
            </a:r>
            <a:r>
              <a:rPr lang="en-GB" dirty="0" smtClean="0"/>
              <a:t>– </a:t>
            </a:r>
            <a:r>
              <a:rPr lang="en-GB" u="sng" dirty="0" smtClean="0"/>
              <a:t>{</a:t>
            </a:r>
            <a:r>
              <a:rPr lang="en-GB" u="sng" dirty="0" err="1" smtClean="0"/>
              <a:t>Ratio|Sequential</a:t>
            </a:r>
            <a:r>
              <a:rPr lang="en-GB" u="sng" dirty="0" smtClean="0"/>
              <a:t>}</a:t>
            </a:r>
            <a:r>
              <a:rPr lang="en-GB" dirty="0" smtClean="0"/>
              <a:t> </a:t>
            </a:r>
            <a:r>
              <a:rPr lang="en-GB" sz="2400" dirty="0" smtClean="0"/>
              <a:t>Entry grade for </a:t>
            </a:r>
            <a:r>
              <a:rPr lang="en-GB" sz="2400" dirty="0" smtClean="0"/>
              <a:t>	the </a:t>
            </a:r>
            <a:r>
              <a:rPr lang="en-GB" sz="2400" dirty="0" smtClean="0"/>
              <a:t>bachelors course</a:t>
            </a:r>
            <a:endParaRPr lang="pt-PT" sz="2400" dirty="0" smtClean="0"/>
          </a:p>
          <a:p>
            <a:pPr marL="400050" lvl="1" indent="0">
              <a:buFont typeface="Arial" pitchFamily="34" charset="0"/>
              <a:buChar char="•"/>
            </a:pPr>
            <a:endParaRPr lang="en-GB" sz="2400" b="0" dirty="0" smtClean="0">
              <a:solidFill>
                <a:schemeClr val="tx1"/>
              </a:solidFill>
            </a:endParaRPr>
          </a:p>
          <a:p>
            <a:pPr marL="400050" lvl="1" indent="0"/>
            <a:endParaRPr lang="pt-PT" sz="2400" b="0" dirty="0" smtClean="0">
              <a:solidFill>
                <a:schemeClr val="tx1"/>
              </a:solidFill>
            </a:endParaRPr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xmlns="" val="41595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chemeClr val="tx1"/>
                </a:solidFill>
              </a:rPr>
              <a:t>We used the table from 2015 to obtain the courses-area relationship, because it was the only one with that information and crossed it with all the other tables to obtain all the information we need.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marL="457200" lvl="1" indent="0" algn="just"/>
            <a:r>
              <a:rPr lang="en-GB" b="1" dirty="0" smtClean="0"/>
              <a:t>Some courses didn’t have information about total graduates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 smtClean="0"/>
              <a:t>We ignored these courses to make the calculations and aggregations and assigned -1 to the total graduate’s field and unemployment %.</a:t>
            </a:r>
          </a:p>
          <a:p>
            <a:pPr marL="457200" lvl="1" indent="0" algn="just"/>
            <a:endParaRPr lang="en-GB" sz="1200" b="1" dirty="0" smtClean="0"/>
          </a:p>
          <a:p>
            <a:pPr marL="457200" lvl="1" indent="0" algn="just"/>
            <a:r>
              <a:rPr lang="en-GB" b="1" dirty="0" smtClean="0"/>
              <a:t>Extinction of courses from “Bolonha”</a:t>
            </a:r>
            <a:endParaRPr lang="pt-PT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 smtClean="0"/>
              <a:t>We cleaned some records in 2007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</a:t>
            </a:r>
            <a:r>
              <a:rPr lang="en-GB" sz="2400" b="0" dirty="0" smtClean="0">
                <a:solidFill>
                  <a:schemeClr val="tx1"/>
                </a:solidFill>
              </a:rPr>
              <a:t>courses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</a:t>
            </a:r>
            <a:r>
              <a:rPr lang="en-GB" sz="2400" b="0" dirty="0" smtClean="0">
                <a:solidFill>
                  <a:schemeClr val="tx1"/>
                </a:solidFill>
              </a:rPr>
              <a:t>samples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</a:t>
            </a:r>
            <a:r>
              <a:rPr lang="en-US" sz="4000" dirty="0" smtClean="0"/>
              <a:t>sample</a:t>
            </a:r>
          </a:p>
          <a:p>
            <a:r>
              <a:rPr lang="en-GB" sz="1000" b="0" dirty="0" smtClean="0">
                <a:solidFill>
                  <a:schemeClr val="tx1"/>
                </a:solidFill>
              </a:rPr>
              <a:t>   (</a:t>
            </a:r>
            <a:r>
              <a:rPr lang="en-GB" sz="1000" b="0" dirty="0">
                <a:solidFill>
                  <a:schemeClr val="tx1"/>
                </a:solidFill>
              </a:rPr>
              <a:t>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 smtClean="0">
                <a:solidFill>
                  <a:schemeClr val="tx1"/>
                </a:solidFill>
              </a:rPr>
              <a:t>    (</a:t>
            </a:r>
            <a:r>
              <a:rPr lang="en-GB" sz="1000" b="0" dirty="0">
                <a:solidFill>
                  <a:schemeClr val="tx1"/>
                </a:solidFill>
              </a:rPr>
              <a:t>Courses2007</a:t>
            </a:r>
            <a:r>
              <a:rPr lang="en-GB" sz="1000" b="0" dirty="0" smtClean="0">
                <a:solidFill>
                  <a:schemeClr val="tx1"/>
                </a:solidFill>
              </a:rPr>
              <a:t>.xls</a:t>
            </a:r>
            <a:r>
              <a:rPr lang="en-GB" sz="1000" b="0" dirty="0">
                <a:solidFill>
                  <a:schemeClr val="tx1"/>
                </a:solidFill>
              </a:rPr>
              <a:t>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 smtClean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</a:t>
            </a:r>
            <a:r>
              <a:rPr lang="en-GB" sz="1000" b="0" dirty="0" smtClean="0">
                <a:solidFill>
                  <a:schemeClr val="tx1"/>
                </a:solidFill>
              </a:rPr>
              <a:t>(Courses2015.xls</a:t>
            </a:r>
            <a:r>
              <a:rPr lang="en-GB" sz="1000" b="0" dirty="0">
                <a:solidFill>
                  <a:schemeClr val="tx1"/>
                </a:solidFill>
              </a:rPr>
              <a:t>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 cstate="print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 cstate="print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 cstate="print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75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</a:t>
            </a:r>
            <a:r>
              <a:rPr lang="en-GB" sz="2400" dirty="0">
                <a:solidFill>
                  <a:schemeClr val="tx1"/>
                </a:solidFill>
              </a:rPr>
              <a:t>Year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 smtClean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Degree Level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Unemployed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 smtClean="0">
                <a:solidFill>
                  <a:schemeClr val="tx1"/>
                </a:solidFill>
              </a:rPr>
              <a:t>Total Graduates</a:t>
            </a:r>
            <a:r>
              <a:rPr lang="en-GB" sz="2400" b="0" dirty="0" smtClean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Area </a:t>
            </a:r>
            <a:r>
              <a:rPr lang="en-GB" sz="2400" dirty="0" smtClean="0">
                <a:solidFill>
                  <a:schemeClr val="tx1"/>
                </a:solidFill>
              </a:rPr>
              <a:t>Code, Course </a:t>
            </a:r>
            <a:r>
              <a:rPr lang="en-GB" sz="2400" dirty="0">
                <a:solidFill>
                  <a:schemeClr val="tx1"/>
                </a:solidFill>
              </a:rPr>
              <a:t>Area </a:t>
            </a:r>
            <a:r>
              <a:rPr lang="en-GB" sz="2400" dirty="0" smtClean="0">
                <a:solidFill>
                  <a:schemeClr val="tx1"/>
                </a:solidFill>
              </a:rPr>
              <a:t>Name </a:t>
            </a:r>
            <a:r>
              <a:rPr lang="en-GB" sz="2400" b="0" dirty="0" smtClean="0">
                <a:solidFill>
                  <a:schemeClr val="tx1"/>
                </a:solidFill>
              </a:rPr>
              <a:t>and</a:t>
            </a:r>
            <a:r>
              <a:rPr lang="en-GB" sz="2400" dirty="0" smtClean="0">
                <a:solidFill>
                  <a:schemeClr val="tx1"/>
                </a:solidFill>
              </a:rPr>
              <a:t> Entry Grade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</a:t>
            </a:r>
            <a:r>
              <a:rPr lang="en-GB" sz="2400" b="1" dirty="0"/>
              <a:t>3 hierarchical levels </a:t>
            </a:r>
            <a:r>
              <a:rPr lang="en-GB" sz="2400" dirty="0"/>
              <a:t>but top level has many roots “it is a forest of trees”, the image at right summarize the idea (Leaves are the courses</a:t>
            </a:r>
            <a:r>
              <a:rPr lang="en-GB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</a:t>
            </a:r>
            <a:r>
              <a:rPr lang="en-GB" sz="2400" b="0" dirty="0" smtClean="0">
                <a:solidFill>
                  <a:schemeClr val="tx1"/>
                </a:solidFill>
              </a:rPr>
              <a:t>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</a:t>
            </a:r>
            <a:r>
              <a:rPr lang="en-GB" sz="2400" dirty="0" smtClean="0">
                <a:solidFill>
                  <a:schemeClr val="tx1"/>
                </a:solidFill>
              </a:rPr>
              <a:t>Course </a:t>
            </a:r>
            <a:r>
              <a:rPr lang="en-GB" sz="2400" b="0" dirty="0" smtClean="0">
                <a:solidFill>
                  <a:schemeClr val="tx1"/>
                </a:solidFill>
              </a:rPr>
              <a:t>for each year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(100 </a:t>
            </a:r>
            <a:r>
              <a:rPr lang="en-GB" sz="2400" b="0" dirty="0">
                <a:solidFill>
                  <a:schemeClr val="tx1"/>
                </a:solidFill>
              </a:rPr>
              <a:t>* Total Unemployed of Course/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Course)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</a:t>
            </a:r>
            <a:r>
              <a:rPr lang="en-GB" sz="2400" b="0" dirty="0" smtClean="0">
                <a:solidFill>
                  <a:schemeClr val="tx1"/>
                </a:solidFill>
              </a:rPr>
              <a:t>graduates)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</a:t>
            </a:r>
            <a:r>
              <a:rPr lang="en-GB" sz="2400" b="0" dirty="0" smtClean="0">
                <a:solidFill>
                  <a:schemeClr val="tx1"/>
                </a:solidFill>
              </a:rPr>
              <a:t>time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9141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</a:t>
            </a:r>
            <a:r>
              <a:rPr lang="en-GB" sz="2400" dirty="0" smtClean="0">
                <a:solidFill>
                  <a:schemeClr val="tx1"/>
                </a:solidFill>
              </a:rPr>
              <a:t>University </a:t>
            </a:r>
            <a:r>
              <a:rPr lang="en-GB" sz="2400" b="0" dirty="0" smtClean="0">
                <a:solidFill>
                  <a:schemeClr val="tx1"/>
                </a:solidFill>
              </a:rPr>
              <a:t>for each year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(100 </a:t>
            </a:r>
            <a:r>
              <a:rPr lang="en-GB" sz="2400" b="0" dirty="0">
                <a:solidFill>
                  <a:schemeClr val="tx1"/>
                </a:solidFill>
              </a:rPr>
              <a:t>* Total Unemployed of University/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University)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</a:t>
            </a:r>
            <a:r>
              <a:rPr lang="en-GB" sz="2400" b="0" dirty="0" smtClean="0">
                <a:solidFill>
                  <a:schemeClr val="tx1"/>
                </a:solidFill>
              </a:rPr>
              <a:t>(%)</a:t>
            </a:r>
          </a:p>
          <a:p>
            <a:pPr marL="0" lvl="0" indent="0"/>
            <a:endParaRPr lang="pt-PT" sz="10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r>
              <a:rPr lang="en-GB" sz="2400" b="0" dirty="0" smtClean="0">
                <a:solidFill>
                  <a:schemeClr val="tx1"/>
                </a:solidFill>
              </a:rPr>
              <a:t>for each year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</a:t>
            </a:r>
            <a:r>
              <a:rPr lang="en-GB" sz="2400" b="0" dirty="0">
                <a:solidFill>
                  <a:schemeClr val="tx1"/>
                </a:solidFill>
              </a:rPr>
              <a:t>100 * Total Unemployed of Area/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Area)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</a:t>
            </a:r>
            <a:r>
              <a:rPr lang="en-GB" sz="2400" b="0" dirty="0" smtClean="0">
                <a:solidFill>
                  <a:schemeClr val="tx1"/>
                </a:solidFill>
              </a:rPr>
              <a:t>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3265</TotalTime>
  <Words>508</Words>
  <Application>Microsoft Office PowerPoint</Application>
  <PresentationFormat>Apresentação no Ecrã (4:3)</PresentationFormat>
  <Paragraphs>111</Paragraphs>
  <Slides>18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André</cp:lastModifiedBy>
  <cp:revision>352</cp:revision>
  <dcterms:created xsi:type="dcterms:W3CDTF">2010-04-13T09:45:33Z</dcterms:created>
  <dcterms:modified xsi:type="dcterms:W3CDTF">2016-10-20T20:50:46Z</dcterms:modified>
</cp:coreProperties>
</file>