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1096" r:id="rId4"/>
    <p:sldId id="1109" r:id="rId5"/>
    <p:sldId id="1097" r:id="rId6"/>
    <p:sldId id="1098" r:id="rId7"/>
    <p:sldId id="1105" r:id="rId8"/>
    <p:sldId id="1110" r:id="rId9"/>
    <p:sldId id="1099" r:id="rId10"/>
    <p:sldId id="1100" r:id="rId11"/>
    <p:sldId id="1106" r:id="rId12"/>
    <p:sldId id="1107" r:id="rId13"/>
    <p:sldId id="1101" r:id="rId14"/>
    <p:sldId id="1102" r:id="rId15"/>
    <p:sldId id="1108" r:id="rId16"/>
    <p:sldId id="1103" r:id="rId17"/>
    <p:sldId id="1104" r:id="rId18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20" autoAdjust="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10/20/2016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This file is truncated because it has more than 50 columns/attributes.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51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20-10-2016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 smtClean="0"/>
              <a:t>Information</a:t>
            </a:r>
            <a:r>
              <a:rPr lang="pt-PT" sz="4800" b="1" dirty="0" smtClean="0"/>
              <a:t> </a:t>
            </a:r>
            <a:r>
              <a:rPr lang="pt-PT" sz="4800" b="1" dirty="0" err="1" smtClean="0"/>
              <a:t>Visualization</a:t>
            </a:r>
            <a:r>
              <a:rPr lang="pt-PT" sz="4800" b="1" dirty="0" smtClean="0"/>
              <a:t/>
            </a:r>
            <a:br>
              <a:rPr lang="pt-PT" sz="4800" b="1" dirty="0" smtClean="0"/>
            </a:br>
            <a:r>
              <a:rPr lang="pt-PT" sz="4800" dirty="0" err="1" smtClean="0"/>
              <a:t>Project</a:t>
            </a:r>
            <a:r>
              <a:rPr lang="pt-PT" sz="4800" dirty="0" smtClean="0"/>
              <a:t> </a:t>
            </a:r>
            <a:r>
              <a:rPr lang="pt-PT" sz="4800" dirty="0" err="1" smtClean="0"/>
              <a:t>Proposal</a:t>
            </a:r>
            <a:r>
              <a:rPr lang="pt-PT" sz="4800" dirty="0" smtClean="0"/>
              <a:t> </a:t>
            </a:r>
            <a:r>
              <a:rPr lang="pt-PT" sz="4800" dirty="0" err="1" smtClean="0"/>
              <a:t>and</a:t>
            </a:r>
            <a:r>
              <a:rPr lang="pt-PT" sz="4800" dirty="0" smtClean="0"/>
              <a:t> </a:t>
            </a:r>
            <a:r>
              <a:rPr lang="pt-PT" sz="4800" dirty="0" err="1" smtClean="0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 smtClean="0">
                <a:solidFill>
                  <a:schemeClr val="bg2"/>
                </a:solidFill>
              </a:rPr>
              <a:t>G8-A</a:t>
            </a:r>
            <a:endParaRPr lang="pt-PT" sz="4600" dirty="0" smtClean="0">
              <a:solidFill>
                <a:schemeClr val="bg2"/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3024336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400" b="0" dirty="0" smtClean="0">
                <a:solidFill>
                  <a:schemeClr val="bg2"/>
                </a:solidFill>
              </a:rPr>
              <a:t>70969 – Mário Reis</a:t>
            </a:r>
            <a:endParaRPr lang="pt-PT" sz="2400" b="0" dirty="0" smtClean="0">
              <a:solidFill>
                <a:schemeClr val="bg2"/>
              </a:solidFill>
            </a:endParaRPr>
          </a:p>
          <a:p>
            <a:pPr algn="just"/>
            <a:r>
              <a:rPr lang="pt-PT" sz="2400" b="0" dirty="0">
                <a:solidFill>
                  <a:schemeClr val="bg2"/>
                </a:solidFill>
              </a:rPr>
              <a:t>75456 – Artur Fonseca</a:t>
            </a:r>
          </a:p>
          <a:p>
            <a:pPr algn="just"/>
            <a:r>
              <a:rPr lang="pt-PT" sz="2400" b="0" dirty="0">
                <a:solidFill>
                  <a:schemeClr val="bg2"/>
                </a:solidFill>
              </a:rPr>
              <a:t>76046 – André Pires</a:t>
            </a:r>
            <a:endParaRPr lang="pt-PT" sz="24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Description:</a:t>
            </a:r>
          </a:p>
          <a:p>
            <a:pPr lvl="1"/>
            <a:endParaRPr lang="en-US" sz="3200" dirty="0" smtClean="0"/>
          </a:p>
          <a:p>
            <a:r>
              <a:rPr lang="en-US" sz="3600" dirty="0" smtClean="0"/>
              <a:t>Dataset type:</a:t>
            </a:r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9674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1"/>
            <a:r>
              <a:rPr lang="en-US" sz="3200" dirty="0" smtClean="0"/>
              <a:t>Item1 description</a:t>
            </a:r>
          </a:p>
          <a:p>
            <a:pPr lvl="1"/>
            <a:r>
              <a:rPr lang="en-US" sz="2400" dirty="0" smtClean="0"/>
              <a:t>	Attribute1 description</a:t>
            </a:r>
            <a:endParaRPr lang="en-US" sz="1800" dirty="0"/>
          </a:p>
          <a:p>
            <a:pPr lvl="1"/>
            <a:r>
              <a:rPr lang="en-US" sz="2400" dirty="0" smtClean="0"/>
              <a:t>	Attribute2 description</a:t>
            </a:r>
          </a:p>
          <a:p>
            <a:pPr lvl="1"/>
            <a:endParaRPr lang="en-US" sz="1800" dirty="0"/>
          </a:p>
          <a:p>
            <a:pPr lvl="1"/>
            <a:r>
              <a:rPr lang="en-US" sz="3200" dirty="0" smtClean="0"/>
              <a:t>Item2 description</a:t>
            </a:r>
          </a:p>
          <a:p>
            <a:pPr lvl="1"/>
            <a:r>
              <a:rPr lang="en-US" sz="2400" dirty="0" smtClean="0"/>
              <a:t>	Attribute1 </a:t>
            </a:r>
            <a:r>
              <a:rPr lang="en-US" sz="2400" dirty="0"/>
              <a:t>description</a:t>
            </a:r>
            <a:endParaRPr lang="en-US" sz="1800" dirty="0"/>
          </a:p>
          <a:p>
            <a:pPr lvl="1"/>
            <a:r>
              <a:rPr lang="en-US" sz="2400" dirty="0" smtClean="0"/>
              <a:t>	Attribute2 </a:t>
            </a:r>
            <a:r>
              <a:rPr lang="en-US" sz="2400" dirty="0"/>
              <a:t>description</a:t>
            </a:r>
            <a:endParaRPr lang="en-US" sz="1800" dirty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859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Semantics:</a:t>
            </a:r>
          </a:p>
        </p:txBody>
      </p:sp>
    </p:spTree>
    <p:extLst>
      <p:ext uri="{BB962C8B-B14F-4D97-AF65-F5344CB8AC3E}">
        <p14:creationId xmlns:p14="http://schemas.microsoft.com/office/powerpoint/2010/main" val="320860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04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Dataset</a:t>
            </a:r>
            <a:r>
              <a:rPr lang="pt-PT" sz="6000" dirty="0" smtClean="0"/>
              <a:t> </a:t>
            </a:r>
            <a:r>
              <a:rPr lang="pt-PT" sz="6000" dirty="0" err="1" smtClean="0"/>
              <a:t>processing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Dataset cleaning description</a:t>
            </a:r>
          </a:p>
          <a:p>
            <a:endParaRPr lang="en-US" sz="4000" dirty="0"/>
          </a:p>
          <a:p>
            <a:pPr lvl="1"/>
            <a:r>
              <a:rPr lang="en-US" sz="3600" dirty="0" smtClean="0"/>
              <a:t>Entry1</a:t>
            </a:r>
            <a:endParaRPr lang="en-US" sz="3600" dirty="0"/>
          </a:p>
          <a:p>
            <a:pPr lvl="1"/>
            <a:r>
              <a:rPr lang="en-US" sz="3600" dirty="0" smtClean="0"/>
              <a:t>Entry2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Problems found:</a:t>
            </a:r>
          </a:p>
          <a:p>
            <a:pPr lvl="1"/>
            <a:r>
              <a:rPr lang="en-US" sz="3600" dirty="0" smtClean="0"/>
              <a:t>Problem 1</a:t>
            </a:r>
          </a:p>
          <a:p>
            <a:pPr lvl="1"/>
            <a:r>
              <a:rPr lang="en-US" sz="3600" dirty="0" smtClean="0"/>
              <a:t>Solution</a:t>
            </a:r>
          </a:p>
          <a:p>
            <a:pPr lvl="1"/>
            <a:endParaRPr lang="en-US" sz="3600" dirty="0" smtClean="0"/>
          </a:p>
          <a:p>
            <a:pPr lvl="1"/>
            <a:r>
              <a:rPr lang="en-US" sz="3600" dirty="0" smtClean="0"/>
              <a:t>Problem 2</a:t>
            </a:r>
          </a:p>
          <a:p>
            <a:pPr lvl="1"/>
            <a:r>
              <a:rPr lang="en-US" sz="3600" dirty="0" smtClean="0"/>
              <a:t>Solution</a:t>
            </a:r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6543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05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Question 1</a:t>
            </a:r>
          </a:p>
          <a:p>
            <a:pPr lvl="1"/>
            <a:r>
              <a:rPr lang="en-US" sz="3600" dirty="0" smtClean="0"/>
              <a:t>Data</a:t>
            </a:r>
          </a:p>
          <a:p>
            <a:pPr lvl="1"/>
            <a:endParaRPr lang="en-US" sz="3600" dirty="0" smtClean="0"/>
          </a:p>
          <a:p>
            <a:r>
              <a:rPr lang="en-US" sz="4000" dirty="0"/>
              <a:t>Question </a:t>
            </a:r>
            <a:r>
              <a:rPr lang="en-US" sz="4000" dirty="0" smtClean="0"/>
              <a:t>2</a:t>
            </a:r>
            <a:endParaRPr lang="en-US" sz="4000" dirty="0"/>
          </a:p>
          <a:p>
            <a:pPr lvl="1"/>
            <a:r>
              <a:rPr lang="en-US" sz="3600" dirty="0" smtClean="0"/>
              <a:t>Data</a:t>
            </a:r>
          </a:p>
          <a:p>
            <a:pPr lvl="1"/>
            <a:endParaRPr lang="en-US" sz="3600" dirty="0"/>
          </a:p>
          <a:p>
            <a:r>
              <a:rPr lang="en-US" sz="4000" dirty="0" smtClean="0"/>
              <a:t>…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01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INITIAL DATASET</a:t>
            </a:r>
            <a:endParaRPr lang="pt-PT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3871332"/>
          </a:xfrm>
        </p:spPr>
        <p:txBody>
          <a:bodyPr>
            <a:noAutofit/>
          </a:bodyPr>
          <a:lstStyle/>
          <a:p>
            <a:r>
              <a:rPr lang="en-US" sz="4000" dirty="0" smtClean="0"/>
              <a:t>Description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dirty="0">
                <a:solidFill>
                  <a:schemeClr val="tx1"/>
                </a:solidFill>
              </a:rPr>
              <a:t>Our initial dataset was one file for each year (2007-2015) about unemployment from all the higher education courses registered in “Centro de Desemprego” and other file with entry grades of 2016 for all the higher education courses. </a:t>
            </a:r>
            <a:endParaRPr lang="pt-PT" sz="2400" b="0" dirty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dirty="0">
                <a:solidFill>
                  <a:schemeClr val="tx1"/>
                </a:solidFill>
              </a:rPr>
              <a:t>The files from 2007–2015 each one had different layouts and different tables in short they were a bit heterogeneous as seen in the following samples</a:t>
            </a:r>
            <a:r>
              <a:rPr lang="en-GB" sz="2400" b="0" dirty="0" smtClean="0">
                <a:solidFill>
                  <a:schemeClr val="tx1"/>
                </a:solidFill>
              </a:rPr>
              <a:t>.</a:t>
            </a:r>
            <a:endParaRPr lang="pt-PT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</a:t>
            </a:r>
            <a:r>
              <a:rPr lang="en-US" sz="4000" dirty="0" smtClean="0"/>
              <a:t>sample</a:t>
            </a:r>
          </a:p>
          <a:p>
            <a:r>
              <a:rPr lang="en-GB" sz="1000" b="0" dirty="0" smtClean="0">
                <a:solidFill>
                  <a:schemeClr val="tx1"/>
                </a:solidFill>
              </a:rPr>
              <a:t>   (</a:t>
            </a:r>
            <a:r>
              <a:rPr lang="en-GB" sz="1000" b="0" dirty="0">
                <a:solidFill>
                  <a:schemeClr val="tx1"/>
                </a:solidFill>
              </a:rPr>
              <a:t>EntryGrades2016.xls)</a:t>
            </a:r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r>
              <a:rPr lang="en-GB" sz="1000" b="0" dirty="0" smtClean="0">
                <a:solidFill>
                  <a:schemeClr val="tx1"/>
                </a:solidFill>
              </a:rPr>
              <a:t>    (</a:t>
            </a:r>
            <a:r>
              <a:rPr lang="en-GB" sz="1000" b="0" dirty="0">
                <a:solidFill>
                  <a:schemeClr val="tx1"/>
                </a:solidFill>
              </a:rPr>
              <a:t>Courses2007</a:t>
            </a:r>
            <a:r>
              <a:rPr lang="en-GB" sz="1000" b="0" dirty="0" smtClean="0">
                <a:solidFill>
                  <a:schemeClr val="tx1"/>
                </a:solidFill>
              </a:rPr>
              <a:t>.xls</a:t>
            </a:r>
            <a:r>
              <a:rPr lang="en-GB" sz="1000" b="0" dirty="0">
                <a:solidFill>
                  <a:schemeClr val="tx1"/>
                </a:solidFill>
              </a:rPr>
              <a:t>)</a:t>
            </a:r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r>
              <a:rPr lang="pt-PT" sz="1000" b="0" dirty="0" smtClean="0">
                <a:solidFill>
                  <a:schemeClr val="tx1"/>
                </a:solidFill>
              </a:rPr>
              <a:t>   </a:t>
            </a:r>
            <a:r>
              <a:rPr lang="en-GB" sz="1000" b="0" dirty="0">
                <a:solidFill>
                  <a:schemeClr val="tx1"/>
                </a:solidFill>
              </a:rPr>
              <a:t> </a:t>
            </a:r>
            <a:r>
              <a:rPr lang="en-GB" sz="1000" b="0" dirty="0" smtClean="0">
                <a:solidFill>
                  <a:schemeClr val="tx1"/>
                </a:solidFill>
              </a:rPr>
              <a:t>(Courses2015.xls</a:t>
            </a:r>
            <a:r>
              <a:rPr lang="en-GB" sz="1000" b="0" dirty="0">
                <a:solidFill>
                  <a:schemeClr val="tx1"/>
                </a:solidFill>
              </a:rPr>
              <a:t>)</a:t>
            </a:r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en-US" sz="4000" dirty="0"/>
          </a:p>
        </p:txBody>
      </p:sp>
      <p:pic>
        <p:nvPicPr>
          <p:cNvPr id="5" name="Imagem 7"/>
          <p:cNvPicPr/>
          <p:nvPr/>
        </p:nvPicPr>
        <p:blipFill>
          <a:blip r:embed="rId3"/>
          <a:srcRect l="2478" t="24802" r="1897" b="37103"/>
          <a:stretch>
            <a:fillRect/>
          </a:stretch>
        </p:blipFill>
        <p:spPr bwMode="auto">
          <a:xfrm>
            <a:off x="681912" y="3861048"/>
            <a:ext cx="734006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m 4"/>
          <p:cNvPicPr/>
          <p:nvPr/>
        </p:nvPicPr>
        <p:blipFill>
          <a:blip r:embed="rId4"/>
          <a:srcRect l="1474" t="23611" r="10375" b="60516"/>
          <a:stretch>
            <a:fillRect/>
          </a:stretch>
        </p:blipFill>
        <p:spPr bwMode="auto">
          <a:xfrm>
            <a:off x="683568" y="5805264"/>
            <a:ext cx="765915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m 1"/>
          <p:cNvPicPr/>
          <p:nvPr/>
        </p:nvPicPr>
        <p:blipFill>
          <a:blip r:embed="rId5"/>
          <a:srcRect l="1920" t="30159" r="5244" b="43055"/>
          <a:stretch>
            <a:fillRect/>
          </a:stretch>
        </p:blipFill>
        <p:spPr bwMode="auto">
          <a:xfrm>
            <a:off x="647150" y="2348880"/>
            <a:ext cx="7374830" cy="1246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757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02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Selected</a:t>
            </a:r>
            <a:r>
              <a:rPr lang="pt-PT" sz="6000" dirty="0" smtClean="0"/>
              <a:t> / </a:t>
            </a:r>
            <a:r>
              <a:rPr lang="pt-PT" sz="6000" dirty="0" err="1" smtClean="0"/>
              <a:t>derived</a:t>
            </a:r>
            <a:r>
              <a:rPr lang="pt-PT" sz="6000" dirty="0" smtClean="0"/>
              <a:t> data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2575188"/>
          </a:xfrm>
        </p:spPr>
        <p:txBody>
          <a:bodyPr>
            <a:noAutofit/>
          </a:bodyPr>
          <a:lstStyle/>
          <a:p>
            <a:r>
              <a:rPr lang="en-US" sz="4000" dirty="0" smtClean="0"/>
              <a:t>Data description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dirty="0">
                <a:solidFill>
                  <a:schemeClr val="tx1"/>
                </a:solidFill>
              </a:rPr>
              <a:t>We selected the following attributes: Year, Course Name, </a:t>
            </a:r>
            <a:r>
              <a:rPr lang="en-GB" sz="2400" b="0" dirty="0" smtClean="0">
                <a:solidFill>
                  <a:schemeClr val="tx1"/>
                </a:solidFill>
              </a:rPr>
              <a:t>Course Code</a:t>
            </a:r>
            <a:r>
              <a:rPr lang="en-GB" sz="2400" b="0" dirty="0">
                <a:solidFill>
                  <a:schemeClr val="tx1"/>
                </a:solidFill>
              </a:rPr>
              <a:t>, University Name, University Code, Degree Level, Total Unemployed, Total Graduates, Course Area Code and Course Area </a:t>
            </a:r>
            <a:r>
              <a:rPr lang="en-GB" sz="2400" b="0" dirty="0" smtClean="0">
                <a:solidFill>
                  <a:schemeClr val="tx1"/>
                </a:solidFill>
              </a:rPr>
              <a:t>Name</a:t>
            </a:r>
            <a:endParaRPr lang="pt-PT" sz="2400" b="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Mário\Dropbox\Capturas de tela\Screenshot 2016-10-20 16.33.3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641" y="3381843"/>
            <a:ext cx="2734815" cy="285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467544" y="3856980"/>
            <a:ext cx="53285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800"/>
              </a:spcBef>
              <a:buFont typeface="Arial" pitchFamily="34" charset="0"/>
              <a:buChar char="•"/>
            </a:pPr>
            <a:r>
              <a:rPr lang="en-GB" sz="2400" dirty="0"/>
              <a:t>A little explanation about course areas, there are 3 hierarchical levels but top level has many roots “it is a forest of trees”, the image at right summarize the idea (Leaves are the courses</a:t>
            </a:r>
            <a:r>
              <a:rPr lang="en-GB" sz="2400" dirty="0" smtClean="0"/>
              <a:t>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Derived data description</a:t>
            </a:r>
          </a:p>
          <a:p>
            <a:r>
              <a:rPr lang="en-GB" sz="2400" b="0" dirty="0">
                <a:solidFill>
                  <a:schemeClr val="tx1"/>
                </a:solidFill>
              </a:rPr>
              <a:t>We calculated the following derived measures for each year</a:t>
            </a:r>
            <a:r>
              <a:rPr lang="en-GB" sz="2400" b="0" dirty="0" smtClean="0">
                <a:solidFill>
                  <a:schemeClr val="tx1"/>
                </a:solidFill>
              </a:rPr>
              <a:t>:</a:t>
            </a:r>
            <a:endParaRPr lang="pt-PT" sz="2400" b="0" dirty="0">
              <a:solidFill>
                <a:schemeClr val="tx1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% Unemployment By </a:t>
            </a:r>
            <a:r>
              <a:rPr lang="en-GB" sz="2400" dirty="0" smtClean="0">
                <a:solidFill>
                  <a:schemeClr val="tx1"/>
                </a:solidFill>
              </a:rPr>
              <a:t>Course</a:t>
            </a:r>
          </a:p>
          <a:p>
            <a:pPr marL="0" lvl="0" indent="0"/>
            <a:r>
              <a:rPr lang="en-GB" sz="2400" b="0" dirty="0" smtClean="0">
                <a:solidFill>
                  <a:schemeClr val="tx1"/>
                </a:solidFill>
              </a:rPr>
              <a:t>(100 </a:t>
            </a:r>
            <a:r>
              <a:rPr lang="en-GB" sz="2400" b="0" dirty="0">
                <a:solidFill>
                  <a:schemeClr val="tx1"/>
                </a:solidFill>
              </a:rPr>
              <a:t>* Total Unemployed of Course/ Total Graduates of </a:t>
            </a:r>
            <a:r>
              <a:rPr lang="en-GB" sz="2400" b="0" dirty="0" smtClean="0">
                <a:solidFill>
                  <a:schemeClr val="tx1"/>
                </a:solidFill>
              </a:rPr>
              <a:t>Course)</a:t>
            </a:r>
          </a:p>
          <a:p>
            <a:pPr marL="0" lvl="0" indent="0"/>
            <a:r>
              <a:rPr lang="en-GB" sz="2400" dirty="0" smtClean="0">
                <a:solidFill>
                  <a:schemeClr val="tx1"/>
                </a:solidFill>
              </a:rPr>
              <a:t>Task </a:t>
            </a:r>
            <a:r>
              <a:rPr lang="en-GB" sz="2400" dirty="0">
                <a:solidFill>
                  <a:schemeClr val="tx1"/>
                </a:solidFill>
              </a:rPr>
              <a:t>1:</a:t>
            </a:r>
            <a:r>
              <a:rPr lang="en-GB" sz="2400" b="0" dirty="0">
                <a:solidFill>
                  <a:schemeClr val="tx1"/>
                </a:solidFill>
              </a:rPr>
              <a:t> Compare the unemployment (%) of different courses (regardless of course conclusion year of the </a:t>
            </a:r>
            <a:r>
              <a:rPr lang="en-GB" sz="2400" b="0" dirty="0" smtClean="0">
                <a:solidFill>
                  <a:schemeClr val="tx1"/>
                </a:solidFill>
              </a:rPr>
              <a:t>graduates)</a:t>
            </a:r>
          </a:p>
          <a:p>
            <a:pPr marL="0" lvl="0" indent="0"/>
            <a:r>
              <a:rPr lang="en-GB" sz="2400" dirty="0" smtClean="0">
                <a:solidFill>
                  <a:schemeClr val="tx1"/>
                </a:solidFill>
              </a:rPr>
              <a:t>Task </a:t>
            </a:r>
            <a:r>
              <a:rPr lang="en-GB" sz="2400" dirty="0">
                <a:solidFill>
                  <a:schemeClr val="tx1"/>
                </a:solidFill>
              </a:rPr>
              <a:t>2: </a:t>
            </a:r>
            <a:r>
              <a:rPr lang="en-GB" sz="2400" b="0" dirty="0">
                <a:solidFill>
                  <a:schemeClr val="tx1"/>
                </a:solidFill>
              </a:rPr>
              <a:t>Present the information about unemployment (%) from a specific course graduates across </a:t>
            </a:r>
            <a:r>
              <a:rPr lang="en-GB" sz="2400" b="0" dirty="0" smtClean="0">
                <a:solidFill>
                  <a:schemeClr val="tx1"/>
                </a:solidFill>
              </a:rPr>
              <a:t>time.</a:t>
            </a:r>
            <a:endParaRPr lang="pt-PT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3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015348"/>
          </a:xfrm>
        </p:spPr>
        <p:txBody>
          <a:bodyPr>
            <a:normAutofit lnSpcReduction="10000"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% Unemployment by Each </a:t>
            </a:r>
            <a:r>
              <a:rPr lang="en-GB" sz="2400" dirty="0" smtClean="0">
                <a:solidFill>
                  <a:schemeClr val="tx1"/>
                </a:solidFill>
              </a:rPr>
              <a:t>University</a:t>
            </a:r>
          </a:p>
          <a:p>
            <a:pPr marL="0" lvl="0" indent="0"/>
            <a:r>
              <a:rPr lang="en-GB" sz="2400" b="0" dirty="0" smtClean="0">
                <a:solidFill>
                  <a:schemeClr val="tx1"/>
                </a:solidFill>
              </a:rPr>
              <a:t>(100 </a:t>
            </a:r>
            <a:r>
              <a:rPr lang="en-GB" sz="2400" b="0" dirty="0">
                <a:solidFill>
                  <a:schemeClr val="tx1"/>
                </a:solidFill>
              </a:rPr>
              <a:t>* Total Unemployed of University/ Total Graduates of </a:t>
            </a:r>
            <a:r>
              <a:rPr lang="en-GB" sz="2400" b="0" dirty="0" smtClean="0">
                <a:solidFill>
                  <a:schemeClr val="tx1"/>
                </a:solidFill>
              </a:rPr>
              <a:t>University)</a:t>
            </a:r>
          </a:p>
          <a:p>
            <a:pPr marL="0" lvl="0" indent="0"/>
            <a:r>
              <a:rPr lang="en-GB" sz="2400" dirty="0" smtClean="0">
                <a:solidFill>
                  <a:schemeClr val="tx1"/>
                </a:solidFill>
              </a:rPr>
              <a:t>Task </a:t>
            </a:r>
            <a:r>
              <a:rPr lang="en-GB" sz="2400" dirty="0">
                <a:solidFill>
                  <a:schemeClr val="tx1"/>
                </a:solidFill>
              </a:rPr>
              <a:t>3: </a:t>
            </a:r>
            <a:r>
              <a:rPr lang="en-GB" sz="2400" b="0" dirty="0">
                <a:solidFill>
                  <a:schemeClr val="tx1"/>
                </a:solidFill>
              </a:rPr>
              <a:t>Identify the university with more unemployment (%)</a:t>
            </a:r>
            <a:endParaRPr lang="pt-PT" sz="2400" b="0" dirty="0">
              <a:solidFill>
                <a:schemeClr val="tx1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% Unemployment By Each Area Level </a:t>
            </a:r>
            <a:endParaRPr lang="en-GB" sz="2400" dirty="0" smtClean="0">
              <a:solidFill>
                <a:schemeClr val="tx1"/>
              </a:solidFill>
            </a:endParaRPr>
          </a:p>
          <a:p>
            <a:pPr marL="0" lvl="0" indent="0"/>
            <a:r>
              <a:rPr lang="en-GB" sz="2400" b="0" dirty="0" smtClean="0">
                <a:solidFill>
                  <a:schemeClr val="tx1"/>
                </a:solidFill>
              </a:rPr>
              <a:t>(</a:t>
            </a:r>
            <a:r>
              <a:rPr lang="en-GB" sz="2400" b="0" dirty="0">
                <a:solidFill>
                  <a:schemeClr val="tx1"/>
                </a:solidFill>
              </a:rPr>
              <a:t>100 * Total Unemployed of Area/ Total Graduates of </a:t>
            </a:r>
            <a:r>
              <a:rPr lang="en-GB" sz="2400" b="0" dirty="0" smtClean="0">
                <a:solidFill>
                  <a:schemeClr val="tx1"/>
                </a:solidFill>
              </a:rPr>
              <a:t>Area)</a:t>
            </a:r>
          </a:p>
          <a:p>
            <a:pPr marL="0" lvl="0" indent="0"/>
            <a:r>
              <a:rPr lang="en-GB" sz="2400" dirty="0" smtClean="0">
                <a:solidFill>
                  <a:schemeClr val="tx1"/>
                </a:solidFill>
              </a:rPr>
              <a:t>Task </a:t>
            </a:r>
            <a:r>
              <a:rPr lang="en-GB" sz="2400" dirty="0">
                <a:solidFill>
                  <a:schemeClr val="tx1"/>
                </a:solidFill>
              </a:rPr>
              <a:t>5:</a:t>
            </a:r>
            <a:r>
              <a:rPr lang="en-GB" sz="2400" b="0" dirty="0">
                <a:solidFill>
                  <a:schemeClr val="tx1"/>
                </a:solidFill>
              </a:rPr>
              <a:t> Summarize the employment/unemployment by graduation </a:t>
            </a:r>
            <a:r>
              <a:rPr lang="en-GB" sz="2400" b="0" dirty="0" smtClean="0">
                <a:solidFill>
                  <a:schemeClr val="tx1"/>
                </a:solidFill>
              </a:rPr>
              <a:t>areas</a:t>
            </a:r>
            <a:endParaRPr lang="pt-PT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10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03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Data </a:t>
            </a:r>
            <a:r>
              <a:rPr lang="pt-PT" sz="6000" dirty="0" err="1" smtClean="0"/>
              <a:t>abstraction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76007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3033</TotalTime>
  <Words>390</Words>
  <Application>Microsoft Office PowerPoint</Application>
  <PresentationFormat>On-screen Show (4:3)</PresentationFormat>
  <Paragraphs>99</Paragraphs>
  <Slides>17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template-gvip</vt:lpstr>
      <vt:lpstr>Information Visualization Project Proposal and Dataset</vt:lpstr>
      <vt:lpstr>INITIAL DATASET</vt:lpstr>
      <vt:lpstr>Initial Dataset</vt:lpstr>
      <vt:lpstr>Initial Dataset</vt:lpstr>
      <vt:lpstr>Selected / derived data</vt:lpstr>
      <vt:lpstr>Selected data</vt:lpstr>
      <vt:lpstr>Derived data</vt:lpstr>
      <vt:lpstr>Derived data</vt:lpstr>
      <vt:lpstr>Data abstraction</vt:lpstr>
      <vt:lpstr>Data abstraction</vt:lpstr>
      <vt:lpstr>Data abstraction</vt:lpstr>
      <vt:lpstr>Data abstraction</vt:lpstr>
      <vt:lpstr>Dataset processing</vt:lpstr>
      <vt:lpstr>Dataset processing</vt:lpstr>
      <vt:lpstr>Dataset processing</vt:lpstr>
      <vt:lpstr>Mapping</vt:lpstr>
      <vt:lpstr>Mapping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Mário</cp:lastModifiedBy>
  <cp:revision>337</cp:revision>
  <dcterms:created xsi:type="dcterms:W3CDTF">2010-04-13T09:45:33Z</dcterms:created>
  <dcterms:modified xsi:type="dcterms:W3CDTF">2016-10-20T15:47:50Z</dcterms:modified>
</cp:coreProperties>
</file>