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1096" r:id="rId4"/>
    <p:sldId id="1097" r:id="rId5"/>
    <p:sldId id="1098" r:id="rId6"/>
    <p:sldId id="1099" r:id="rId7"/>
    <p:sldId id="1100" r:id="rId8"/>
    <p:sldId id="1105" r:id="rId9"/>
    <p:sldId id="1101" r:id="rId10"/>
    <p:sldId id="1102" r:id="rId11"/>
    <p:sldId id="1103" r:id="rId12"/>
    <p:sldId id="1104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64" d="100"/>
          <a:sy n="64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05-10-2016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G8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1967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 smtClean="0">
                <a:solidFill>
                  <a:schemeClr val="bg2"/>
                </a:solidFill>
              </a:rPr>
              <a:t>70969 – Mário Reis</a:t>
            </a:r>
          </a:p>
          <a:p>
            <a:pPr algn="l"/>
            <a:r>
              <a:rPr lang="pt-PT" sz="2400" b="0" dirty="0" smtClean="0">
                <a:solidFill>
                  <a:schemeClr val="bg2"/>
                </a:solidFill>
              </a:rPr>
              <a:t>75456 – Artur Fonseca</a:t>
            </a:r>
            <a:endParaRPr lang="pt-PT" sz="2400" b="0" dirty="0">
              <a:solidFill>
                <a:schemeClr val="bg2"/>
              </a:solidFill>
            </a:endParaRPr>
          </a:p>
          <a:p>
            <a:pPr algn="l"/>
            <a:r>
              <a:rPr lang="pt-PT" sz="2400" b="0" dirty="0" smtClean="0">
                <a:solidFill>
                  <a:schemeClr val="bg2"/>
                </a:solidFill>
              </a:rPr>
              <a:t>76046 – André Pires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Does Computer Science graduates in IST have more unemployment, in 2015, than Computer Science in ISEL? </a:t>
            </a:r>
            <a:r>
              <a:rPr lang="en-GB" sz="2700" b="1" dirty="0">
                <a:solidFill>
                  <a:srgbClr val="336699"/>
                </a:solidFill>
              </a:rPr>
              <a:t>And in 2007</a:t>
            </a:r>
            <a:r>
              <a:rPr lang="en-GB" sz="2700" b="1" dirty="0" smtClean="0">
                <a:solidFill>
                  <a:srgbClr val="336699"/>
                </a:solidFill>
              </a:rPr>
              <a:t>?</a:t>
            </a:r>
            <a:endParaRPr lang="en-US" sz="2700" b="1" dirty="0" smtClean="0">
              <a:solidFill>
                <a:srgbClr val="336699"/>
              </a:solidFill>
            </a:endParaRP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Is Computer Science in IST having less unemployed graduates in last </a:t>
            </a:r>
            <a:r>
              <a:rPr lang="en-GB" sz="2700" b="1" dirty="0" smtClean="0">
                <a:solidFill>
                  <a:srgbClr val="336699"/>
                </a:solidFill>
              </a:rPr>
              <a:t>years?</a:t>
            </a:r>
            <a:endParaRPr lang="en-GB" sz="2700" b="1" dirty="0">
              <a:solidFill>
                <a:srgbClr val="336699"/>
              </a:solidFill>
            </a:endParaRP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 smtClean="0">
                <a:solidFill>
                  <a:srgbClr val="336699"/>
                </a:solidFill>
              </a:rPr>
              <a:t>What </a:t>
            </a:r>
            <a:r>
              <a:rPr lang="en-GB" sz="2700" b="1" dirty="0">
                <a:solidFill>
                  <a:srgbClr val="336699"/>
                </a:solidFill>
              </a:rPr>
              <a:t>was the year which had less unemployed people from Computer Science in IST</a:t>
            </a:r>
            <a:r>
              <a:rPr lang="en-GB" sz="2700" b="1" dirty="0" smtClean="0">
                <a:solidFill>
                  <a:srgbClr val="336699"/>
                </a:solidFill>
              </a:rPr>
              <a:t>?</a:t>
            </a: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What is the university with more unemployment</a:t>
            </a:r>
            <a:r>
              <a:rPr lang="en-GB" sz="2700" b="1" dirty="0" smtClean="0">
                <a:solidFill>
                  <a:srgbClr val="336699"/>
                </a:solidFill>
              </a:rPr>
              <a:t>?</a:t>
            </a: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Where the unemployment will be higher? In a course with 14 minimum entry grade or one with 17</a:t>
            </a:r>
            <a:r>
              <a:rPr lang="en-GB" sz="2700" b="1" dirty="0" smtClean="0">
                <a:solidFill>
                  <a:srgbClr val="336699"/>
                </a:solidFill>
              </a:rPr>
              <a:t>?</a:t>
            </a:r>
            <a:endParaRPr lang="en-GB" sz="2700" b="1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pt-P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“Unemployment2014.csv”)</a:t>
            </a:r>
          </a:p>
          <a:p>
            <a:r>
              <a:rPr 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University; Course; Degree; Total Unemployed; Total </a:t>
            </a:r>
            <a:r>
              <a:rPr lang="en-US" sz="15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Graduates</a:t>
            </a:r>
            <a:endParaRPr lang="pt-PT" sz="15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5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Engenharia Informática e de Computadores; Licenciatura; 20; </a:t>
            </a:r>
            <a:r>
              <a:rPr lang="pt-PT" sz="15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800;</a:t>
            </a:r>
          </a:p>
          <a:p>
            <a:r>
              <a:rPr lang="pt-PT" sz="15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</a:t>
            </a:r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Engenharia Informática e de Computadores; Licenciatura; 30; 500</a:t>
            </a:r>
            <a:r>
              <a:rPr lang="pt-PT" sz="15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PT" sz="3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“Unemployment2015.csv”)</a:t>
            </a:r>
            <a:endParaRPr lang="pt-PT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University; Course; Degree; Total Unemployed; Total Graduates; </a:t>
            </a:r>
            <a:endParaRPr lang="pt-PT" sz="15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IST; Engenharia Informática e de Computadores; Licenciatura; 15; 870; </a:t>
            </a:r>
          </a:p>
          <a:p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ISEL; Engenharia Informática e de Computadores; Licenciatura; 40; 650</a:t>
            </a:r>
            <a:r>
              <a:rPr lang="pt-PT" sz="15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PT" sz="3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“MinimumEntrygGrades2016.csv”)</a:t>
            </a:r>
            <a:endParaRPr lang="pt-PT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University; Course; Degree; MinimumEntryGrade; </a:t>
            </a:r>
            <a:endParaRPr lang="pt-PT" sz="15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IST; Engenharia Informática e de Computadores; Licenciatura; </a:t>
            </a:r>
            <a:r>
              <a:rPr lang="pt-PT" sz="15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16.7</a:t>
            </a:r>
            <a:endParaRPr lang="pt-PT" sz="15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</a:t>
            </a:r>
            <a:r>
              <a:rPr lang="en-US" sz="4000" dirty="0" smtClean="0"/>
              <a:t>description</a:t>
            </a:r>
          </a:p>
          <a:p>
            <a:pPr lvl="1"/>
            <a:r>
              <a:rPr lang="en-GB" sz="3600" dirty="0" smtClean="0"/>
              <a:t>The </a:t>
            </a:r>
            <a:r>
              <a:rPr lang="en-GB" sz="3600" b="1" dirty="0" smtClean="0"/>
              <a:t>employment/unemployment</a:t>
            </a:r>
            <a:r>
              <a:rPr lang="en-GB" sz="3600" dirty="0" smtClean="0"/>
              <a:t> of higher education courses from all the public and private universities of Portugal</a:t>
            </a:r>
            <a:endParaRPr lang="pt-PT" sz="3600" dirty="0" smtClean="0"/>
          </a:p>
        </p:txBody>
      </p:sp>
      <p:pic>
        <p:nvPicPr>
          <p:cNvPr id="2050" name="Picture 2" descr="C:\Users\Mário\Desktop\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0370"/>
            <a:ext cx="3832101" cy="25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GB" sz="3600" dirty="0" smtClean="0"/>
              <a:t>A </a:t>
            </a:r>
            <a:r>
              <a:rPr lang="en-GB" sz="3600" dirty="0"/>
              <a:t>set </a:t>
            </a:r>
            <a:r>
              <a:rPr lang="en-GB" sz="3600" dirty="0"/>
              <a:t>of documents </a:t>
            </a:r>
            <a:r>
              <a:rPr lang="en-GB" sz="3600" dirty="0" smtClean="0"/>
              <a:t>(excel format) provided </a:t>
            </a:r>
            <a:r>
              <a:rPr lang="en-GB" sz="3600" dirty="0"/>
              <a:t>by DGEEC </a:t>
            </a:r>
            <a:r>
              <a:rPr lang="en-GB" sz="3600" dirty="0" smtClean="0"/>
              <a:t>with </a:t>
            </a:r>
            <a:r>
              <a:rPr lang="en-GB" sz="3600" dirty="0"/>
              <a:t>the information about all the courses and the respective </a:t>
            </a:r>
            <a:r>
              <a:rPr lang="en-GB" sz="3600" dirty="0" smtClean="0"/>
              <a:t>year</a:t>
            </a:r>
          </a:p>
          <a:p>
            <a:pPr lvl="1"/>
            <a:r>
              <a:rPr lang="en-GB" sz="3600" dirty="0" smtClean="0"/>
              <a:t>Available at DGEEC website</a:t>
            </a:r>
            <a:endParaRPr lang="en-US" sz="3600" dirty="0"/>
          </a:p>
        </p:txBody>
      </p:sp>
      <p:pic>
        <p:nvPicPr>
          <p:cNvPr id="1026" name="Picture 2" descr="C:\Users\Mári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25144"/>
            <a:ext cx="351514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</a:t>
            </a:r>
          </a:p>
          <a:p>
            <a:pPr lvl="1"/>
            <a:r>
              <a:rPr lang="en-GB" sz="3200" dirty="0"/>
              <a:t>Query Compare</a:t>
            </a:r>
            <a:endParaRPr lang="en-US" sz="3200" dirty="0" smtClean="0"/>
          </a:p>
          <a:p>
            <a:pPr lvl="1"/>
            <a:r>
              <a:rPr lang="en-GB" sz="3200" dirty="0"/>
              <a:t>Compare the unemployment (%) of different courses (regardless of course conclusion year of the graduates)</a:t>
            </a:r>
            <a:endParaRPr lang="en-US" sz="3200" dirty="0" smtClean="0"/>
          </a:p>
          <a:p>
            <a:r>
              <a:rPr lang="en-US" sz="3600" dirty="0"/>
              <a:t>Task </a:t>
            </a:r>
            <a:r>
              <a:rPr lang="en-US" sz="3600" dirty="0" smtClean="0"/>
              <a:t>2</a:t>
            </a:r>
            <a:endParaRPr lang="en-US" sz="3600" dirty="0"/>
          </a:p>
          <a:p>
            <a:pPr lvl="1"/>
            <a:r>
              <a:rPr lang="en-GB" sz="3200" dirty="0"/>
              <a:t>Consume Present</a:t>
            </a:r>
            <a:endParaRPr lang="en-US" sz="3200" dirty="0"/>
          </a:p>
          <a:p>
            <a:pPr lvl="1"/>
            <a:r>
              <a:rPr lang="en-GB" sz="3200" dirty="0"/>
              <a:t>Present the information </a:t>
            </a:r>
            <a:r>
              <a:rPr lang="en-GB" sz="3200" dirty="0" smtClean="0"/>
              <a:t>about unemployment </a:t>
            </a:r>
            <a:r>
              <a:rPr lang="en-GB" sz="3200" dirty="0"/>
              <a:t>(%) from a specific course graduates across </a:t>
            </a:r>
            <a:r>
              <a:rPr lang="en-GB" sz="3200" dirty="0" smtClean="0"/>
              <a:t>time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</a:t>
            </a:r>
            <a:r>
              <a:rPr lang="en-US" sz="3600" dirty="0" smtClean="0"/>
              <a:t>3</a:t>
            </a:r>
            <a:endParaRPr lang="en-US" sz="3600" dirty="0" smtClean="0"/>
          </a:p>
          <a:p>
            <a:pPr lvl="1"/>
            <a:r>
              <a:rPr lang="en-GB" sz="3200" dirty="0" smtClean="0"/>
              <a:t>Query Identify</a:t>
            </a:r>
          </a:p>
          <a:p>
            <a:pPr lvl="1"/>
            <a:r>
              <a:rPr lang="en-GB" sz="3200" dirty="0"/>
              <a:t>Identify the university with </a:t>
            </a:r>
            <a:r>
              <a:rPr lang="en-GB" sz="3200" dirty="0" smtClean="0"/>
              <a:t>more unemployment </a:t>
            </a:r>
            <a:r>
              <a:rPr lang="en-GB" sz="3200" dirty="0"/>
              <a:t>(%)</a:t>
            </a:r>
            <a:endParaRPr lang="en-US" sz="3200" dirty="0" smtClean="0"/>
          </a:p>
          <a:p>
            <a:r>
              <a:rPr lang="en-US" sz="3600" dirty="0"/>
              <a:t>Task </a:t>
            </a:r>
            <a:r>
              <a:rPr lang="en-US" sz="3600" dirty="0"/>
              <a:t>4</a:t>
            </a:r>
            <a:endParaRPr lang="en-US" sz="3600" dirty="0" smtClean="0"/>
          </a:p>
          <a:p>
            <a:pPr lvl="1"/>
            <a:r>
              <a:rPr lang="en-GB" sz="3200" dirty="0" smtClean="0"/>
              <a:t>Consume Present</a:t>
            </a:r>
          </a:p>
          <a:p>
            <a:pPr lvl="1"/>
            <a:r>
              <a:rPr lang="en-GB" sz="3200" dirty="0" smtClean="0"/>
              <a:t>Relation </a:t>
            </a:r>
            <a:r>
              <a:rPr lang="en-GB" sz="3200" dirty="0"/>
              <a:t>between minimum entry grade and unemployment (%)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47035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4282</TotalTime>
  <Words>339</Words>
  <Application>Microsoft Office PowerPoint</Application>
  <PresentationFormat>On-screen Show (4:3)</PresentationFormat>
  <Paragraphs>62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template-gvip</vt:lpstr>
      <vt:lpstr>Information Visualization Project Proposal and Dataset</vt:lpstr>
      <vt:lpstr>DOMAIN</vt:lpstr>
      <vt:lpstr>Domain</vt:lpstr>
      <vt:lpstr>DATASET</vt:lpstr>
      <vt:lpstr>Dataset</vt:lpstr>
      <vt:lpstr>TASKS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Mário</cp:lastModifiedBy>
  <cp:revision>342</cp:revision>
  <dcterms:created xsi:type="dcterms:W3CDTF">2010-04-13T09:45:33Z</dcterms:created>
  <dcterms:modified xsi:type="dcterms:W3CDTF">2016-10-06T16:09:49Z</dcterms:modified>
</cp:coreProperties>
</file>