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1096" r:id="rId4"/>
    <p:sldId id="1097" r:id="rId5"/>
    <p:sldId id="1098" r:id="rId6"/>
    <p:sldId id="1099" r:id="rId7"/>
    <p:sldId id="1100" r:id="rId8"/>
    <p:sldId id="1105" r:id="rId9"/>
    <p:sldId id="1101" r:id="rId10"/>
    <p:sldId id="1102" r:id="rId11"/>
    <p:sldId id="1103" r:id="rId12"/>
    <p:sldId id="1104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99" d="100"/>
          <a:sy n="99" d="100"/>
        </p:scale>
        <p:origin x="19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06/10/2016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G8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1967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980728"/>
            <a:ext cx="8229600" cy="5214974"/>
          </a:xfrm>
        </p:spPr>
        <p:txBody>
          <a:bodyPr>
            <a:noAutofit/>
          </a:bodyPr>
          <a:lstStyle/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Does Computer Science graduates in IST have more unemployment, in 2015, than Computer Science in ISEL? And in 2007? (Task 1)</a:t>
            </a:r>
            <a:endParaRPr lang="en-US" sz="2700" b="1" dirty="0">
              <a:solidFill>
                <a:srgbClr val="336699"/>
              </a:solidFill>
            </a:endParaRP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Is Computer Science in IST having less unemployed graduates in last years? (Task 2)</a:t>
            </a: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What was the year which had less unemployed people from Computer Science in IST? (Task 2)</a:t>
            </a: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What is the university with more unemployment? (Task 3)</a:t>
            </a: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336699"/>
                </a:solidFill>
              </a:rPr>
              <a:t>Where the unemployment will be higher? In a course with 14 minimum entry grade or one with 17? (Task 4)</a:t>
            </a:r>
            <a:endParaRPr lang="en-US" sz="2700" b="1" dirty="0">
              <a:solidFill>
                <a:srgbClr val="336699"/>
              </a:solidFill>
            </a:endParaRPr>
          </a:p>
          <a:p>
            <a:pPr marL="57150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2700" b="1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“Unemployment2014.csv”)</a:t>
            </a:r>
          </a:p>
          <a:p>
            <a:r>
              <a:rPr 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University; Course; Degree; Total Unemployed; Total Graduates</a:t>
            </a:r>
            <a:endParaRPr lang="pt-PT" sz="15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IST; Engenharia Informática e de Computadores; Licenciatura; 20; 800;</a:t>
            </a: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ISEL; Engenharia Informática e de Computadores; Licenciatura; 30; 500;</a:t>
            </a:r>
          </a:p>
          <a:p>
            <a:endParaRPr lang="pt-PT" sz="3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“Unemployment2015.csv”)</a:t>
            </a:r>
            <a:endParaRPr lang="pt-PT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University; Course; Degree; Total Unemployed; Total Graduates; </a:t>
            </a:r>
            <a:endParaRPr lang="pt-PT" sz="15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IST; Engenharia Informática e de Computadores; Licenciatura; 15; 870; </a:t>
            </a: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ISEL; Engenharia Informática e de Computadores; Licenciatura; 40; 650;</a:t>
            </a:r>
          </a:p>
          <a:p>
            <a:endParaRPr lang="pt-PT" sz="3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“MinimumEntrygGrades2016.csv”)</a:t>
            </a:r>
            <a:endParaRPr lang="pt-PT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University; Course; Degree; MinimumEntryGrade; </a:t>
            </a:r>
            <a:endParaRPr lang="pt-PT" sz="15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IST; Engenharia Informática e de Computadores; Licenciatura; 16.7</a:t>
            </a: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GB" sz="3600" dirty="0"/>
              <a:t>The </a:t>
            </a:r>
            <a:r>
              <a:rPr lang="en-GB" sz="3600" b="1" dirty="0"/>
              <a:t>employment/unemployment</a:t>
            </a:r>
            <a:r>
              <a:rPr lang="en-GB" sz="3600" dirty="0"/>
              <a:t> of higher education courses from all the public and private universities of Portugal</a:t>
            </a:r>
            <a:endParaRPr lang="pt-PT" sz="3600" dirty="0"/>
          </a:p>
        </p:txBody>
      </p:sp>
      <p:pic>
        <p:nvPicPr>
          <p:cNvPr id="2050" name="Picture 2" descr="C:\Users\Mário\Desktop\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0370"/>
            <a:ext cx="3832101" cy="25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GB" sz="3600" dirty="0"/>
              <a:t>A set of documents (excel format) provided by DGEEC with the information about all the courses and the respective year</a:t>
            </a:r>
          </a:p>
          <a:p>
            <a:pPr lvl="1"/>
            <a:r>
              <a:rPr lang="en-GB" sz="3600" dirty="0"/>
              <a:t>Available at DGEEC website</a:t>
            </a:r>
            <a:endParaRPr lang="en-US" sz="3600" dirty="0"/>
          </a:p>
        </p:txBody>
      </p:sp>
      <p:pic>
        <p:nvPicPr>
          <p:cNvPr id="1026" name="Picture 2" descr="C:\Users\Mári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25144"/>
            <a:ext cx="351514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Task 1</a:t>
            </a:r>
          </a:p>
          <a:p>
            <a:pPr lvl="1"/>
            <a:r>
              <a:rPr lang="en-GB" sz="3200" dirty="0"/>
              <a:t>Query Compare</a:t>
            </a:r>
            <a:endParaRPr lang="en-US" sz="3200" dirty="0"/>
          </a:p>
          <a:p>
            <a:pPr lvl="1"/>
            <a:r>
              <a:rPr lang="en-GB" sz="3200" dirty="0"/>
              <a:t>Compare the unemployment (%) of different courses (regardless of course conclusion year of the graduates)</a:t>
            </a:r>
            <a:endParaRPr lang="en-US" sz="3200" dirty="0"/>
          </a:p>
          <a:p>
            <a:r>
              <a:rPr lang="en-US" sz="3600" dirty="0"/>
              <a:t>Task 2</a:t>
            </a:r>
          </a:p>
          <a:p>
            <a:pPr lvl="1"/>
            <a:r>
              <a:rPr lang="en-GB" sz="3200" dirty="0"/>
              <a:t>Consume Present</a:t>
            </a:r>
            <a:endParaRPr lang="en-US" sz="3200" dirty="0"/>
          </a:p>
          <a:p>
            <a:pPr lvl="1"/>
            <a:r>
              <a:rPr lang="en-GB" sz="3200" dirty="0"/>
              <a:t>Present the information about unemployment (%) from a specific course graduates across time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Task 3</a:t>
            </a:r>
          </a:p>
          <a:p>
            <a:pPr lvl="1"/>
            <a:r>
              <a:rPr lang="en-GB" sz="3200" dirty="0"/>
              <a:t>Query Identify</a:t>
            </a:r>
          </a:p>
          <a:p>
            <a:pPr lvl="1"/>
            <a:r>
              <a:rPr lang="en-GB" sz="3200" dirty="0"/>
              <a:t>Identify the university with more unemployment (%)</a:t>
            </a:r>
            <a:endParaRPr lang="en-US" sz="3200" dirty="0"/>
          </a:p>
          <a:p>
            <a:r>
              <a:rPr lang="en-US" sz="3600" dirty="0"/>
              <a:t>Task 4</a:t>
            </a:r>
          </a:p>
          <a:p>
            <a:pPr lvl="1"/>
            <a:r>
              <a:rPr lang="en-GB" sz="3200" dirty="0"/>
              <a:t>Consume Present</a:t>
            </a:r>
          </a:p>
          <a:p>
            <a:pPr lvl="1"/>
            <a:r>
              <a:rPr lang="en-GB" sz="3200" dirty="0"/>
              <a:t>Relation between minimum entry grade and unemployment (%)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47035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4294</TotalTime>
  <Words>359</Words>
  <Application>Microsoft Office PowerPoint</Application>
  <PresentationFormat>Apresentação no Ecrã (4:3)</PresentationFormat>
  <Paragraphs>62</Paragraphs>
  <Slides>12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TASKS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Artur José Lourenço Fonseca</cp:lastModifiedBy>
  <cp:revision>344</cp:revision>
  <dcterms:created xsi:type="dcterms:W3CDTF">2010-04-13T09:45:33Z</dcterms:created>
  <dcterms:modified xsi:type="dcterms:W3CDTF">2016-10-06T17:19:08Z</dcterms:modified>
</cp:coreProperties>
</file>