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Sorts Mill Goud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SortsMillGoud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ortsMillGoud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f85632975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4f85632975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f85632975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4f85632975_2_1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f8563297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4f85632975_2_1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7575a7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7575a7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f85632975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4f85632975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f85632975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f85632975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f8563297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4f85632975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f85632975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4f85632975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f8563297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4f85632975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f8563297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4f85632975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f8563297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f85632975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f85632975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4f85632975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f85632975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4f85632975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580400" y="822724"/>
            <a:ext cx="5983200" cy="15642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412000" y="2959328"/>
            <a:ext cx="4320000" cy="1374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i="0" sz="1800"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/>
            </a:lvl2pPr>
            <a:lvl3pPr lvl="2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/>
            </a:lvl4pPr>
            <a:lvl5pPr lvl="4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369500" y="2644330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 rot="2700000">
            <a:off x="7595770" y="3133680"/>
            <a:ext cx="475060" cy="1396604"/>
            <a:chOff x="5959192" y="333389"/>
            <a:chExt cx="633413" cy="1862138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67" name="Google Shape;67;p14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500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923938" y="1729350"/>
            <a:ext cx="3477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i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venir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77852" y="486978"/>
            <a:ext cx="255311" cy="255311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 rot="10800000">
            <a:off x="809625" y="732436"/>
            <a:ext cx="693293" cy="783985"/>
            <a:chOff x="6200905" y="2967038"/>
            <a:chExt cx="924390" cy="1045314"/>
          </a:xfrm>
        </p:grpSpPr>
        <p:grpSp>
          <p:nvGrpSpPr>
            <p:cNvPr id="82" name="Google Shape;82;p16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5" name="Google Shape;85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6" name="Google Shape;86;p16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9" name="Google Shape;89;p16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90" name="Google Shape;90;p16"/>
          <p:cNvCxnSpPr/>
          <p:nvPr/>
        </p:nvCxnSpPr>
        <p:spPr>
          <a:xfrm rot="5400000">
            <a:off x="4369500" y="2571751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42050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705652" y="1264444"/>
            <a:ext cx="3696300" cy="3069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42049" y="1302549"/>
            <a:ext cx="3696300" cy="4964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sz="12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742050" y="1823442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3" type="body"/>
          </p:nvPr>
        </p:nvSpPr>
        <p:spPr>
          <a:xfrm>
            <a:off x="4705650" y="1302549"/>
            <a:ext cx="369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sz="12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4705650" y="1823443"/>
            <a:ext cx="3696300" cy="2510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42501" y="716756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083638" y="661988"/>
            <a:ext cx="4320000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·"/>
              <a:defRPr sz="24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2pPr>
            <a:lvl3pPr indent="-3429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venir"/>
              <a:buNone/>
              <a:defRPr sz="1500"/>
            </a:lvl4pPr>
            <a:lvl5pPr indent="-3238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·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42051" y="1938569"/>
            <a:ext cx="2648700" cy="23953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42500" y="716592"/>
            <a:ext cx="2648700" cy="10387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rts Mill Goud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4152900" y="405001"/>
            <a:ext cx="4586288" cy="392887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42500" y="1938569"/>
            <a:ext cx="2648700" cy="2463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sz="11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734991" y="405000"/>
            <a:ext cx="0" cy="4333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 rot="5400000">
            <a:off x="3056928" y="-1050435"/>
            <a:ext cx="3030143" cy="7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Char char="·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b="0" i="1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nir"/>
              <a:buNone/>
              <a:defRPr b="0" i="1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·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37500" y="4767876"/>
            <a:ext cx="13201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065734" y="4768200"/>
            <a:ext cx="5012532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87100" y="4768200"/>
            <a:ext cx="1320113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278606" y="3114675"/>
            <a:ext cx="4564856" cy="184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rts Mill Goudy"/>
              <a:buNone/>
            </a:pPr>
            <a:r>
              <a:rPr lang="pl" sz="4500"/>
              <a:t>E</a:t>
            </a:r>
            <a:r>
              <a:rPr b="0" i="0" lang="pl" sz="4500"/>
              <a:t>-commerce product matching</a:t>
            </a:r>
            <a:endParaRPr sz="4500"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991101" y="3431975"/>
            <a:ext cx="3338510" cy="129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Paweł Golik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/>
              <a:t>Mateusz Jastrzębiowski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/>
              <a:t>Aleksandra Muszkowska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25804" l="0" r="0" t="22943"/>
          <a:stretch/>
        </p:blipFill>
        <p:spPr>
          <a:xfrm>
            <a:off x="15" y="8"/>
            <a:ext cx="9143983" cy="30110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 rot="5400000">
            <a:off x="4369500" y="4077294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Take a model trained on some task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(product matching).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Generate representations using the model – offers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embeddings.</a:t>
            </a:r>
            <a:endParaRPr/>
          </a:p>
          <a:p>
            <a:pPr indent="-3365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Train another classifier that takes the representations(embeddings) and predicts some properties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pl">
                <a:latin typeface="Arial"/>
                <a:ea typeface="Arial"/>
                <a:cs typeface="Arial"/>
                <a:sym typeface="Arial"/>
              </a:rPr>
              <a:t>probing task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 the classifier performs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well, the model 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has learned to predict using this property.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Magnifying glass" id="241" name="Google Shape;241;p34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 – How it works?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The relationship of the length of the concatenated input to the embedding of the offer.</a:t>
            </a:r>
            <a:endParaRPr/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The impact of keyword content in the offer description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Pseudoword identification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651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Magnifying glass" id="249" name="Google Shape;249;p35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 tasks 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42050" y="296467"/>
            <a:ext cx="7659900" cy="834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42050" y="1264444"/>
            <a:ext cx="7659900" cy="303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13" y="122925"/>
            <a:ext cx="4124325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762" y="122925"/>
            <a:ext cx="3968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 amt="7000"/>
          </a:blip>
          <a:srcRect b="6557" l="0" r="0" t="5892"/>
          <a:stretch/>
        </p:blipFill>
        <p:spPr>
          <a:xfrm>
            <a:off x="25" y="-1"/>
            <a:ext cx="91439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>
            <p:ph type="title"/>
          </p:nvPr>
        </p:nvSpPr>
        <p:spPr>
          <a:xfrm>
            <a:off x="656325" y="2090154"/>
            <a:ext cx="76599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ts Mill Goudy"/>
              <a:buNone/>
            </a:pPr>
            <a:r>
              <a:rPr b="1" lang="pl" sz="4700"/>
              <a:t>Thank You!</a:t>
            </a:r>
            <a:endParaRPr b="1"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Product matching</a:t>
            </a:r>
            <a:endParaRPr sz="3300"/>
          </a:p>
        </p:txBody>
      </p:sp>
      <p:pic>
        <p:nvPicPr>
          <p:cNvPr descr="Improving Data Quality with Product Similarity Search | by Evi Lazaridou |  commercetools tech" id="158" name="Google Shape;15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365" y="2571750"/>
            <a:ext cx="4617095" cy="1832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896365" y="4404717"/>
            <a:ext cx="457200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https://techblog.commercetools.com/improving-data-quality-with-product-similarity-search-d037c7212071</a:t>
            </a:r>
            <a:endParaRPr sz="1100"/>
          </a:p>
        </p:txBody>
      </p:sp>
      <p:sp>
        <p:nvSpPr>
          <p:cNvPr id="160" name="Google Shape;160;p26"/>
          <p:cNvSpPr txBox="1"/>
          <p:nvPr/>
        </p:nvSpPr>
        <p:spPr>
          <a:xfrm>
            <a:off x="406153" y="1264444"/>
            <a:ext cx="8522563" cy="9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matching exact products from different offers based strictly on the product's title, description, and attributes.</a:t>
            </a:r>
            <a:endParaRPr sz="1100"/>
          </a:p>
        </p:txBody>
      </p:sp>
      <p:sp>
        <p:nvSpPr>
          <p:cNvPr id="161" name="Google Shape;161;p26"/>
          <p:cNvSpPr txBox="1"/>
          <p:nvPr/>
        </p:nvSpPr>
        <p:spPr>
          <a:xfrm>
            <a:off x="2577474" y="3017313"/>
            <a:ext cx="1123579" cy="276999"/>
          </a:xfrm>
          <a:prstGeom prst="rect">
            <a:avLst/>
          </a:prstGeom>
          <a:solidFill>
            <a:srgbClr val="F0F1F3"/>
          </a:solidFill>
          <a:ln cap="flat" cmpd="sng" w="107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577474" y="3740557"/>
            <a:ext cx="1123579" cy="276999"/>
          </a:xfrm>
          <a:prstGeom prst="rect">
            <a:avLst/>
          </a:prstGeom>
          <a:solidFill>
            <a:srgbClr val="F0F1F3"/>
          </a:solidFill>
          <a:ln cap="flat" cmpd="sng" w="10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44242" y="3349734"/>
            <a:ext cx="1578404" cy="2769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product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Dataset</a:t>
            </a:r>
            <a:endParaRPr sz="33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42050" y="1264451"/>
            <a:ext cx="7659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7305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·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Web Data Commons – Training Dataset and Gold Standard for Large-Scale Product Matching dataset ( WDC) </a:t>
            </a:r>
            <a:endParaRPr/>
          </a:p>
          <a:p>
            <a:pPr indent="-2730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Four Categories: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Cameras, Computers, Watches, and Shoes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1778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730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Attributes: title, description, brand, price, etc  </a:t>
            </a:r>
            <a:endParaRPr/>
          </a:p>
          <a:p>
            <a:pPr indent="-2730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Each offer is linked to a specific product (</a:t>
            </a:r>
            <a:r>
              <a:rPr i="0" lang="pl">
                <a:latin typeface="Arial"/>
                <a:ea typeface="Arial"/>
                <a:cs typeface="Arial"/>
                <a:sym typeface="Arial"/>
              </a:rPr>
              <a:t>cluster_id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2730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Each observation is a </a:t>
            </a:r>
            <a:r>
              <a:rPr b="1" i="0" lang="pl">
                <a:latin typeface="Arial"/>
                <a:ea typeface="Arial"/>
                <a:cs typeface="Arial"/>
                <a:sym typeface="Arial"/>
              </a:rPr>
              <a:t>pair of such offers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and a label indicating whether these two offers are for the same product (a </a:t>
            </a:r>
            <a:r>
              <a:rPr b="1" i="0" lang="pl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 pair) or not (a </a:t>
            </a:r>
            <a:r>
              <a:rPr b="1" i="0" lang="pl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 pair).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The resulting gold standard datasets consist of 150 positive and 400 negative pairs for each category.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ts Mill Goudy"/>
              <a:buNone/>
            </a:pPr>
            <a:r>
              <a:rPr lang="pl" sz="3300"/>
              <a:t>Embeddings</a:t>
            </a:r>
            <a:endParaRPr sz="3300"/>
          </a:p>
        </p:txBody>
      </p:sp>
      <p:sp>
        <p:nvSpPr>
          <p:cNvPr id="175" name="Google Shape;175;p28"/>
          <p:cNvSpPr txBox="1"/>
          <p:nvPr/>
        </p:nvSpPr>
        <p:spPr>
          <a:xfrm>
            <a:off x="742051" y="1755572"/>
            <a:ext cx="3379408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representation of words for text analysis, in the form of a real-valued vector that encodes the meaning of the word.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words that are closer in the vector space are expected to be similar in meaning.</a:t>
            </a:r>
            <a:endParaRPr sz="1100"/>
          </a:p>
        </p:txBody>
      </p:sp>
      <p:grpSp>
        <p:nvGrpSpPr>
          <p:cNvPr id="176" name="Google Shape;176;p28"/>
          <p:cNvGrpSpPr/>
          <p:nvPr/>
        </p:nvGrpSpPr>
        <p:grpSpPr>
          <a:xfrm>
            <a:off x="4265533" y="1393031"/>
            <a:ext cx="4083128" cy="3343274"/>
            <a:chOff x="5687378" y="1857375"/>
            <a:chExt cx="5444171" cy="4457699"/>
          </a:xfrm>
        </p:grpSpPr>
        <p:grpSp>
          <p:nvGrpSpPr>
            <p:cNvPr id="177" name="Google Shape;177;p28"/>
            <p:cNvGrpSpPr/>
            <p:nvPr/>
          </p:nvGrpSpPr>
          <p:grpSpPr>
            <a:xfrm>
              <a:off x="5687378" y="1857375"/>
              <a:ext cx="5444171" cy="4457699"/>
              <a:chOff x="5687378" y="1857375"/>
              <a:chExt cx="5444171" cy="4457699"/>
            </a:xfrm>
          </p:grpSpPr>
          <p:pic>
            <p:nvPicPr>
              <p:cNvPr descr="On word embeddings - Part 1" id="178" name="Google Shape;178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687378" y="1857375"/>
                <a:ext cx="5444171" cy="4457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" name="Google Shape;179;p28"/>
              <p:cNvSpPr txBox="1"/>
              <p:nvPr/>
            </p:nvSpPr>
            <p:spPr>
              <a:xfrm>
                <a:off x="9232776" y="2032986"/>
                <a:ext cx="1100831" cy="276999"/>
              </a:xfrm>
              <a:prstGeom prst="rect">
                <a:avLst/>
              </a:prstGeom>
              <a:solidFill>
                <a:srgbClr val="C0E0B5"/>
              </a:solidFill>
              <a:ln cap="flat" cmpd="sng" w="10775">
                <a:solidFill>
                  <a:schemeClr val="lt1">
                    <a:alpha val="92941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1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0" name="Google Shape;180;p28"/>
              <p:cNvSpPr txBox="1"/>
              <p:nvPr/>
            </p:nvSpPr>
            <p:spPr>
              <a:xfrm>
                <a:off x="5953959" y="2793373"/>
                <a:ext cx="917358" cy="353943"/>
              </a:xfrm>
              <a:prstGeom prst="rect">
                <a:avLst/>
              </a:prstGeom>
              <a:solidFill>
                <a:srgbClr val="F3E3E3"/>
              </a:solidFill>
              <a:ln cap="flat" cmpd="sng" w="10775">
                <a:solidFill>
                  <a:schemeClr val="lt1">
                    <a:alpha val="89803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2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1" name="Google Shape;181;p28"/>
              <p:cNvSpPr txBox="1"/>
              <p:nvPr/>
            </p:nvSpPr>
            <p:spPr>
              <a:xfrm>
                <a:off x="8689761" y="2516374"/>
                <a:ext cx="917358" cy="276999"/>
              </a:xfrm>
              <a:prstGeom prst="rect">
                <a:avLst/>
              </a:prstGeom>
              <a:solidFill>
                <a:srgbClr val="D7F0EF"/>
              </a:solidFill>
              <a:ln cap="flat" cmpd="sng" w="10775">
                <a:solidFill>
                  <a:schemeClr val="lt1">
                    <a:alpha val="92941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3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2" name="Google Shape;182;p28"/>
              <p:cNvSpPr txBox="1"/>
              <p:nvPr/>
            </p:nvSpPr>
            <p:spPr>
              <a:xfrm>
                <a:off x="8315418" y="5497809"/>
                <a:ext cx="917358" cy="276999"/>
              </a:xfrm>
              <a:prstGeom prst="rect">
                <a:avLst/>
              </a:prstGeom>
              <a:solidFill>
                <a:srgbClr val="C1C1E9"/>
              </a:solidFill>
              <a:ln cap="flat" cmpd="sng" w="10775">
                <a:solidFill>
                  <a:schemeClr val="lt1">
                    <a:alpha val="92941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6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3" name="Google Shape;183;p28"/>
              <p:cNvSpPr txBox="1"/>
              <p:nvPr/>
            </p:nvSpPr>
            <p:spPr>
              <a:xfrm>
                <a:off x="8583395" y="3103582"/>
                <a:ext cx="944700" cy="276900"/>
              </a:xfrm>
              <a:prstGeom prst="rect">
                <a:avLst/>
              </a:prstGeom>
              <a:solidFill>
                <a:srgbClr val="DC96DC"/>
              </a:solidFill>
              <a:ln cap="flat" cmpd="sng" w="10775">
                <a:solidFill>
                  <a:schemeClr val="lt1">
                    <a:alpha val="92941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4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4" name="Google Shape;184;p28"/>
              <p:cNvSpPr txBox="1"/>
              <p:nvPr/>
            </p:nvSpPr>
            <p:spPr>
              <a:xfrm>
                <a:off x="9387224" y="4174030"/>
                <a:ext cx="917358" cy="276999"/>
              </a:xfrm>
              <a:prstGeom prst="rect">
                <a:avLst/>
              </a:prstGeom>
              <a:solidFill>
                <a:srgbClr val="E4E3B3"/>
              </a:solidFill>
              <a:ln cap="flat" cmpd="sng" w="10775">
                <a:solidFill>
                  <a:schemeClr val="lt1">
                    <a:alpha val="92941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9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Product 5</a:t>
                </a:r>
                <a:endParaRPr sz="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185" name="Google Shape;185;p28"/>
            <p:cNvCxnSpPr/>
            <p:nvPr/>
          </p:nvCxnSpPr>
          <p:spPr>
            <a:xfrm rot="10800000">
              <a:off x="8114190" y="1857375"/>
              <a:ext cx="0" cy="3194019"/>
            </a:xfrm>
            <a:prstGeom prst="straightConnector1">
              <a:avLst/>
            </a:prstGeom>
            <a:noFill/>
            <a:ln cap="flat" cmpd="sng" w="19050">
              <a:solidFill>
                <a:srgbClr val="6B748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28"/>
            <p:cNvCxnSpPr/>
            <p:nvPr/>
          </p:nvCxnSpPr>
          <p:spPr>
            <a:xfrm>
              <a:off x="8114190" y="5051394"/>
              <a:ext cx="3017357" cy="658999"/>
            </a:xfrm>
            <a:prstGeom prst="straightConnector1">
              <a:avLst/>
            </a:prstGeom>
            <a:noFill/>
            <a:ln cap="flat" cmpd="sng" w="19050">
              <a:solidFill>
                <a:srgbClr val="6B748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28"/>
            <p:cNvCxnSpPr/>
            <p:nvPr/>
          </p:nvCxnSpPr>
          <p:spPr>
            <a:xfrm flipH="1">
              <a:off x="6738152" y="5051394"/>
              <a:ext cx="1376037" cy="1263680"/>
            </a:xfrm>
            <a:prstGeom prst="straightConnector1">
              <a:avLst/>
            </a:prstGeom>
            <a:noFill/>
            <a:ln cap="flat" cmpd="sng" w="19050">
              <a:solidFill>
                <a:srgbClr val="6B748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/>
              <a:t>Product Matching Architectures</a:t>
            </a:r>
            <a:endParaRPr sz="270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42050" y="1264451"/>
            <a:ext cx="765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Pre-trained BERT-based models for the classification task: 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BERT 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·"/>
            </a:pP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XLM-RoBERTa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 sz="1800"/>
              <a:t> </a:t>
            </a:r>
            <a:endParaRPr sz="1800"/>
          </a:p>
          <a:p>
            <a:pPr indent="-1524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Problems to solve: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Neural Machine Translation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Question Answering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Text summarization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ne-tuning Pre-trained BERT Models — gluonnlp 0.10.0 documentation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120" y="1878806"/>
            <a:ext cx="3606947" cy="308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42050" y="296467"/>
            <a:ext cx="7659900" cy="8346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/>
              <a:t>Architectures </a:t>
            </a:r>
            <a:endParaRPr sz="2700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42050" y="1264444"/>
            <a:ext cx="7966944" cy="3349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l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1" i="0" lang="pl">
                <a:latin typeface="Arial"/>
                <a:ea typeface="Arial"/>
                <a:cs typeface="Arial"/>
                <a:sym typeface="Arial"/>
              </a:rPr>
              <a:t>:</a:t>
            </a:r>
            <a:endParaRPr b="1" i="0">
              <a:latin typeface="Arial"/>
              <a:ea typeface="Arial"/>
              <a:cs typeface="Arial"/>
              <a:sym typeface="Arial"/>
            </a:endParaRPr>
          </a:p>
          <a:p>
            <a:pPr indent="-334962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token [CLS] - needed for the classification task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334962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data of the first offer (title, attribute values, descriptions, attribute names, and units),</a:t>
            </a:r>
            <a:endParaRPr/>
          </a:p>
          <a:p>
            <a:pPr indent="-334962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token [SEP] – separator,</a:t>
            </a:r>
            <a:endParaRPr/>
          </a:p>
          <a:p>
            <a:pPr indent="-334962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data of the second offer (title, attribute values, descriptions, attribute names, and units)</a:t>
            </a:r>
            <a:endParaRPr/>
          </a:p>
          <a:p>
            <a:pPr indent="-334962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token [SEP] - marking the end.</a:t>
            </a:r>
            <a:br>
              <a:rPr b="0" i="0" lang="pl">
                <a:solidFill>
                  <a:srgbClr val="5D6879"/>
                </a:solidFill>
                <a:latin typeface="Lato"/>
                <a:ea typeface="Lato"/>
                <a:cs typeface="Lato"/>
                <a:sym typeface="Lato"/>
              </a:rPr>
            </a:b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1" i="0" lang="pl"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2 classes to distinguish corresponding and non-corresponding pairs of the offer.</a:t>
            </a:r>
            <a:endParaRPr/>
          </a:p>
          <a:p>
            <a:pPr indent="-1778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742050" y="297000"/>
            <a:ext cx="7659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rts Mill Goudy"/>
              <a:buNone/>
            </a:pPr>
            <a:r>
              <a:rPr lang="pl" sz="2700" cap="none">
                <a:latin typeface="Sorts Mill Goudy"/>
                <a:ea typeface="Sorts Mill Goudy"/>
                <a:cs typeface="Sorts Mill Goudy"/>
                <a:sym typeface="Sorts Mill Goudy"/>
              </a:rPr>
              <a:t>Explaining embedding space</a:t>
            </a:r>
            <a:endParaRPr/>
          </a:p>
        </p:txBody>
      </p:sp>
      <p:cxnSp>
        <p:nvCxnSpPr>
          <p:cNvPr id="207" name="Google Shape;207;p31"/>
          <p:cNvCxnSpPr/>
          <p:nvPr/>
        </p:nvCxnSpPr>
        <p:spPr>
          <a:xfrm>
            <a:off x="4364737" y="1420374"/>
            <a:ext cx="405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8" name="Google Shape;208;p31"/>
          <p:cNvGrpSpPr/>
          <p:nvPr/>
        </p:nvGrpSpPr>
        <p:grpSpPr>
          <a:xfrm>
            <a:off x="1883157" y="2784130"/>
            <a:ext cx="5377685" cy="711939"/>
            <a:chOff x="1431476" y="745298"/>
            <a:chExt cx="7170246" cy="949252"/>
          </a:xfrm>
        </p:grpSpPr>
        <p:sp>
          <p:nvSpPr>
            <p:cNvPr id="209" name="Google Shape;209;p31"/>
            <p:cNvSpPr/>
            <p:nvPr/>
          </p:nvSpPr>
          <p:spPr>
            <a:xfrm>
              <a:off x="1431476" y="745298"/>
              <a:ext cx="949252" cy="949252"/>
            </a:xfrm>
            <a:prstGeom prst="ellipse">
              <a:avLst/>
            </a:prstGeom>
            <a:solidFill>
              <a:srgbClr val="43B38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2700000">
              <a:off x="1630819" y="944641"/>
              <a:ext cx="550566" cy="55056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2584140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2584140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pl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Similarity Measures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211535" y="745298"/>
              <a:ext cx="949252" cy="949252"/>
            </a:xfrm>
            <a:prstGeom prst="ellipse">
              <a:avLst/>
            </a:prstGeom>
            <a:solidFill>
              <a:srgbClr val="41AFA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410878" y="944641"/>
              <a:ext cx="550566" cy="55056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364199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6364199" y="745298"/>
              <a:ext cx="2237523" cy="949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pl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Probing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/>
              <a:t>Similarity measures</a:t>
            </a:r>
            <a:endParaRPr sz="3400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Examine the similarity of offers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Calculate metrics between </a:t>
            </a:r>
            <a:r>
              <a:rPr b="0" i="0" lang="pl">
                <a:latin typeface="Arial"/>
                <a:ea typeface="Arial"/>
                <a:cs typeface="Arial"/>
                <a:sym typeface="Arial"/>
              </a:rPr>
              <a:t>extracted embeddings of each offer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·"/>
            </a:pPr>
            <a:r>
              <a:rPr b="0" i="0" lang="pl">
                <a:latin typeface="Arial"/>
                <a:ea typeface="Arial"/>
                <a:cs typeface="Arial"/>
                <a:sym typeface="Arial"/>
              </a:rPr>
              <a:t>e.g. co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sine similarity function</a:t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742050" y="247680"/>
            <a:ext cx="866943" cy="866943"/>
          </a:xfrm>
          <a:prstGeom prst="ellipse">
            <a:avLst/>
          </a:prstGeom>
          <a:solidFill>
            <a:srgbClr val="43B38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Maksymalizuj z wypełnieniem pełnym" id="224" name="Google Shape;224;p32"/>
          <p:cNvSpPr/>
          <p:nvPr/>
        </p:nvSpPr>
        <p:spPr>
          <a:xfrm rot="2700000">
            <a:off x="924108" y="429738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chine Learning Fundamentals: Cosine Similarity and Cosine Distance | by  Sindhu Seelam | Geek Culture | Medium"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0148" y="2895437"/>
            <a:ext cx="4743704" cy="1951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2602222" y="4847033"/>
            <a:ext cx="457089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https://medium.com/geekculture/cosine-similarity-and-cosine-distance-48eed889a5c4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42050" y="1264444"/>
            <a:ext cx="7659900" cy="3030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Its task is to examine </a:t>
            </a:r>
            <a:r>
              <a:rPr b="1" i="0" lang="pl" sz="1800"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l" sz="1800"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b="0" i="0" lang="pl" sz="1800">
                <a:latin typeface="Arial"/>
                <a:ea typeface="Arial"/>
                <a:cs typeface="Arial"/>
                <a:sym typeface="Arial"/>
              </a:rPr>
              <a:t> is contained in the word embeddings created by the model.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Comparing various state-of-the-art embeddings under the lens of the proposed probing tasks.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·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Probing semantic embeddings with neural-network based classifiers is like looking into a black box with a lens that is itself a black box.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165100" lvl="0" marL="266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742050" y="217294"/>
            <a:ext cx="866943" cy="866943"/>
          </a:xfrm>
          <a:prstGeom prst="ellipse">
            <a:avLst/>
          </a:prstGeom>
          <a:solidFill>
            <a:srgbClr val="41AFA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Magnifying glass" id="233" name="Google Shape;233;p33"/>
          <p:cNvSpPr/>
          <p:nvPr/>
        </p:nvSpPr>
        <p:spPr>
          <a:xfrm>
            <a:off x="924108" y="399353"/>
            <a:ext cx="502826" cy="502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1984160" y="296467"/>
            <a:ext cx="6417790" cy="8346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ts Mill Goudy"/>
              <a:buNone/>
            </a:pPr>
            <a:r>
              <a:rPr lang="pl" sz="34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Probing</a:t>
            </a:r>
            <a:endParaRPr sz="34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ostyVTI">
  <a:themeElements>
    <a:clrScheme name="AnalogousFromLightSeedRightStep">
      <a:dk1>
        <a:srgbClr val="000000"/>
      </a:dk1>
      <a:lt1>
        <a:srgbClr val="FFFFFF"/>
      </a:lt1>
      <a:dk2>
        <a:srgbClr val="2A301B"/>
      </a:dk2>
      <a:lt2>
        <a:srgbClr val="F0F1F3"/>
      </a:lt2>
      <a:accent1>
        <a:srgbClr val="AAA156"/>
      </a:accent1>
      <a:accent2>
        <a:srgbClr val="8CAC42"/>
      </a:accent2>
      <a:accent3>
        <a:srgbClr val="66B349"/>
      </a:accent3>
      <a:accent4>
        <a:srgbClr val="3FB750"/>
      </a:accent4>
      <a:accent5>
        <a:srgbClr val="45B482"/>
      </a:accent5>
      <a:accent6>
        <a:srgbClr val="43B0AD"/>
      </a:accent6>
      <a:hlink>
        <a:srgbClr val="6D75B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