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9144000" cy="5143500"/>
  <p:embeddedFontLs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2571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25717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2443163"/>
            <a:ext cx="7315200" cy="23145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84738"/>
            <a:ext cx="3962400" cy="257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4884738"/>
            <a:ext cx="3962400" cy="2571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p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8: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8: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3c654ad2d_9_21: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3c654ad2d_9_21: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73c654ad2d_9_21:notes"/>
          <p:cNvSpPr txBox="1"/>
          <p:nvPr>
            <p:ph idx="12" type="sldNum"/>
          </p:nvPr>
        </p:nvSpPr>
        <p:spPr>
          <a:xfrm>
            <a:off x="5180013" y="4884738"/>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3c654ad2d_9_12: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3c654ad2d_9_12: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73c654ad2d_9_12:notes"/>
          <p:cNvSpPr txBox="1"/>
          <p:nvPr>
            <p:ph idx="12" type="sldNum"/>
          </p:nvPr>
        </p:nvSpPr>
        <p:spPr>
          <a:xfrm>
            <a:off x="5180013" y="4884738"/>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3c654ad2d_9_28: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3c654ad2d_9_28: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73c654ad2d_9_28:notes"/>
          <p:cNvSpPr txBox="1"/>
          <p:nvPr>
            <p:ph idx="12" type="sldNum"/>
          </p:nvPr>
        </p:nvSpPr>
        <p:spPr>
          <a:xfrm>
            <a:off x="5180013" y="4884738"/>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3c654ad2d_3_24: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3c654ad2d_3_24: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73c654ad2d_3_24:notes"/>
          <p:cNvSpPr txBox="1"/>
          <p:nvPr>
            <p:ph idx="12" type="sldNum"/>
          </p:nvPr>
        </p:nvSpPr>
        <p:spPr>
          <a:xfrm>
            <a:off x="5180013" y="4884738"/>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3c654ad2d_3_32: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3c654ad2d_3_32: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73c654ad2d_3_32:notes"/>
          <p:cNvSpPr txBox="1"/>
          <p:nvPr>
            <p:ph idx="12" type="sldNum"/>
          </p:nvPr>
        </p:nvSpPr>
        <p:spPr>
          <a:xfrm>
            <a:off x="5180013" y="4884738"/>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3c654ad2d_9_35: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
        <p:nvSpPr>
          <p:cNvPr id="71" name="Google Shape;71;g73c654ad2d_9_35: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g73c654ad2d_9_35:notes"/>
          <p:cNvSpPr txBox="1"/>
          <p:nvPr>
            <p:ph idx="12" type="sldNum"/>
          </p:nvPr>
        </p:nvSpPr>
        <p:spPr>
          <a:xfrm>
            <a:off x="5180013" y="4884738"/>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3: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5: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4: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4: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6: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3c654ad2d_9_5: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3c654ad2d_9_5: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73c654ad2d_9_5:notes"/>
          <p:cNvSpPr txBox="1"/>
          <p:nvPr>
            <p:ph idx="12" type="sldNum"/>
          </p:nvPr>
        </p:nvSpPr>
        <p:spPr>
          <a:xfrm>
            <a:off x="5180013" y="4884738"/>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obj">
  <p:cSld name="OBJECT">
    <p:bg>
      <p:bgPr>
        <a:solidFill>
          <a:schemeClr val="lt1"/>
        </a:solidFill>
      </p:bgPr>
    </p:bg>
    <p:spTree>
      <p:nvGrpSpPr>
        <p:cNvPr id="18" name="Shape 18"/>
        <p:cNvGrpSpPr/>
        <p:nvPr/>
      </p:nvGrpSpPr>
      <p:grpSpPr>
        <a:xfrm>
          <a:off x="0" y="0"/>
          <a:ext cx="0" cy="0"/>
          <a:chOff x="0" y="0"/>
          <a:chExt cx="0" cy="0"/>
        </a:xfrm>
      </p:grpSpPr>
      <p:sp>
        <p:nvSpPr>
          <p:cNvPr id="19" name="Google Shape;19;p2"/>
          <p:cNvSpPr/>
          <p:nvPr/>
        </p:nvSpPr>
        <p:spPr>
          <a:xfrm>
            <a:off x="0" y="0"/>
            <a:ext cx="9144000" cy="5143500"/>
          </a:xfrm>
          <a:custGeom>
            <a:rect b="b" l="l" r="r" t="t"/>
            <a:pathLst>
              <a:path extrusionOk="0" h="5143500" w="9144000">
                <a:moveTo>
                  <a:pt x="9143981" y="5143489"/>
                </a:moveTo>
                <a:lnTo>
                  <a:pt x="0" y="5143489"/>
                </a:lnTo>
                <a:lnTo>
                  <a:pt x="0" y="0"/>
                </a:lnTo>
                <a:lnTo>
                  <a:pt x="9143981" y="0"/>
                </a:lnTo>
                <a:lnTo>
                  <a:pt x="9143981" y="5143489"/>
                </a:lnTo>
                <a:close/>
              </a:path>
            </a:pathLst>
          </a:custGeom>
          <a:solidFill>
            <a:srgbClr val="1A212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2"/>
          <p:cNvSpPr txBox="1"/>
          <p:nvPr>
            <p:ph type="ctrTitle"/>
          </p:nvPr>
        </p:nvSpPr>
        <p:spPr>
          <a:xfrm>
            <a:off x="902284" y="1474635"/>
            <a:ext cx="7339430" cy="75691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4800">
                <a:solidFill>
                  <a:srgbClr val="82C6A5"/>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5" name="Shape 25"/>
        <p:cNvGrpSpPr/>
        <p:nvPr/>
      </p:nvGrpSpPr>
      <p:grpSpPr>
        <a:xfrm>
          <a:off x="0" y="0"/>
          <a:ext cx="0" cy="0"/>
          <a:chOff x="0" y="0"/>
          <a:chExt cx="0" cy="0"/>
        </a:xfrm>
      </p:grpSpPr>
      <p:sp>
        <p:nvSpPr>
          <p:cNvPr id="26" name="Google Shape;26;p3"/>
          <p:cNvSpPr txBox="1"/>
          <p:nvPr>
            <p:ph type="title"/>
          </p:nvPr>
        </p:nvSpPr>
        <p:spPr>
          <a:xfrm>
            <a:off x="2184570" y="644932"/>
            <a:ext cx="4774859" cy="39115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400">
                <a:solidFill>
                  <a:srgbClr val="82C6A5"/>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882462" y="1581911"/>
            <a:ext cx="7379075" cy="209232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b="0" i="0" sz="1300">
                <a:solidFill>
                  <a:srgbClr val="82C6A5"/>
                </a:solidFill>
                <a:latin typeface="Lato"/>
                <a:ea typeface="Lato"/>
                <a:cs typeface="Lato"/>
                <a:sym typeface="Lato"/>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3"/>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1" name="Shape 31"/>
        <p:cNvGrpSpPr/>
        <p:nvPr/>
      </p:nvGrpSpPr>
      <p:grpSpPr>
        <a:xfrm>
          <a:off x="0" y="0"/>
          <a:ext cx="0" cy="0"/>
          <a:chOff x="0" y="0"/>
          <a:chExt cx="0" cy="0"/>
        </a:xfrm>
      </p:grpSpPr>
      <p:sp>
        <p:nvSpPr>
          <p:cNvPr id="32" name="Google Shape;32;p4"/>
          <p:cNvSpPr txBox="1"/>
          <p:nvPr>
            <p:ph type="title"/>
          </p:nvPr>
        </p:nvSpPr>
        <p:spPr>
          <a:xfrm>
            <a:off x="2184570" y="644932"/>
            <a:ext cx="4774859" cy="39115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400">
                <a:solidFill>
                  <a:srgbClr val="82C6A5"/>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45720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4"/>
          <p:cNvSpPr txBox="1"/>
          <p:nvPr>
            <p:ph idx="2" type="body"/>
          </p:nvPr>
        </p:nvSpPr>
        <p:spPr>
          <a:xfrm>
            <a:off x="470916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38" name="Shape 38"/>
        <p:cNvGrpSpPr/>
        <p:nvPr/>
      </p:nvGrpSpPr>
      <p:grpSpPr>
        <a:xfrm>
          <a:off x="0" y="0"/>
          <a:ext cx="0" cy="0"/>
          <a:chOff x="0" y="0"/>
          <a:chExt cx="0" cy="0"/>
        </a:xfrm>
      </p:grpSpPr>
      <p:sp>
        <p:nvSpPr>
          <p:cNvPr id="39" name="Google Shape;39;p5"/>
          <p:cNvSpPr txBox="1"/>
          <p:nvPr>
            <p:ph type="title"/>
          </p:nvPr>
        </p:nvSpPr>
        <p:spPr>
          <a:xfrm>
            <a:off x="2184570" y="644932"/>
            <a:ext cx="4774859" cy="39115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400">
                <a:solidFill>
                  <a:srgbClr val="82C6A5"/>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bg>
      <p:bgPr>
        <a:solidFill>
          <a:schemeClr val="lt1"/>
        </a:solidFill>
      </p:bgPr>
    </p:bg>
    <p:spTree>
      <p:nvGrpSpPr>
        <p:cNvPr id="43" name="Shape 43"/>
        <p:cNvGrpSpPr/>
        <p:nvPr/>
      </p:nvGrpSpPr>
      <p:grpSpPr>
        <a:xfrm>
          <a:off x="0" y="0"/>
          <a:ext cx="0" cy="0"/>
          <a:chOff x="0" y="0"/>
          <a:chExt cx="0" cy="0"/>
        </a:xfrm>
      </p:grpSpPr>
      <p:sp>
        <p:nvSpPr>
          <p:cNvPr id="44" name="Google Shape;44;p6"/>
          <p:cNvSpPr/>
          <p:nvPr/>
        </p:nvSpPr>
        <p:spPr>
          <a:xfrm>
            <a:off x="0" y="0"/>
            <a:ext cx="9144000" cy="5143500"/>
          </a:xfrm>
          <a:custGeom>
            <a:rect b="b" l="l" r="r" t="t"/>
            <a:pathLst>
              <a:path extrusionOk="0" h="5143500" w="9144000">
                <a:moveTo>
                  <a:pt x="9143981" y="5143489"/>
                </a:moveTo>
                <a:lnTo>
                  <a:pt x="0" y="5143489"/>
                </a:lnTo>
                <a:lnTo>
                  <a:pt x="0" y="0"/>
                </a:lnTo>
                <a:lnTo>
                  <a:pt x="9143981" y="0"/>
                </a:lnTo>
                <a:lnTo>
                  <a:pt x="9143981" y="5143489"/>
                </a:lnTo>
                <a:close/>
              </a:path>
            </a:pathLst>
          </a:custGeom>
          <a:solidFill>
            <a:srgbClr val="1A212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6"/>
          <p:cNvSpPr/>
          <p:nvPr/>
        </p:nvSpPr>
        <p:spPr>
          <a:xfrm>
            <a:off x="0" y="381001"/>
            <a:ext cx="808990" cy="808990"/>
          </a:xfrm>
          <a:custGeom>
            <a:rect b="b" l="l" r="r" t="t"/>
            <a:pathLst>
              <a:path extrusionOk="0" h="808990" w="808990">
                <a:moveTo>
                  <a:pt x="808798" y="808798"/>
                </a:moveTo>
                <a:lnTo>
                  <a:pt x="404399" y="808798"/>
                </a:lnTo>
                <a:lnTo>
                  <a:pt x="0" y="404399"/>
                </a:lnTo>
                <a:lnTo>
                  <a:pt x="0" y="0"/>
                </a:lnTo>
                <a:lnTo>
                  <a:pt x="808798" y="808798"/>
                </a:lnTo>
                <a:close/>
              </a:path>
            </a:pathLst>
          </a:custGeom>
          <a:solidFill>
            <a:srgbClr val="0144A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6"/>
          <p:cNvSpPr/>
          <p:nvPr/>
        </p:nvSpPr>
        <p:spPr>
          <a:xfrm>
            <a:off x="229049" y="588486"/>
            <a:ext cx="808990" cy="808990"/>
          </a:xfrm>
          <a:custGeom>
            <a:rect b="b" l="l" r="r" t="t"/>
            <a:pathLst>
              <a:path extrusionOk="0" h="808990" w="808990">
                <a:moveTo>
                  <a:pt x="808798" y="808798"/>
                </a:moveTo>
                <a:lnTo>
                  <a:pt x="0" y="0"/>
                </a:lnTo>
                <a:lnTo>
                  <a:pt x="404399" y="0"/>
                </a:lnTo>
                <a:lnTo>
                  <a:pt x="808798" y="404399"/>
                </a:lnTo>
                <a:lnTo>
                  <a:pt x="808798" y="808798"/>
                </a:lnTo>
                <a:close/>
              </a:path>
            </a:pathLst>
          </a:custGeom>
          <a:solidFill>
            <a:srgbClr val="82C6A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6"/>
          <p:cNvSpPr/>
          <p:nvPr/>
        </p:nvSpPr>
        <p:spPr>
          <a:xfrm>
            <a:off x="1445709" y="227049"/>
            <a:ext cx="6252549" cy="4689415"/>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6"/>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5143500"/>
          </a:xfrm>
          <a:custGeom>
            <a:rect b="b" l="l" r="r" t="t"/>
            <a:pathLst>
              <a:path extrusionOk="0" h="5143500" w="9144000">
                <a:moveTo>
                  <a:pt x="9143981" y="5143489"/>
                </a:moveTo>
                <a:lnTo>
                  <a:pt x="0" y="5143489"/>
                </a:lnTo>
                <a:lnTo>
                  <a:pt x="0" y="0"/>
                </a:lnTo>
                <a:lnTo>
                  <a:pt x="9143981" y="0"/>
                </a:lnTo>
                <a:lnTo>
                  <a:pt x="9143981" y="5143489"/>
                </a:lnTo>
                <a:close/>
              </a:path>
            </a:pathLst>
          </a:custGeom>
          <a:solidFill>
            <a:srgbClr val="1A212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0" y="381001"/>
            <a:ext cx="808990" cy="808990"/>
          </a:xfrm>
          <a:custGeom>
            <a:rect b="b" l="l" r="r" t="t"/>
            <a:pathLst>
              <a:path extrusionOk="0" h="808990" w="808990">
                <a:moveTo>
                  <a:pt x="808798" y="808798"/>
                </a:moveTo>
                <a:lnTo>
                  <a:pt x="404399" y="808798"/>
                </a:lnTo>
                <a:lnTo>
                  <a:pt x="0" y="404399"/>
                </a:lnTo>
                <a:lnTo>
                  <a:pt x="0" y="0"/>
                </a:lnTo>
                <a:lnTo>
                  <a:pt x="808798" y="808798"/>
                </a:lnTo>
                <a:close/>
              </a:path>
            </a:pathLst>
          </a:custGeom>
          <a:solidFill>
            <a:srgbClr val="0144A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229049" y="588486"/>
            <a:ext cx="808990" cy="808990"/>
          </a:xfrm>
          <a:custGeom>
            <a:rect b="b" l="l" r="r" t="t"/>
            <a:pathLst>
              <a:path extrusionOk="0" h="808990" w="808990">
                <a:moveTo>
                  <a:pt x="808798" y="808798"/>
                </a:moveTo>
                <a:lnTo>
                  <a:pt x="0" y="0"/>
                </a:lnTo>
                <a:lnTo>
                  <a:pt x="404399" y="0"/>
                </a:lnTo>
                <a:lnTo>
                  <a:pt x="808798" y="404399"/>
                </a:lnTo>
                <a:lnTo>
                  <a:pt x="808798" y="808798"/>
                </a:lnTo>
                <a:close/>
              </a:path>
            </a:pathLst>
          </a:custGeom>
          <a:solidFill>
            <a:srgbClr val="82C6A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txBox="1"/>
          <p:nvPr>
            <p:ph type="title"/>
          </p:nvPr>
        </p:nvSpPr>
        <p:spPr>
          <a:xfrm>
            <a:off x="2184570" y="644932"/>
            <a:ext cx="4774859" cy="39115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2400" u="none" cap="none" strike="noStrike">
                <a:solidFill>
                  <a:srgbClr val="82C6A5"/>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 type="body"/>
          </p:nvPr>
        </p:nvSpPr>
        <p:spPr>
          <a:xfrm>
            <a:off x="882462" y="1581911"/>
            <a:ext cx="7379075" cy="209232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300" u="none" cap="none" strike="noStrike">
                <a:solidFill>
                  <a:srgbClr val="82C6A5"/>
                </a:solidFill>
                <a:latin typeface="Lato"/>
                <a:ea typeface="Lato"/>
                <a:cs typeface="Lato"/>
                <a:sym typeface="Lato"/>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5" name="Google Shape;15;p1"/>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bbc.com/worklife/article/20200401-covid-19-why-we-wont-run-out-of-food-during-coronaviru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7"/>
          <p:cNvSpPr/>
          <p:nvPr/>
        </p:nvSpPr>
        <p:spPr>
          <a:xfrm>
            <a:off x="7500284" y="504"/>
            <a:ext cx="1644014" cy="1644014"/>
          </a:xfrm>
          <a:custGeom>
            <a:rect b="b" l="l" r="r" t="t"/>
            <a:pathLst>
              <a:path extrusionOk="0" h="1644014" w="1644015">
                <a:moveTo>
                  <a:pt x="1643696" y="1643696"/>
                </a:moveTo>
                <a:lnTo>
                  <a:pt x="0" y="0"/>
                </a:lnTo>
                <a:lnTo>
                  <a:pt x="1643696" y="0"/>
                </a:lnTo>
                <a:lnTo>
                  <a:pt x="1643696" y="1643696"/>
                </a:lnTo>
                <a:close/>
              </a:path>
            </a:pathLst>
          </a:custGeom>
          <a:solidFill>
            <a:srgbClr val="FFFFFF">
              <a:alpha val="274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6" name="Google Shape;56;p7"/>
          <p:cNvGrpSpPr/>
          <p:nvPr/>
        </p:nvGrpSpPr>
        <p:grpSpPr>
          <a:xfrm>
            <a:off x="0" y="490"/>
            <a:ext cx="5154295" cy="5134767"/>
            <a:chOff x="0" y="490"/>
            <a:chExt cx="5154295" cy="5134767"/>
          </a:xfrm>
        </p:grpSpPr>
        <p:sp>
          <p:nvSpPr>
            <p:cNvPr id="57" name="Google Shape;57;p7"/>
            <p:cNvSpPr/>
            <p:nvPr/>
          </p:nvSpPr>
          <p:spPr>
            <a:xfrm>
              <a:off x="0" y="647"/>
              <a:ext cx="5154295" cy="5134610"/>
            </a:xfrm>
            <a:custGeom>
              <a:rect b="b" l="l" r="r" t="t"/>
              <a:pathLst>
                <a:path extrusionOk="0" h="5134610" w="5154295">
                  <a:moveTo>
                    <a:pt x="5153685" y="5134254"/>
                  </a:moveTo>
                  <a:lnTo>
                    <a:pt x="0" y="0"/>
                  </a:lnTo>
                  <a:lnTo>
                    <a:pt x="0" y="1141615"/>
                  </a:lnTo>
                  <a:lnTo>
                    <a:pt x="0" y="2567127"/>
                  </a:lnTo>
                  <a:lnTo>
                    <a:pt x="0" y="2783332"/>
                  </a:lnTo>
                  <a:lnTo>
                    <a:pt x="2349131" y="5123827"/>
                  </a:lnTo>
                  <a:lnTo>
                    <a:pt x="2566365" y="5123827"/>
                  </a:lnTo>
                  <a:lnTo>
                    <a:pt x="2576842" y="5134254"/>
                  </a:lnTo>
                  <a:lnTo>
                    <a:pt x="5153685" y="5134254"/>
                  </a:lnTo>
                  <a:close/>
                </a:path>
              </a:pathLst>
            </a:custGeom>
            <a:solidFill>
              <a:srgbClr val="FFFFFF">
                <a:alpha val="274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7"/>
            <p:cNvSpPr/>
            <p:nvPr/>
          </p:nvSpPr>
          <p:spPr>
            <a:xfrm>
              <a:off x="1496" y="490"/>
              <a:ext cx="2300605" cy="2291715"/>
            </a:xfrm>
            <a:custGeom>
              <a:rect b="b" l="l" r="r" t="t"/>
              <a:pathLst>
                <a:path extrusionOk="0" h="2291715" w="2300605">
                  <a:moveTo>
                    <a:pt x="2300094" y="2291515"/>
                  </a:moveTo>
                  <a:lnTo>
                    <a:pt x="1150046" y="2291515"/>
                  </a:lnTo>
                  <a:lnTo>
                    <a:pt x="0" y="1145757"/>
                  </a:lnTo>
                  <a:lnTo>
                    <a:pt x="0" y="0"/>
                  </a:lnTo>
                  <a:lnTo>
                    <a:pt x="2300094" y="2291515"/>
                  </a:lnTo>
                  <a:close/>
                </a:path>
              </a:pathLst>
            </a:custGeom>
            <a:solidFill>
              <a:srgbClr val="0144A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7"/>
            <p:cNvSpPr/>
            <p:nvPr/>
          </p:nvSpPr>
          <p:spPr>
            <a:xfrm>
              <a:off x="652818" y="588323"/>
              <a:ext cx="2300605" cy="2291715"/>
            </a:xfrm>
            <a:custGeom>
              <a:rect b="b" l="l" r="r" t="t"/>
              <a:pathLst>
                <a:path extrusionOk="0" h="2291715" w="2300605">
                  <a:moveTo>
                    <a:pt x="2300100" y="2291520"/>
                  </a:moveTo>
                  <a:lnTo>
                    <a:pt x="0" y="0"/>
                  </a:lnTo>
                  <a:lnTo>
                    <a:pt x="1150047" y="0"/>
                  </a:lnTo>
                  <a:lnTo>
                    <a:pt x="2300100" y="1145760"/>
                  </a:lnTo>
                  <a:lnTo>
                    <a:pt x="2300100" y="2291520"/>
                  </a:lnTo>
                  <a:close/>
                </a:path>
              </a:pathLst>
            </a:custGeom>
            <a:solidFill>
              <a:srgbClr val="82C6A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0" name="Google Shape;60;p7"/>
          <p:cNvSpPr txBox="1"/>
          <p:nvPr>
            <p:ph type="ctrTitle"/>
          </p:nvPr>
        </p:nvSpPr>
        <p:spPr>
          <a:xfrm>
            <a:off x="902284" y="1474635"/>
            <a:ext cx="7339430" cy="756919"/>
          </a:xfrm>
          <a:prstGeom prst="rect">
            <a:avLst/>
          </a:prstGeom>
          <a:noFill/>
          <a:ln>
            <a:noFill/>
          </a:ln>
        </p:spPr>
        <p:txBody>
          <a:bodyPr anchorCtr="0" anchor="t" bIns="0" lIns="0" spcFirstLastPara="1" rIns="0" wrap="square" tIns="12700">
            <a:noAutofit/>
          </a:bodyPr>
          <a:lstStyle/>
          <a:p>
            <a:pPr indent="0" lvl="0" marL="2620010" rtl="0" algn="l">
              <a:lnSpc>
                <a:spcPct val="100000"/>
              </a:lnSpc>
              <a:spcBef>
                <a:spcPts val="0"/>
              </a:spcBef>
              <a:spcAft>
                <a:spcPts val="0"/>
              </a:spcAft>
              <a:buNone/>
            </a:pPr>
            <a:r>
              <a:rPr lang="en-US"/>
              <a:t>SUPPLIED</a:t>
            </a:r>
            <a:endParaRPr/>
          </a:p>
        </p:txBody>
      </p:sp>
      <p:sp>
        <p:nvSpPr>
          <p:cNvPr id="61" name="Google Shape;61;p7"/>
          <p:cNvSpPr txBox="1"/>
          <p:nvPr/>
        </p:nvSpPr>
        <p:spPr>
          <a:xfrm>
            <a:off x="4557824" y="2385358"/>
            <a:ext cx="3644900" cy="1826141"/>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a:solidFill>
                  <a:srgbClr val="82C6A5"/>
                </a:solidFill>
                <a:latin typeface="Lato"/>
                <a:ea typeface="Lato"/>
                <a:cs typeface="Lato"/>
                <a:sym typeface="Lato"/>
              </a:rPr>
              <a:t>Team POLIBUCME</a:t>
            </a:r>
            <a:r>
              <a:rPr lang="en-US" sz="1400">
                <a:solidFill>
                  <a:srgbClr val="82C6A5"/>
                </a:solidFill>
                <a:latin typeface="Lato"/>
                <a:ea typeface="Lato"/>
                <a:cs typeface="Lato"/>
                <a:sym typeface="Lato"/>
              </a:rPr>
              <a:t>:</a:t>
            </a:r>
            <a:endParaRPr>
              <a:solidFill>
                <a:srgbClr val="82C6A5"/>
              </a:solidFill>
            </a:endParaRPr>
          </a:p>
          <a:p>
            <a:pPr indent="-317500" lvl="0" marL="457200" marR="0" rtl="0" algn="l">
              <a:lnSpc>
                <a:spcPct val="100000"/>
              </a:lnSpc>
              <a:spcBef>
                <a:spcPts val="100"/>
              </a:spcBef>
              <a:spcAft>
                <a:spcPts val="0"/>
              </a:spcAft>
              <a:buClr>
                <a:srgbClr val="82C6A5"/>
              </a:buClr>
              <a:buSzPts val="1400"/>
              <a:buFont typeface="Lato"/>
              <a:buChar char="-"/>
            </a:pPr>
            <a:r>
              <a:rPr lang="en-US">
                <a:solidFill>
                  <a:srgbClr val="82C6A5"/>
                </a:solidFill>
                <a:latin typeface="Lato"/>
                <a:ea typeface="Lato"/>
                <a:cs typeface="Lato"/>
                <a:sym typeface="Lato"/>
              </a:rPr>
              <a:t> ALEXANDRA-IRINA </a:t>
            </a:r>
            <a:r>
              <a:rPr lang="en-US" sz="1400">
                <a:solidFill>
                  <a:srgbClr val="82C6A5"/>
                </a:solidFill>
                <a:latin typeface="Lato"/>
                <a:ea typeface="Lato"/>
                <a:cs typeface="Lato"/>
                <a:sym typeface="Lato"/>
              </a:rPr>
              <a:t>BUL</a:t>
            </a:r>
            <a:r>
              <a:rPr lang="en-US">
                <a:solidFill>
                  <a:srgbClr val="82C6A5"/>
                </a:solidFill>
                <a:latin typeface="Lato"/>
                <a:ea typeface="Lato"/>
                <a:cs typeface="Lato"/>
                <a:sym typeface="Lato"/>
              </a:rPr>
              <a:t>Ă</a:t>
            </a:r>
            <a:r>
              <a:rPr lang="en-US" sz="1400">
                <a:solidFill>
                  <a:srgbClr val="82C6A5"/>
                </a:solidFill>
                <a:latin typeface="Lato"/>
                <a:ea typeface="Lato"/>
                <a:cs typeface="Lato"/>
                <a:sym typeface="Lato"/>
              </a:rPr>
              <a:t>CEANU</a:t>
            </a:r>
            <a:endParaRPr>
              <a:solidFill>
                <a:srgbClr val="82C6A5"/>
              </a:solidFill>
            </a:endParaRPr>
          </a:p>
          <a:p>
            <a:pPr indent="-317500" lvl="0" marL="457200" marR="0" rtl="0" algn="l">
              <a:lnSpc>
                <a:spcPct val="100000"/>
              </a:lnSpc>
              <a:spcBef>
                <a:spcPts val="0"/>
              </a:spcBef>
              <a:spcAft>
                <a:spcPts val="0"/>
              </a:spcAft>
              <a:buClr>
                <a:srgbClr val="82C6A5"/>
              </a:buClr>
              <a:buSzPts val="1400"/>
              <a:buFont typeface="Lato"/>
              <a:buChar char="-"/>
            </a:pPr>
            <a:r>
              <a:rPr lang="en-US">
                <a:solidFill>
                  <a:srgbClr val="82C6A5"/>
                </a:solidFill>
              </a:rPr>
              <a:t>BOGDAN GUȘULEAC</a:t>
            </a:r>
            <a:endParaRPr>
              <a:solidFill>
                <a:srgbClr val="82C6A5"/>
              </a:solidFill>
            </a:endParaRPr>
          </a:p>
          <a:p>
            <a:pPr indent="-317500" lvl="0" marL="457200" marR="0" rtl="0" algn="l">
              <a:lnSpc>
                <a:spcPct val="100000"/>
              </a:lnSpc>
              <a:spcBef>
                <a:spcPts val="0"/>
              </a:spcBef>
              <a:spcAft>
                <a:spcPts val="0"/>
              </a:spcAft>
              <a:buClr>
                <a:srgbClr val="82C6A5"/>
              </a:buClr>
              <a:buSzPts val="1400"/>
              <a:buChar char="-"/>
            </a:pPr>
            <a:r>
              <a:rPr lang="en-US">
                <a:solidFill>
                  <a:srgbClr val="82C6A5"/>
                </a:solidFill>
              </a:rPr>
              <a:t>IOAN SAVU</a:t>
            </a:r>
            <a:endParaRPr>
              <a:solidFill>
                <a:srgbClr val="82C6A5"/>
              </a:solidFill>
            </a:endParaRPr>
          </a:p>
          <a:p>
            <a:pPr indent="-317500" lvl="0" marL="457200" marR="0" rtl="0" algn="l">
              <a:lnSpc>
                <a:spcPct val="100000"/>
              </a:lnSpc>
              <a:spcBef>
                <a:spcPts val="0"/>
              </a:spcBef>
              <a:spcAft>
                <a:spcPts val="0"/>
              </a:spcAft>
              <a:buClr>
                <a:srgbClr val="82C6A5"/>
              </a:buClr>
              <a:buSzPts val="1400"/>
              <a:buChar char="-"/>
            </a:pPr>
            <a:r>
              <a:rPr lang="en-US">
                <a:solidFill>
                  <a:srgbClr val="82C6A5"/>
                </a:solidFill>
              </a:rPr>
              <a:t>ALEXANDRU-IULIAN MUNTEANU</a:t>
            </a:r>
            <a:endParaRPr>
              <a:solidFill>
                <a:srgbClr val="82C6A5"/>
              </a:solidFill>
            </a:endParaRPr>
          </a:p>
          <a:p>
            <a:pPr indent="-317500" lvl="0" marL="457200" marR="0" rtl="0" algn="l">
              <a:lnSpc>
                <a:spcPct val="100000"/>
              </a:lnSpc>
              <a:spcBef>
                <a:spcPts val="0"/>
              </a:spcBef>
              <a:spcAft>
                <a:spcPts val="0"/>
              </a:spcAft>
              <a:buClr>
                <a:srgbClr val="82C6A5"/>
              </a:buClr>
              <a:buSzPts val="1400"/>
              <a:buChar char="-"/>
            </a:pPr>
            <a:r>
              <a:rPr lang="en-US">
                <a:solidFill>
                  <a:srgbClr val="82C6A5"/>
                </a:solidFill>
              </a:rPr>
              <a:t>RADU-ȘTEFAN MINEA</a:t>
            </a:r>
            <a:endParaRPr>
              <a:solidFill>
                <a:srgbClr val="82C6A5"/>
              </a:solidFill>
            </a:endParaRPr>
          </a:p>
          <a:p>
            <a:pPr indent="0" lvl="0" marL="0" marR="0" rtl="0" algn="l">
              <a:lnSpc>
                <a:spcPct val="100000"/>
              </a:lnSpc>
              <a:spcBef>
                <a:spcPts val="100"/>
              </a:spcBef>
              <a:spcAft>
                <a:spcPts val="0"/>
              </a:spcAft>
              <a:buNone/>
            </a:pPr>
            <a:r>
              <a:t/>
            </a:r>
            <a:endParaRPr/>
          </a:p>
          <a:p>
            <a:pPr indent="0" lvl="0" marL="12700" marR="0" rtl="0" algn="l">
              <a:lnSpc>
                <a:spcPct val="100000"/>
              </a:lnSpc>
              <a:spcBef>
                <a:spcPts val="100"/>
              </a:spcBef>
              <a:spcAft>
                <a:spcPts val="0"/>
              </a:spcAft>
              <a:buNone/>
            </a:pPr>
            <a:r>
              <a:t/>
            </a:r>
            <a:endParaRPr sz="1400">
              <a:solidFill>
                <a:srgbClr val="C2D59B"/>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6"/>
          <p:cNvSpPr txBox="1"/>
          <p:nvPr/>
        </p:nvSpPr>
        <p:spPr>
          <a:xfrm>
            <a:off x="230525" y="1155225"/>
            <a:ext cx="8819100" cy="37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82C6A5"/>
              </a:solidFill>
              <a:latin typeface="Lato"/>
              <a:ea typeface="Lato"/>
              <a:cs typeface="Lato"/>
              <a:sym typeface="Lato"/>
            </a:endParaRPr>
          </a:p>
          <a:p>
            <a:pPr indent="0" lvl="0" marL="0" rtl="0" algn="l">
              <a:spcBef>
                <a:spcPts val="0"/>
              </a:spcBef>
              <a:spcAft>
                <a:spcPts val="0"/>
              </a:spcAft>
              <a:buNone/>
            </a:pPr>
            <a:r>
              <a:rPr b="1" lang="en-US" sz="1800">
                <a:solidFill>
                  <a:srgbClr val="82C6A5"/>
                </a:solidFill>
                <a:latin typeface="Lato"/>
                <a:ea typeface="Lato"/>
                <a:cs typeface="Lato"/>
                <a:sym typeface="Lato"/>
              </a:rPr>
              <a:t>RECOMMENDATION ENGINE</a:t>
            </a:r>
            <a:endParaRPr b="1" sz="1800">
              <a:solidFill>
                <a:srgbClr val="82C6A5"/>
              </a:solidFill>
              <a:latin typeface="Lato"/>
              <a:ea typeface="Lato"/>
              <a:cs typeface="Lato"/>
              <a:sym typeface="Lato"/>
            </a:endParaRPr>
          </a:p>
          <a:p>
            <a:pPr indent="0" lvl="0" marL="0" rtl="0" algn="l">
              <a:spcBef>
                <a:spcPts val="0"/>
              </a:spcBef>
              <a:spcAft>
                <a:spcPts val="0"/>
              </a:spcAft>
              <a:buNone/>
            </a:pPr>
            <a:r>
              <a:t/>
            </a:r>
            <a:endParaRPr b="1" sz="1800">
              <a:solidFill>
                <a:srgbClr val="82C6A5"/>
              </a:solidFill>
              <a:latin typeface="Lato"/>
              <a:ea typeface="Lato"/>
              <a:cs typeface="Lato"/>
              <a:sym typeface="Lato"/>
            </a:endParaRPr>
          </a:p>
          <a:p>
            <a:pPr indent="-317500" lvl="0" marL="457200" rtl="0" algn="l">
              <a:spcBef>
                <a:spcPts val="0"/>
              </a:spcBef>
              <a:spcAft>
                <a:spcPts val="0"/>
              </a:spcAft>
              <a:buClr>
                <a:srgbClr val="82C6A5"/>
              </a:buClr>
              <a:buSzPts val="1400"/>
              <a:buFont typeface="Lato"/>
              <a:buChar char="-"/>
            </a:pPr>
            <a:r>
              <a:rPr lang="en-US">
                <a:solidFill>
                  <a:srgbClr val="82C6A5"/>
                </a:solidFill>
                <a:latin typeface="Lato"/>
                <a:ea typeface="Lato"/>
                <a:cs typeface="Lato"/>
                <a:sym typeface="Lato"/>
              </a:rPr>
              <a:t>If the budget is exceeded then we offer suggestions about the products</a:t>
            </a:r>
            <a:endParaRPr>
              <a:solidFill>
                <a:srgbClr val="82C6A5"/>
              </a:solidFill>
              <a:latin typeface="Lato"/>
              <a:ea typeface="Lato"/>
              <a:cs typeface="Lato"/>
              <a:sym typeface="Lato"/>
            </a:endParaRPr>
          </a:p>
          <a:p>
            <a:pPr indent="0" lvl="0" marL="1371600" rtl="0" algn="l">
              <a:spcBef>
                <a:spcPts val="0"/>
              </a:spcBef>
              <a:spcAft>
                <a:spcPts val="0"/>
              </a:spcAft>
              <a:buNone/>
            </a:pPr>
            <a:r>
              <a:rPr lang="en-US">
                <a:solidFill>
                  <a:srgbClr val="82C6A5"/>
                </a:solidFill>
                <a:latin typeface="Lato"/>
                <a:ea typeface="Lato"/>
                <a:cs typeface="Lato"/>
                <a:sym typeface="Lato"/>
              </a:rPr>
              <a:t>that could be removed from the shopping lists</a:t>
            </a:r>
            <a:endParaRPr>
              <a:solidFill>
                <a:srgbClr val="82C6A5"/>
              </a:solidFill>
              <a:latin typeface="Lato"/>
              <a:ea typeface="Lato"/>
              <a:cs typeface="Lato"/>
              <a:sym typeface="Lato"/>
            </a:endParaRPr>
          </a:p>
          <a:p>
            <a:pPr indent="0" lvl="0" marL="0" rtl="0" algn="l">
              <a:spcBef>
                <a:spcPts val="0"/>
              </a:spcBef>
              <a:spcAft>
                <a:spcPts val="0"/>
              </a:spcAft>
              <a:buNone/>
            </a:pPr>
            <a:r>
              <a:t/>
            </a:r>
            <a:endParaRPr>
              <a:solidFill>
                <a:srgbClr val="82C6A5"/>
              </a:solidFill>
              <a:latin typeface="Lato"/>
              <a:ea typeface="Lato"/>
              <a:cs typeface="Lato"/>
              <a:sym typeface="Lato"/>
            </a:endParaRPr>
          </a:p>
          <a:p>
            <a:pPr indent="-317500" lvl="0" marL="457200" rtl="0" algn="l">
              <a:spcBef>
                <a:spcPts val="0"/>
              </a:spcBef>
              <a:spcAft>
                <a:spcPts val="0"/>
              </a:spcAft>
              <a:buClr>
                <a:srgbClr val="82C6A5"/>
              </a:buClr>
              <a:buSzPts val="1400"/>
              <a:buFont typeface="Lato"/>
              <a:buChar char="-"/>
            </a:pPr>
            <a:r>
              <a:rPr lang="en-US">
                <a:solidFill>
                  <a:srgbClr val="82C6A5"/>
                </a:solidFill>
                <a:latin typeface="Lato"/>
                <a:ea typeface="Lato"/>
                <a:cs typeface="Lato"/>
                <a:sym typeface="Lato"/>
              </a:rPr>
              <a:t>We take into consideration a utility that could be:</a:t>
            </a:r>
            <a:endParaRPr>
              <a:solidFill>
                <a:srgbClr val="82C6A5"/>
              </a:solidFill>
              <a:latin typeface="Lato"/>
              <a:ea typeface="Lato"/>
              <a:cs typeface="Lato"/>
              <a:sym typeface="Lato"/>
            </a:endParaRPr>
          </a:p>
          <a:p>
            <a:pPr indent="-317500" lvl="1" marL="914400" rtl="0" algn="l">
              <a:spcBef>
                <a:spcPts val="0"/>
              </a:spcBef>
              <a:spcAft>
                <a:spcPts val="0"/>
              </a:spcAft>
              <a:buClr>
                <a:srgbClr val="82C6A5"/>
              </a:buClr>
              <a:buSzPts val="1400"/>
              <a:buFont typeface="Lato"/>
              <a:buChar char="-"/>
            </a:pPr>
            <a:r>
              <a:rPr lang="en-US">
                <a:solidFill>
                  <a:srgbClr val="82C6A5"/>
                </a:solidFill>
                <a:latin typeface="Lato"/>
                <a:ea typeface="Lato"/>
                <a:cs typeface="Lato"/>
                <a:sym typeface="Lato"/>
              </a:rPr>
              <a:t>Set manually by the user, be set as default for some products or as extremely important for a list of products such as water and medical</a:t>
            </a:r>
            <a:endParaRPr>
              <a:solidFill>
                <a:srgbClr val="82C6A5"/>
              </a:solidFill>
              <a:latin typeface="Lato"/>
              <a:ea typeface="Lato"/>
              <a:cs typeface="Lato"/>
              <a:sym typeface="Lato"/>
            </a:endParaRPr>
          </a:p>
          <a:p>
            <a:pPr indent="0" lvl="0" marL="1371600" rtl="0" algn="l">
              <a:spcBef>
                <a:spcPts val="0"/>
              </a:spcBef>
              <a:spcAft>
                <a:spcPts val="0"/>
              </a:spcAft>
              <a:buNone/>
            </a:pPr>
            <a:r>
              <a:rPr lang="en-US">
                <a:solidFill>
                  <a:srgbClr val="82C6A5"/>
                </a:solidFill>
                <a:latin typeface="Lato"/>
                <a:ea typeface="Lato"/>
                <a:cs typeface="Lato"/>
                <a:sym typeface="Lato"/>
              </a:rPr>
              <a:t>articles</a:t>
            </a:r>
            <a:endParaRPr>
              <a:solidFill>
                <a:srgbClr val="82C6A5"/>
              </a:solidFill>
              <a:latin typeface="Lato"/>
              <a:ea typeface="Lato"/>
              <a:cs typeface="Lato"/>
              <a:sym typeface="Lato"/>
            </a:endParaRPr>
          </a:p>
          <a:p>
            <a:pPr indent="0" lvl="0" marL="0" rtl="0" algn="l">
              <a:spcBef>
                <a:spcPts val="0"/>
              </a:spcBef>
              <a:spcAft>
                <a:spcPts val="0"/>
              </a:spcAft>
              <a:buNone/>
            </a:pPr>
            <a:r>
              <a:t/>
            </a:r>
            <a:endParaRPr>
              <a:solidFill>
                <a:srgbClr val="82C6A5"/>
              </a:solidFill>
              <a:latin typeface="Lato"/>
              <a:ea typeface="Lato"/>
              <a:cs typeface="Lato"/>
              <a:sym typeface="Lato"/>
            </a:endParaRPr>
          </a:p>
          <a:p>
            <a:pPr indent="-317500" lvl="0" marL="457200" rtl="0" algn="l">
              <a:spcBef>
                <a:spcPts val="0"/>
              </a:spcBef>
              <a:spcAft>
                <a:spcPts val="0"/>
              </a:spcAft>
              <a:buClr>
                <a:srgbClr val="82C6A5"/>
              </a:buClr>
              <a:buSzPts val="1400"/>
              <a:buFont typeface="Lato"/>
              <a:buChar char="-"/>
            </a:pPr>
            <a:r>
              <a:rPr lang="en-US">
                <a:solidFill>
                  <a:srgbClr val="82C6A5"/>
                </a:solidFill>
                <a:latin typeface="Lato"/>
                <a:ea typeface="Lato"/>
                <a:cs typeface="Lato"/>
                <a:sym typeface="Lato"/>
              </a:rPr>
              <a:t>We also consider the frequency with which a product is bought and the unitary cost of it</a:t>
            </a:r>
            <a:endParaRPr>
              <a:solidFill>
                <a:srgbClr val="82C6A5"/>
              </a:solidFill>
              <a:latin typeface="Lato"/>
              <a:ea typeface="Lato"/>
              <a:cs typeface="Lato"/>
              <a:sym typeface="Lato"/>
            </a:endParaRPr>
          </a:p>
          <a:p>
            <a:pPr indent="0" lvl="0" marL="457200" rtl="0" algn="l">
              <a:spcBef>
                <a:spcPts val="0"/>
              </a:spcBef>
              <a:spcAft>
                <a:spcPts val="0"/>
              </a:spcAft>
              <a:buNone/>
            </a:pPr>
            <a:r>
              <a:t/>
            </a:r>
            <a:endParaRPr>
              <a:solidFill>
                <a:srgbClr val="82C6A5"/>
              </a:solidFill>
              <a:latin typeface="Lato"/>
              <a:ea typeface="Lato"/>
              <a:cs typeface="Lato"/>
              <a:sym typeface="Lato"/>
            </a:endParaRPr>
          </a:p>
          <a:p>
            <a:pPr indent="-317500" lvl="0" marL="457200" rtl="0" algn="l">
              <a:spcBef>
                <a:spcPts val="0"/>
              </a:spcBef>
              <a:spcAft>
                <a:spcPts val="0"/>
              </a:spcAft>
              <a:buClr>
                <a:srgbClr val="82C6A5"/>
              </a:buClr>
              <a:buSzPts val="1400"/>
              <a:buFont typeface="Lato"/>
              <a:buChar char="-"/>
            </a:pPr>
            <a:r>
              <a:rPr lang="en-US">
                <a:solidFill>
                  <a:srgbClr val="82C6A5"/>
                </a:solidFill>
                <a:latin typeface="Lato"/>
                <a:ea typeface="Lato"/>
                <a:cs typeface="Lato"/>
                <a:sym typeface="Lato"/>
              </a:rPr>
              <a:t>The user has the possibility to choose if that product is deleted or not in the end, so we introduce a </a:t>
            </a:r>
            <a:r>
              <a:rPr i="1" lang="en-US">
                <a:solidFill>
                  <a:srgbClr val="82C6A5"/>
                </a:solidFill>
                <a:latin typeface="Lato"/>
                <a:ea typeface="Lato"/>
                <a:cs typeface="Lato"/>
                <a:sym typeface="Lato"/>
              </a:rPr>
              <a:t>“Tinder for Products”</a:t>
            </a:r>
            <a:r>
              <a:rPr lang="en-US">
                <a:solidFill>
                  <a:srgbClr val="82C6A5"/>
                </a:solidFill>
                <a:latin typeface="Lato"/>
                <a:ea typeface="Lato"/>
                <a:cs typeface="Lato"/>
                <a:sym typeface="Lato"/>
              </a:rPr>
              <a:t> concept offering a new dimension to the level of customization that the customer can achieve</a:t>
            </a:r>
            <a:endParaRPr>
              <a:solidFill>
                <a:srgbClr val="82C6A5"/>
              </a:solidFill>
              <a:latin typeface="Lato"/>
              <a:ea typeface="Lato"/>
              <a:cs typeface="Lato"/>
              <a:sym typeface="Lato"/>
            </a:endParaRPr>
          </a:p>
        </p:txBody>
      </p:sp>
      <p:sp>
        <p:nvSpPr>
          <p:cNvPr id="118" name="Google Shape;118;p16"/>
          <p:cNvSpPr txBox="1"/>
          <p:nvPr>
            <p:ph type="title"/>
          </p:nvPr>
        </p:nvSpPr>
        <p:spPr>
          <a:xfrm>
            <a:off x="1261625" y="644925"/>
            <a:ext cx="6756900" cy="858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ALREADY DEVELOPED FUNCTIONALITIES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1143320" y="632382"/>
            <a:ext cx="4774800" cy="391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US" sz="1800">
                <a:latin typeface="Lato"/>
                <a:ea typeface="Lato"/>
                <a:cs typeface="Lato"/>
                <a:sym typeface="Lato"/>
              </a:rPr>
              <a:t>  </a:t>
            </a:r>
            <a:r>
              <a:rPr b="1" lang="en-US" sz="1800">
                <a:latin typeface="Lato"/>
                <a:ea typeface="Lato"/>
                <a:cs typeface="Lato"/>
                <a:sym typeface="Lato"/>
              </a:rPr>
              <a:t>RECOMMENDATION ENGINE</a:t>
            </a:r>
            <a:endParaRPr/>
          </a:p>
        </p:txBody>
      </p:sp>
      <p:pic>
        <p:nvPicPr>
          <p:cNvPr id="125" name="Google Shape;125;p17"/>
          <p:cNvPicPr preferRelativeResize="0"/>
          <p:nvPr/>
        </p:nvPicPr>
        <p:blipFill>
          <a:blip r:embed="rId3">
            <a:alphaModFix/>
          </a:blip>
          <a:stretch>
            <a:fillRect/>
          </a:stretch>
        </p:blipFill>
        <p:spPr>
          <a:xfrm>
            <a:off x="89800" y="1913850"/>
            <a:ext cx="8964400" cy="2439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Google Shape;131;p18"/>
          <p:cNvPicPr preferRelativeResize="0"/>
          <p:nvPr/>
        </p:nvPicPr>
        <p:blipFill>
          <a:blip r:embed="rId3">
            <a:alphaModFix/>
          </a:blip>
          <a:stretch>
            <a:fillRect/>
          </a:stretch>
        </p:blipFill>
        <p:spPr>
          <a:xfrm>
            <a:off x="1110400" y="1837490"/>
            <a:ext cx="2870573" cy="2816750"/>
          </a:xfrm>
          <a:prstGeom prst="rect">
            <a:avLst/>
          </a:prstGeom>
          <a:noFill/>
          <a:ln>
            <a:noFill/>
          </a:ln>
        </p:spPr>
      </p:pic>
      <p:pic>
        <p:nvPicPr>
          <p:cNvPr id="132" name="Google Shape;132;p18"/>
          <p:cNvPicPr preferRelativeResize="0"/>
          <p:nvPr/>
        </p:nvPicPr>
        <p:blipFill>
          <a:blip r:embed="rId4">
            <a:alphaModFix/>
          </a:blip>
          <a:stretch>
            <a:fillRect/>
          </a:stretch>
        </p:blipFill>
        <p:spPr>
          <a:xfrm>
            <a:off x="4930225" y="1385875"/>
            <a:ext cx="2779675" cy="3569425"/>
          </a:xfrm>
          <a:prstGeom prst="rect">
            <a:avLst/>
          </a:prstGeom>
          <a:noFill/>
          <a:ln>
            <a:noFill/>
          </a:ln>
        </p:spPr>
      </p:pic>
      <p:sp>
        <p:nvSpPr>
          <p:cNvPr id="133" name="Google Shape;133;p18"/>
          <p:cNvSpPr txBox="1"/>
          <p:nvPr>
            <p:ph type="title"/>
          </p:nvPr>
        </p:nvSpPr>
        <p:spPr>
          <a:xfrm>
            <a:off x="1261625" y="644925"/>
            <a:ext cx="6756900" cy="858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ADDING PRODUCT + MENU BAR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9"/>
          <p:cNvSpPr txBox="1"/>
          <p:nvPr>
            <p:ph idx="1" type="body"/>
          </p:nvPr>
        </p:nvSpPr>
        <p:spPr>
          <a:xfrm>
            <a:off x="598575" y="1569925"/>
            <a:ext cx="8031900" cy="3573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US" sz="1800">
                <a:solidFill>
                  <a:srgbClr val="82C6A5"/>
                </a:solidFill>
              </a:rPr>
              <a:t>COMMUNICATION WITH DA</a:t>
            </a:r>
            <a:r>
              <a:rPr b="1" lang="en-US" sz="1800">
                <a:solidFill>
                  <a:srgbClr val="82C6A5"/>
                </a:solidFill>
              </a:rPr>
              <a:t>TABASE</a:t>
            </a:r>
            <a:endParaRPr b="1" sz="1800">
              <a:solidFill>
                <a:srgbClr val="82C6A5"/>
              </a:solidFill>
            </a:endParaRPr>
          </a:p>
          <a:p>
            <a:pPr indent="0" lvl="0" marL="0" rtl="0" algn="l">
              <a:spcBef>
                <a:spcPts val="0"/>
              </a:spcBef>
              <a:spcAft>
                <a:spcPts val="0"/>
              </a:spcAft>
              <a:buClr>
                <a:schemeClr val="dk1"/>
              </a:buClr>
              <a:buSzPts val="1100"/>
              <a:buFont typeface="Arial"/>
              <a:buNone/>
            </a:pPr>
            <a:r>
              <a:t/>
            </a:r>
            <a:endParaRPr b="1" sz="1800">
              <a:solidFill>
                <a:srgbClr val="82C6A5"/>
              </a:solidFill>
            </a:endParaRPr>
          </a:p>
          <a:p>
            <a:pPr indent="-317500" lvl="0" marL="457200" rtl="0" algn="l">
              <a:spcBef>
                <a:spcPts val="0"/>
              </a:spcBef>
              <a:spcAft>
                <a:spcPts val="0"/>
              </a:spcAft>
              <a:buClr>
                <a:srgbClr val="82C6A5"/>
              </a:buClr>
              <a:buSzPts val="1400"/>
              <a:buChar char="-"/>
            </a:pPr>
            <a:r>
              <a:rPr lang="en-US" sz="1400">
                <a:solidFill>
                  <a:srgbClr val="82C6A5"/>
                </a:solidFill>
              </a:rPr>
              <a:t>We have client database from which we can forecast the products to be</a:t>
            </a:r>
            <a:endParaRPr sz="1400">
              <a:solidFill>
                <a:srgbClr val="82C6A5"/>
              </a:solidFill>
            </a:endParaRPr>
          </a:p>
          <a:p>
            <a:pPr indent="0" lvl="0" marL="457200" rtl="0" algn="l">
              <a:spcBef>
                <a:spcPts val="0"/>
              </a:spcBef>
              <a:spcAft>
                <a:spcPts val="0"/>
              </a:spcAft>
              <a:buClr>
                <a:schemeClr val="dk1"/>
              </a:buClr>
              <a:buSzPts val="1100"/>
              <a:buFont typeface="Arial"/>
              <a:buNone/>
            </a:pPr>
            <a:r>
              <a:rPr lang="en-US" sz="1400">
                <a:solidFill>
                  <a:srgbClr val="82C6A5"/>
                </a:solidFill>
              </a:rPr>
              <a:t>bought</a:t>
            </a:r>
            <a:endParaRPr sz="1400">
              <a:solidFill>
                <a:srgbClr val="82C6A5"/>
              </a:solidFill>
            </a:endParaRPr>
          </a:p>
          <a:p>
            <a:pPr indent="-317500" lvl="0" marL="457200" rtl="0" algn="l">
              <a:spcBef>
                <a:spcPts val="0"/>
              </a:spcBef>
              <a:spcAft>
                <a:spcPts val="0"/>
              </a:spcAft>
              <a:buClr>
                <a:srgbClr val="82C6A5"/>
              </a:buClr>
              <a:buSzPts val="1400"/>
              <a:buChar char="-"/>
            </a:pPr>
            <a:r>
              <a:rPr lang="en-US" sz="1400">
                <a:solidFill>
                  <a:srgbClr val="82C6A5"/>
                </a:solidFill>
              </a:rPr>
              <a:t>Classification - products by categories</a:t>
            </a:r>
            <a:endParaRPr sz="1400">
              <a:solidFill>
                <a:srgbClr val="82C6A5"/>
              </a:solidFill>
            </a:endParaRPr>
          </a:p>
          <a:p>
            <a:pPr indent="-317500" lvl="0" marL="457200" rtl="0" algn="l">
              <a:spcBef>
                <a:spcPts val="0"/>
              </a:spcBef>
              <a:spcAft>
                <a:spcPts val="0"/>
              </a:spcAft>
              <a:buClr>
                <a:srgbClr val="82C6A5"/>
              </a:buClr>
              <a:buSzPts val="1400"/>
              <a:buChar char="-"/>
            </a:pPr>
            <a:r>
              <a:rPr lang="en-US" sz="1400">
                <a:solidFill>
                  <a:srgbClr val="82C6A5"/>
                </a:solidFill>
              </a:rPr>
              <a:t>Creating shopping lists for - day, week, month</a:t>
            </a:r>
            <a:endParaRPr sz="1400">
              <a:solidFill>
                <a:srgbClr val="82C6A5"/>
              </a:solidFill>
            </a:endParaRPr>
          </a:p>
          <a:p>
            <a:pPr indent="0" lvl="0" marL="0" rtl="0" algn="l">
              <a:spcBef>
                <a:spcPts val="0"/>
              </a:spcBef>
              <a:spcAft>
                <a:spcPts val="0"/>
              </a:spcAft>
              <a:buClr>
                <a:schemeClr val="dk1"/>
              </a:buClr>
              <a:buSzPts val="1100"/>
              <a:buFont typeface="Arial"/>
              <a:buNone/>
            </a:pPr>
            <a:r>
              <a:t/>
            </a:r>
            <a:endParaRPr b="1" sz="1800">
              <a:solidFill>
                <a:srgbClr val="82C6A5"/>
              </a:solidFill>
            </a:endParaRPr>
          </a:p>
          <a:p>
            <a:pPr indent="0" lvl="0" marL="0" rtl="0" algn="l">
              <a:spcBef>
                <a:spcPts val="0"/>
              </a:spcBef>
              <a:spcAft>
                <a:spcPts val="0"/>
              </a:spcAft>
              <a:buClr>
                <a:schemeClr val="dk1"/>
              </a:buClr>
              <a:buSzPts val="1100"/>
              <a:buFont typeface="Arial"/>
              <a:buNone/>
            </a:pPr>
            <a:r>
              <a:rPr b="1" lang="en-US" sz="1800">
                <a:solidFill>
                  <a:srgbClr val="82C6A5"/>
                </a:solidFill>
              </a:rPr>
              <a:t>WEB SCRAPER</a:t>
            </a:r>
            <a:endParaRPr b="1" sz="1800">
              <a:solidFill>
                <a:srgbClr val="82C6A5"/>
              </a:solidFill>
            </a:endParaRPr>
          </a:p>
          <a:p>
            <a:pPr indent="0" lvl="0" marL="0" rtl="0" algn="l">
              <a:spcBef>
                <a:spcPts val="0"/>
              </a:spcBef>
              <a:spcAft>
                <a:spcPts val="0"/>
              </a:spcAft>
              <a:buClr>
                <a:schemeClr val="dk1"/>
              </a:buClr>
              <a:buSzPts val="1100"/>
              <a:buFont typeface="Arial"/>
              <a:buNone/>
            </a:pPr>
            <a:r>
              <a:t/>
            </a:r>
            <a:endParaRPr b="1" sz="1800">
              <a:solidFill>
                <a:srgbClr val="82C6A5"/>
              </a:solidFill>
            </a:endParaRPr>
          </a:p>
          <a:p>
            <a:pPr indent="-317500" lvl="0" marL="457200" rtl="0" algn="l">
              <a:spcBef>
                <a:spcPts val="0"/>
              </a:spcBef>
              <a:spcAft>
                <a:spcPts val="0"/>
              </a:spcAft>
              <a:buClr>
                <a:srgbClr val="82C6A5"/>
              </a:buClr>
              <a:buSzPts val="1400"/>
              <a:buChar char="-"/>
            </a:pPr>
            <a:r>
              <a:rPr lang="en-US" sz="1400">
                <a:solidFill>
                  <a:srgbClr val="82C6A5"/>
                </a:solidFill>
              </a:rPr>
              <a:t>Suggesting what is the store with the lowest price for a searched product</a:t>
            </a:r>
            <a:endParaRPr sz="1400">
              <a:solidFill>
                <a:srgbClr val="82C6A5"/>
              </a:solidFill>
            </a:endParaRPr>
          </a:p>
          <a:p>
            <a:pPr indent="-317500" lvl="0" marL="457200" rtl="0" algn="l">
              <a:spcBef>
                <a:spcPts val="0"/>
              </a:spcBef>
              <a:spcAft>
                <a:spcPts val="0"/>
              </a:spcAft>
              <a:buClr>
                <a:srgbClr val="82C6A5"/>
              </a:buClr>
              <a:buSzPts val="1400"/>
              <a:buChar char="-"/>
            </a:pPr>
            <a:r>
              <a:rPr lang="en-US" sz="1400">
                <a:solidFill>
                  <a:srgbClr val="82C6A5"/>
                </a:solidFill>
              </a:rPr>
              <a:t>Sending automatically a personalized e-mail to the user when we find that</a:t>
            </a:r>
            <a:endParaRPr sz="1400">
              <a:solidFill>
                <a:srgbClr val="82C6A5"/>
              </a:solidFill>
            </a:endParaRPr>
          </a:p>
          <a:p>
            <a:pPr indent="0" lvl="0" marL="457200" rtl="0" algn="l">
              <a:spcBef>
                <a:spcPts val="0"/>
              </a:spcBef>
              <a:spcAft>
                <a:spcPts val="0"/>
              </a:spcAft>
              <a:buNone/>
            </a:pPr>
            <a:r>
              <a:rPr lang="en-US" sz="1400">
                <a:solidFill>
                  <a:srgbClr val="82C6A5"/>
                </a:solidFill>
              </a:rPr>
              <a:t>product</a:t>
            </a:r>
            <a:endParaRPr sz="1400">
              <a:solidFill>
                <a:srgbClr val="82C6A5"/>
              </a:solidFill>
            </a:endParaRPr>
          </a:p>
          <a:p>
            <a:pPr indent="-317500" lvl="0" marL="457200" rtl="0" algn="l">
              <a:spcBef>
                <a:spcPts val="0"/>
              </a:spcBef>
              <a:spcAft>
                <a:spcPts val="0"/>
              </a:spcAft>
              <a:buClr>
                <a:srgbClr val="82C6A5"/>
              </a:buClr>
              <a:buSzPts val="1400"/>
              <a:buChar char="-"/>
            </a:pPr>
            <a:r>
              <a:rPr lang="en-US" sz="1400">
                <a:solidFill>
                  <a:srgbClr val="82C6A5"/>
                </a:solidFill>
              </a:rPr>
              <a:t>We used BeautifulSoup for being able to search everything that we need through Python automation</a:t>
            </a:r>
            <a:endParaRPr sz="1400">
              <a:solidFill>
                <a:srgbClr val="82C6A5"/>
              </a:solidFill>
            </a:endParaRPr>
          </a:p>
          <a:p>
            <a:pPr indent="0" lvl="0" marL="0" rtl="0" algn="l">
              <a:spcBef>
                <a:spcPts val="0"/>
              </a:spcBef>
              <a:spcAft>
                <a:spcPts val="0"/>
              </a:spcAft>
              <a:buNone/>
            </a:pPr>
            <a:r>
              <a:t/>
            </a:r>
            <a:endParaRPr sz="1400">
              <a:solidFill>
                <a:srgbClr val="82C6A5"/>
              </a:solidFill>
            </a:endParaRPr>
          </a:p>
          <a:p>
            <a:pPr indent="0" lvl="0" marL="0" rtl="0" algn="l">
              <a:spcBef>
                <a:spcPts val="0"/>
              </a:spcBef>
              <a:spcAft>
                <a:spcPts val="0"/>
              </a:spcAft>
              <a:buNone/>
            </a:pPr>
            <a:r>
              <a:t/>
            </a:r>
            <a:endParaRPr sz="1400">
              <a:solidFill>
                <a:srgbClr val="82C6A5"/>
              </a:solidFill>
            </a:endParaRPr>
          </a:p>
          <a:p>
            <a:pPr indent="0" lvl="0" marL="0" rtl="0" algn="l">
              <a:spcBef>
                <a:spcPts val="0"/>
              </a:spcBef>
              <a:spcAft>
                <a:spcPts val="0"/>
              </a:spcAft>
              <a:buNone/>
            </a:pPr>
            <a:r>
              <a:t/>
            </a:r>
            <a:endParaRPr sz="1400">
              <a:solidFill>
                <a:srgbClr val="82C6A5"/>
              </a:solidFill>
            </a:endParaRPr>
          </a:p>
          <a:p>
            <a:pPr indent="0" lvl="0" marL="0" rtl="0" algn="l">
              <a:spcBef>
                <a:spcPts val="0"/>
              </a:spcBef>
              <a:spcAft>
                <a:spcPts val="0"/>
              </a:spcAft>
              <a:buNone/>
            </a:pPr>
            <a:r>
              <a:t/>
            </a:r>
            <a:endParaRPr sz="1400">
              <a:solidFill>
                <a:srgbClr val="82C6A5"/>
              </a:solidFill>
            </a:endParaRPr>
          </a:p>
        </p:txBody>
      </p:sp>
      <p:sp>
        <p:nvSpPr>
          <p:cNvPr id="139" name="Google Shape;139;p19"/>
          <p:cNvSpPr txBox="1"/>
          <p:nvPr>
            <p:ph type="title"/>
          </p:nvPr>
        </p:nvSpPr>
        <p:spPr>
          <a:xfrm>
            <a:off x="1261625" y="644925"/>
            <a:ext cx="6756900" cy="858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ALREADY DEVELOPED FUNCTIONALITIES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20"/>
          <p:cNvPicPr preferRelativeResize="0"/>
          <p:nvPr/>
        </p:nvPicPr>
        <p:blipFill>
          <a:blip r:embed="rId3">
            <a:alphaModFix/>
          </a:blip>
          <a:stretch>
            <a:fillRect/>
          </a:stretch>
        </p:blipFill>
        <p:spPr>
          <a:xfrm>
            <a:off x="2338875" y="1581875"/>
            <a:ext cx="5012575" cy="2649375"/>
          </a:xfrm>
          <a:prstGeom prst="rect">
            <a:avLst/>
          </a:prstGeom>
          <a:noFill/>
          <a:ln>
            <a:noFill/>
          </a:ln>
        </p:spPr>
      </p:pic>
      <p:sp>
        <p:nvSpPr>
          <p:cNvPr id="146" name="Google Shape;146;p20"/>
          <p:cNvSpPr txBox="1"/>
          <p:nvPr>
            <p:ph type="title"/>
          </p:nvPr>
        </p:nvSpPr>
        <p:spPr>
          <a:xfrm>
            <a:off x="1261625" y="644925"/>
            <a:ext cx="6756900" cy="858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OPTIMAL PRICE RECOMMENDATIONS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1"/>
          <p:cNvSpPr txBox="1"/>
          <p:nvPr>
            <p:ph idx="1" type="body"/>
          </p:nvPr>
        </p:nvSpPr>
        <p:spPr>
          <a:xfrm>
            <a:off x="466325" y="1549050"/>
            <a:ext cx="8143200" cy="3299100"/>
          </a:xfrm>
          <a:prstGeom prst="rect">
            <a:avLst/>
          </a:prstGeom>
        </p:spPr>
        <p:txBody>
          <a:bodyPr anchorCtr="0" anchor="t" bIns="0" lIns="0" spcFirstLastPara="1" rIns="0" wrap="square" tIns="0">
            <a:noAutofit/>
          </a:bodyPr>
          <a:lstStyle/>
          <a:p>
            <a:pPr indent="-330200" lvl="0" marL="457200" rtl="0" algn="l">
              <a:spcBef>
                <a:spcPts val="0"/>
              </a:spcBef>
              <a:spcAft>
                <a:spcPts val="0"/>
              </a:spcAft>
              <a:buClr>
                <a:srgbClr val="82C6A5"/>
              </a:buClr>
              <a:buSzPts val="1600"/>
              <a:buAutoNum type="arabicPeriod"/>
            </a:pPr>
            <a:r>
              <a:rPr b="1" lang="en-US" sz="1600">
                <a:solidFill>
                  <a:srgbClr val="82C6A5"/>
                </a:solidFill>
              </a:rPr>
              <a:t>Receipt reading</a:t>
            </a:r>
            <a:endParaRPr b="1" sz="1600">
              <a:solidFill>
                <a:srgbClr val="82C6A5"/>
              </a:solidFill>
            </a:endParaRPr>
          </a:p>
          <a:p>
            <a:pPr indent="-317500" lvl="0" marL="457200" rtl="0" algn="l">
              <a:spcBef>
                <a:spcPts val="0"/>
              </a:spcBef>
              <a:spcAft>
                <a:spcPts val="0"/>
              </a:spcAft>
              <a:buClr>
                <a:srgbClr val="82C6A5"/>
              </a:buClr>
              <a:buSzPts val="1400"/>
              <a:buChar char="-"/>
            </a:pPr>
            <a:r>
              <a:rPr lang="en-US" sz="1400">
                <a:solidFill>
                  <a:srgbClr val="82C6A5"/>
                </a:solidFill>
              </a:rPr>
              <a:t>Instead of having the user manually introduce his shopping items, we would use Machine Learning algorithms to scan receipts =&gt; automatically adding/updating items</a:t>
            </a:r>
            <a:endParaRPr sz="1400">
              <a:solidFill>
                <a:srgbClr val="82C6A5"/>
              </a:solidFill>
            </a:endParaRPr>
          </a:p>
          <a:p>
            <a:pPr indent="0" lvl="0" marL="457200" rtl="0" algn="l">
              <a:spcBef>
                <a:spcPts val="0"/>
              </a:spcBef>
              <a:spcAft>
                <a:spcPts val="0"/>
              </a:spcAft>
              <a:buNone/>
            </a:pPr>
            <a:r>
              <a:t/>
            </a:r>
            <a:endParaRPr sz="1400">
              <a:solidFill>
                <a:srgbClr val="82C6A5"/>
              </a:solidFill>
            </a:endParaRPr>
          </a:p>
          <a:p>
            <a:pPr indent="-330200" lvl="0" marL="457200" rtl="0" algn="l">
              <a:spcBef>
                <a:spcPts val="0"/>
              </a:spcBef>
              <a:spcAft>
                <a:spcPts val="0"/>
              </a:spcAft>
              <a:buClr>
                <a:srgbClr val="82C6A5"/>
              </a:buClr>
              <a:buSzPts val="1600"/>
              <a:buAutoNum type="arabicPeriod"/>
            </a:pPr>
            <a:r>
              <a:rPr b="1" lang="en-US" sz="1600">
                <a:solidFill>
                  <a:srgbClr val="82C6A5"/>
                </a:solidFill>
              </a:rPr>
              <a:t>Product voice search</a:t>
            </a:r>
            <a:endParaRPr b="1" sz="1600">
              <a:solidFill>
                <a:srgbClr val="82C6A5"/>
              </a:solidFill>
            </a:endParaRPr>
          </a:p>
          <a:p>
            <a:pPr indent="-317500" lvl="0" marL="457200" rtl="0" algn="l">
              <a:spcBef>
                <a:spcPts val="0"/>
              </a:spcBef>
              <a:spcAft>
                <a:spcPts val="0"/>
              </a:spcAft>
              <a:buClr>
                <a:srgbClr val="82C6A5"/>
              </a:buClr>
              <a:buSzPts val="1400"/>
              <a:buChar char="-"/>
            </a:pPr>
            <a:r>
              <a:rPr lang="en-US" sz="1400">
                <a:solidFill>
                  <a:srgbClr val="82C6A5"/>
                </a:solidFill>
              </a:rPr>
              <a:t>Through e-mail will be sent the direct link to that sought product with the smallest price and the stock of it, so that you don’t go to the store for no reason</a:t>
            </a:r>
            <a:endParaRPr sz="1400">
              <a:solidFill>
                <a:srgbClr val="82C6A5"/>
              </a:solidFill>
            </a:endParaRPr>
          </a:p>
          <a:p>
            <a:pPr indent="0" lvl="0" marL="457200" rtl="0" algn="l">
              <a:spcBef>
                <a:spcPts val="0"/>
              </a:spcBef>
              <a:spcAft>
                <a:spcPts val="0"/>
              </a:spcAft>
              <a:buNone/>
            </a:pPr>
            <a:r>
              <a:t/>
            </a:r>
            <a:endParaRPr sz="1400">
              <a:solidFill>
                <a:srgbClr val="82C6A5"/>
              </a:solidFill>
            </a:endParaRPr>
          </a:p>
          <a:p>
            <a:pPr indent="-330200" lvl="0" marL="457200" rtl="0" algn="l">
              <a:spcBef>
                <a:spcPts val="0"/>
              </a:spcBef>
              <a:spcAft>
                <a:spcPts val="0"/>
              </a:spcAft>
              <a:buClr>
                <a:srgbClr val="82C6A5"/>
              </a:buClr>
              <a:buSzPts val="1600"/>
              <a:buAutoNum type="arabicPeriod"/>
            </a:pPr>
            <a:r>
              <a:rPr b="1" lang="en-US" sz="1600">
                <a:solidFill>
                  <a:srgbClr val="82C6A5"/>
                </a:solidFill>
              </a:rPr>
              <a:t>Smallest price e-mail recommendation</a:t>
            </a:r>
            <a:endParaRPr b="1" sz="1600">
              <a:solidFill>
                <a:srgbClr val="82C6A5"/>
              </a:solidFill>
            </a:endParaRPr>
          </a:p>
          <a:p>
            <a:pPr indent="-330200" lvl="0" marL="457200" rtl="0" algn="l">
              <a:spcBef>
                <a:spcPts val="0"/>
              </a:spcBef>
              <a:spcAft>
                <a:spcPts val="0"/>
              </a:spcAft>
              <a:buClr>
                <a:srgbClr val="82C6A5"/>
              </a:buClr>
              <a:buSzPts val="1600"/>
              <a:buChar char="-"/>
            </a:pPr>
            <a:r>
              <a:rPr lang="en-US" sz="1400">
                <a:solidFill>
                  <a:srgbClr val="82C6A5"/>
                </a:solidFill>
              </a:rPr>
              <a:t> The stores will also be selected by taking into consideration the distance from the user’s home</a:t>
            </a:r>
            <a:endParaRPr sz="1600">
              <a:solidFill>
                <a:srgbClr val="82C6A5"/>
              </a:solidFill>
            </a:endParaRPr>
          </a:p>
          <a:p>
            <a:pPr indent="0" lvl="0" marL="457200" rtl="0" algn="l">
              <a:spcBef>
                <a:spcPts val="0"/>
              </a:spcBef>
              <a:spcAft>
                <a:spcPts val="0"/>
              </a:spcAft>
              <a:buNone/>
            </a:pPr>
            <a:r>
              <a:t/>
            </a:r>
            <a:endParaRPr b="1" sz="1600">
              <a:solidFill>
                <a:srgbClr val="82C6A5"/>
              </a:solidFill>
            </a:endParaRPr>
          </a:p>
          <a:p>
            <a:pPr indent="-330200" lvl="0" marL="457200" rtl="0" algn="l">
              <a:spcBef>
                <a:spcPts val="0"/>
              </a:spcBef>
              <a:spcAft>
                <a:spcPts val="0"/>
              </a:spcAft>
              <a:buClr>
                <a:srgbClr val="82C6A5"/>
              </a:buClr>
              <a:buSzPts val="1600"/>
              <a:buAutoNum type="arabicPeriod"/>
            </a:pPr>
            <a:r>
              <a:rPr b="1" lang="en-US" sz="1600">
                <a:solidFill>
                  <a:srgbClr val="82C6A5"/>
                </a:solidFill>
              </a:rPr>
              <a:t>Payments at shops through the app</a:t>
            </a:r>
            <a:endParaRPr sz="1400">
              <a:solidFill>
                <a:srgbClr val="82C6A5"/>
              </a:solidFill>
            </a:endParaRPr>
          </a:p>
          <a:p>
            <a:pPr indent="0" lvl="0" marL="0" rtl="0" algn="l">
              <a:spcBef>
                <a:spcPts val="0"/>
              </a:spcBef>
              <a:spcAft>
                <a:spcPts val="0"/>
              </a:spcAft>
              <a:buClr>
                <a:schemeClr val="dk1"/>
              </a:buClr>
              <a:buSzPts val="1100"/>
              <a:buFont typeface="Arial"/>
              <a:buNone/>
            </a:pPr>
            <a:r>
              <a:t/>
            </a:r>
            <a:endParaRPr sz="1400">
              <a:solidFill>
                <a:srgbClr val="82C6A5"/>
              </a:solidFill>
            </a:endParaRPr>
          </a:p>
        </p:txBody>
      </p:sp>
      <p:sp>
        <p:nvSpPr>
          <p:cNvPr id="153" name="Google Shape;153;p21"/>
          <p:cNvSpPr txBox="1"/>
          <p:nvPr>
            <p:ph type="title"/>
          </p:nvPr>
        </p:nvSpPr>
        <p:spPr>
          <a:xfrm>
            <a:off x="1261625" y="644925"/>
            <a:ext cx="6756900" cy="858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FUTURE </a:t>
            </a:r>
            <a:r>
              <a:rPr lang="en-US"/>
              <a:t>FUNCTIONALITIES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2"/>
          <p:cNvSpPr txBox="1"/>
          <p:nvPr>
            <p:ph idx="1" type="body"/>
          </p:nvPr>
        </p:nvSpPr>
        <p:spPr>
          <a:xfrm>
            <a:off x="723850" y="1572975"/>
            <a:ext cx="7927500" cy="31947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765"/>
              </a:spcBef>
              <a:spcAft>
                <a:spcPts val="0"/>
              </a:spcAft>
              <a:buNone/>
            </a:pPr>
            <a:r>
              <a:rPr b="1" lang="en-US" sz="1400">
                <a:solidFill>
                  <a:srgbClr val="82C6A5"/>
                </a:solidFill>
              </a:rPr>
              <a:t>TECHNICAL</a:t>
            </a:r>
            <a:endParaRPr b="1" sz="1400">
              <a:solidFill>
                <a:srgbClr val="82C6A5"/>
              </a:solidFill>
            </a:endParaRPr>
          </a:p>
          <a:p>
            <a:pPr indent="-317500" lvl="0" marL="457200" rtl="0" algn="l">
              <a:lnSpc>
                <a:spcPct val="100000"/>
              </a:lnSpc>
              <a:spcBef>
                <a:spcPts val="765"/>
              </a:spcBef>
              <a:spcAft>
                <a:spcPts val="0"/>
              </a:spcAft>
              <a:buClr>
                <a:srgbClr val="82C6A5"/>
              </a:buClr>
              <a:buSzPts val="1400"/>
              <a:buChar char="-"/>
            </a:pPr>
            <a:r>
              <a:rPr lang="en-US" sz="1400">
                <a:solidFill>
                  <a:srgbClr val="82C6A5"/>
                </a:solidFill>
              </a:rPr>
              <a:t>Practiced putting Maths to good use in Programming (through the formulas used in determining recommendations, budget forecasts etc.)</a:t>
            </a:r>
            <a:endParaRPr sz="1400">
              <a:solidFill>
                <a:srgbClr val="82C6A5"/>
              </a:solidFill>
            </a:endParaRPr>
          </a:p>
          <a:p>
            <a:pPr indent="-317500" lvl="0" marL="457200" rtl="0" algn="l">
              <a:lnSpc>
                <a:spcPct val="100000"/>
              </a:lnSpc>
              <a:spcBef>
                <a:spcPts val="0"/>
              </a:spcBef>
              <a:spcAft>
                <a:spcPts val="0"/>
              </a:spcAft>
              <a:buClr>
                <a:srgbClr val="82C6A5"/>
              </a:buClr>
              <a:buSzPts val="1400"/>
              <a:buChar char="-"/>
            </a:pPr>
            <a:r>
              <a:rPr lang="en-US" sz="1400">
                <a:solidFill>
                  <a:srgbClr val="82C6A5"/>
                </a:solidFill>
              </a:rPr>
              <a:t>Learned or furthered knowledge in the programming languages/technologies used (Bootstrap, Flask, MongoDB)</a:t>
            </a:r>
            <a:endParaRPr sz="1400">
              <a:solidFill>
                <a:srgbClr val="82C6A5"/>
              </a:solidFill>
            </a:endParaRPr>
          </a:p>
          <a:p>
            <a:pPr indent="0" lvl="0" marL="0" rtl="0" algn="l">
              <a:lnSpc>
                <a:spcPct val="100000"/>
              </a:lnSpc>
              <a:spcBef>
                <a:spcPts val="765"/>
              </a:spcBef>
              <a:spcAft>
                <a:spcPts val="0"/>
              </a:spcAft>
              <a:buNone/>
            </a:pPr>
            <a:r>
              <a:rPr b="1" lang="en-US" sz="1400">
                <a:solidFill>
                  <a:srgbClr val="82C6A5"/>
                </a:solidFill>
              </a:rPr>
              <a:t>NON-TECHNICAL</a:t>
            </a:r>
            <a:r>
              <a:rPr b="1" lang="en-US" sz="1400">
                <a:solidFill>
                  <a:srgbClr val="82C6A5"/>
                </a:solidFill>
              </a:rPr>
              <a:t> </a:t>
            </a:r>
            <a:endParaRPr b="1" sz="1400">
              <a:solidFill>
                <a:srgbClr val="82C6A5"/>
              </a:solidFill>
            </a:endParaRPr>
          </a:p>
          <a:p>
            <a:pPr indent="-317500" lvl="0" marL="457200" rtl="0" algn="l">
              <a:lnSpc>
                <a:spcPct val="100000"/>
              </a:lnSpc>
              <a:spcBef>
                <a:spcPts val="765"/>
              </a:spcBef>
              <a:spcAft>
                <a:spcPts val="0"/>
              </a:spcAft>
              <a:buClr>
                <a:srgbClr val="82C6A5"/>
              </a:buClr>
              <a:buSzPts val="1400"/>
              <a:buChar char="-"/>
            </a:pPr>
            <a:r>
              <a:rPr lang="en-US" sz="1400">
                <a:solidFill>
                  <a:srgbClr val="82C6A5"/>
                </a:solidFill>
              </a:rPr>
              <a:t>Embraced the challenge of competing in a hackathon from home</a:t>
            </a:r>
            <a:endParaRPr sz="1400">
              <a:solidFill>
                <a:srgbClr val="82C6A5"/>
              </a:solidFill>
            </a:endParaRPr>
          </a:p>
          <a:p>
            <a:pPr indent="-317500" lvl="0" marL="457200" rtl="0" algn="l">
              <a:lnSpc>
                <a:spcPct val="100000"/>
              </a:lnSpc>
              <a:spcBef>
                <a:spcPts val="0"/>
              </a:spcBef>
              <a:spcAft>
                <a:spcPts val="0"/>
              </a:spcAft>
              <a:buClr>
                <a:srgbClr val="82C6A5"/>
              </a:buClr>
              <a:buSzPts val="1400"/>
              <a:buChar char="-"/>
            </a:pPr>
            <a:r>
              <a:rPr lang="en-US" sz="1400">
                <a:solidFill>
                  <a:srgbClr val="82C6A5"/>
                </a:solidFill>
              </a:rPr>
              <a:t>Improved effective Communication skills in order too coordinate larger teams</a:t>
            </a:r>
            <a:endParaRPr sz="1400">
              <a:solidFill>
                <a:srgbClr val="82C6A5"/>
              </a:solidFill>
            </a:endParaRPr>
          </a:p>
          <a:p>
            <a:pPr indent="-317500" lvl="0" marL="457200" rtl="0" algn="l">
              <a:lnSpc>
                <a:spcPct val="100000"/>
              </a:lnSpc>
              <a:spcBef>
                <a:spcPts val="0"/>
              </a:spcBef>
              <a:spcAft>
                <a:spcPts val="0"/>
              </a:spcAft>
              <a:buClr>
                <a:srgbClr val="82C6A5"/>
              </a:buClr>
              <a:buSzPts val="1400"/>
              <a:buChar char="-"/>
            </a:pPr>
            <a:r>
              <a:rPr lang="en-US" sz="1400">
                <a:solidFill>
                  <a:srgbClr val="82C6A5"/>
                </a:solidFill>
              </a:rPr>
              <a:t>Improved Task &amp; Project Management skills</a:t>
            </a:r>
            <a:endParaRPr sz="1400">
              <a:solidFill>
                <a:srgbClr val="82C6A5"/>
              </a:solidFill>
            </a:endParaRPr>
          </a:p>
          <a:p>
            <a:pPr indent="-317500" lvl="0" marL="457200" rtl="0" algn="l">
              <a:lnSpc>
                <a:spcPct val="100000"/>
              </a:lnSpc>
              <a:spcBef>
                <a:spcPts val="0"/>
              </a:spcBef>
              <a:spcAft>
                <a:spcPts val="0"/>
              </a:spcAft>
              <a:buClr>
                <a:srgbClr val="82C6A5"/>
              </a:buClr>
              <a:buSzPts val="1400"/>
              <a:buChar char="-"/>
            </a:pPr>
            <a:r>
              <a:rPr lang="en-US" sz="1400">
                <a:solidFill>
                  <a:srgbClr val="82C6A5"/>
                </a:solidFill>
              </a:rPr>
              <a:t>Innovated amidst the pressure of working against a deadline</a:t>
            </a:r>
            <a:endParaRPr sz="1400">
              <a:solidFill>
                <a:srgbClr val="82C6A5"/>
              </a:solidFill>
            </a:endParaRPr>
          </a:p>
          <a:p>
            <a:pPr indent="0" lvl="0" marL="0" rtl="0" algn="l">
              <a:lnSpc>
                <a:spcPct val="100000"/>
              </a:lnSpc>
              <a:spcBef>
                <a:spcPts val="765"/>
              </a:spcBef>
              <a:spcAft>
                <a:spcPts val="0"/>
              </a:spcAft>
              <a:buNone/>
            </a:pPr>
            <a:r>
              <a:t/>
            </a:r>
            <a:endParaRPr sz="1400">
              <a:solidFill>
                <a:srgbClr val="82C6A5"/>
              </a:solidFill>
            </a:endParaRPr>
          </a:p>
          <a:p>
            <a:pPr indent="0" lvl="0" marL="0" rtl="0" algn="l">
              <a:lnSpc>
                <a:spcPct val="100000"/>
              </a:lnSpc>
              <a:spcBef>
                <a:spcPts val="765"/>
              </a:spcBef>
              <a:spcAft>
                <a:spcPts val="0"/>
              </a:spcAft>
              <a:buNone/>
            </a:pPr>
            <a:r>
              <a:rPr lang="en-US" sz="1400">
                <a:solidFill>
                  <a:srgbClr val="82C6A5"/>
                </a:solidFill>
              </a:rPr>
              <a:t>Thank you,                                                    !</a:t>
            </a:r>
            <a:endParaRPr sz="1400">
              <a:solidFill>
                <a:srgbClr val="82C6A5"/>
              </a:solidFill>
            </a:endParaRPr>
          </a:p>
        </p:txBody>
      </p:sp>
      <p:sp>
        <p:nvSpPr>
          <p:cNvPr id="159" name="Google Shape;159;p22"/>
          <p:cNvSpPr txBox="1"/>
          <p:nvPr>
            <p:ph type="title"/>
          </p:nvPr>
        </p:nvSpPr>
        <p:spPr>
          <a:xfrm>
            <a:off x="1261625" y="644925"/>
            <a:ext cx="6756900" cy="858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PERSONAL PROGRESS DURING HACKATHON</a:t>
            </a:r>
            <a:endParaRPr/>
          </a:p>
        </p:txBody>
      </p:sp>
      <p:pic>
        <p:nvPicPr>
          <p:cNvPr id="160" name="Google Shape;160;p22"/>
          <p:cNvPicPr preferRelativeResize="0"/>
          <p:nvPr/>
        </p:nvPicPr>
        <p:blipFill>
          <a:blip r:embed="rId3">
            <a:alphaModFix/>
          </a:blip>
          <a:stretch>
            <a:fillRect/>
          </a:stretch>
        </p:blipFill>
        <p:spPr>
          <a:xfrm>
            <a:off x="1788750" y="4389250"/>
            <a:ext cx="1508074" cy="456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1271395" y="678382"/>
            <a:ext cx="4774800" cy="391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OUR MANTRA</a:t>
            </a:r>
            <a:endParaRPr>
              <a:latin typeface="Times New Roman"/>
              <a:ea typeface="Times New Roman"/>
              <a:cs typeface="Times New Roman"/>
              <a:sym typeface="Times New Roman"/>
            </a:endParaRPr>
          </a:p>
        </p:txBody>
      </p:sp>
      <p:sp>
        <p:nvSpPr>
          <p:cNvPr id="167" name="Google Shape;167;p23"/>
          <p:cNvSpPr txBox="1"/>
          <p:nvPr>
            <p:ph idx="1" type="body"/>
          </p:nvPr>
        </p:nvSpPr>
        <p:spPr>
          <a:xfrm>
            <a:off x="213275" y="1581900"/>
            <a:ext cx="8781600" cy="2724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i="1" lang="en-US" sz="2200"/>
              <a:t>SUPPLIED</a:t>
            </a:r>
            <a:endParaRPr b="1" i="1" sz="1800"/>
          </a:p>
          <a:p>
            <a:pPr indent="0" lvl="0" marL="0" rtl="0" algn="ctr">
              <a:spcBef>
                <a:spcPts val="0"/>
              </a:spcBef>
              <a:spcAft>
                <a:spcPts val="0"/>
              </a:spcAft>
              <a:buNone/>
            </a:pPr>
            <a:r>
              <a:rPr lang="en-US" sz="1500"/>
              <a:t>Your personal assistant that makes product buying predictions for you</a:t>
            </a:r>
            <a:endParaRPr sz="1500"/>
          </a:p>
          <a:p>
            <a:pPr indent="0" lvl="0" marL="0" rtl="0" algn="ctr">
              <a:spcBef>
                <a:spcPts val="0"/>
              </a:spcBef>
              <a:spcAft>
                <a:spcPts val="0"/>
              </a:spcAft>
              <a:buNone/>
            </a:pPr>
            <a:r>
              <a:rPr lang="en-US" sz="1800"/>
              <a:t> </a:t>
            </a:r>
            <a:endParaRPr sz="1800"/>
          </a:p>
          <a:p>
            <a:pPr indent="0" lvl="0" marL="0" rtl="0" algn="ctr">
              <a:spcBef>
                <a:spcPts val="0"/>
              </a:spcBef>
              <a:spcAft>
                <a:spcPts val="0"/>
              </a:spcAft>
              <a:buNone/>
            </a:pPr>
            <a:r>
              <a:rPr i="1" lang="en-US" sz="1800"/>
              <a:t>~ WITH SUPPLIED – FINANCE ADMINISTRATION WILL NEVER BE THE SAME ~ </a:t>
            </a:r>
            <a:endParaRPr i="1" sz="1800"/>
          </a:p>
          <a:p>
            <a:pPr indent="0" lvl="0" marL="0" rtl="0" algn="ctr">
              <a:spcBef>
                <a:spcPts val="0"/>
              </a:spcBef>
              <a:spcAft>
                <a:spcPts val="0"/>
              </a:spcAft>
              <a:buNone/>
            </a:pPr>
            <a:r>
              <a:t/>
            </a:r>
            <a:endParaRPr i="1" sz="1800"/>
          </a:p>
          <a:p>
            <a:pPr indent="0" lvl="0" marL="0" rtl="0" algn="ctr">
              <a:spcBef>
                <a:spcPts val="0"/>
              </a:spcBef>
              <a:spcAft>
                <a:spcPts val="0"/>
              </a:spcAft>
              <a:buNone/>
            </a:pPr>
            <a:r>
              <a:rPr i="1" lang="en-US" sz="1800"/>
              <a:t>~ MAKE YOUR LIFE EASIER AND LEARN TO CHERISH THE RESOURCES THAT YOU HAVE ~</a:t>
            </a:r>
            <a:endParaRPr i="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8"/>
          <p:cNvSpPr txBox="1"/>
          <p:nvPr>
            <p:ph type="title"/>
          </p:nvPr>
        </p:nvSpPr>
        <p:spPr>
          <a:xfrm>
            <a:off x="1360450" y="870800"/>
            <a:ext cx="60945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TOPIC - Daily life: Resource Management</a:t>
            </a:r>
            <a:endParaRPr/>
          </a:p>
        </p:txBody>
      </p:sp>
      <p:sp>
        <p:nvSpPr>
          <p:cNvPr id="67" name="Google Shape;67;p8"/>
          <p:cNvSpPr txBox="1"/>
          <p:nvPr/>
        </p:nvSpPr>
        <p:spPr>
          <a:xfrm>
            <a:off x="417600" y="1504950"/>
            <a:ext cx="8027400" cy="3565800"/>
          </a:xfrm>
          <a:prstGeom prst="rect">
            <a:avLst/>
          </a:prstGeom>
          <a:noFill/>
          <a:ln>
            <a:noFill/>
          </a:ln>
        </p:spPr>
        <p:txBody>
          <a:bodyPr anchorCtr="0" anchor="t" bIns="0" lIns="0" spcFirstLastPara="1" rIns="0" wrap="square" tIns="12700">
            <a:noAutofit/>
          </a:bodyPr>
          <a:lstStyle/>
          <a:p>
            <a:pPr indent="0" lvl="0" marL="0" marR="337820" rtl="0" algn="l">
              <a:lnSpc>
                <a:spcPct val="100000"/>
              </a:lnSpc>
              <a:spcBef>
                <a:spcPts val="1000"/>
              </a:spcBef>
              <a:spcAft>
                <a:spcPts val="0"/>
              </a:spcAft>
              <a:buNone/>
            </a:pPr>
            <a:r>
              <a:rPr b="1" lang="en-US" sz="1800">
                <a:solidFill>
                  <a:srgbClr val="82C6A5"/>
                </a:solidFill>
                <a:latin typeface="Lato"/>
                <a:ea typeface="Lato"/>
                <a:cs typeface="Lato"/>
                <a:sym typeface="Lato"/>
              </a:rPr>
              <a:t>CONTEXT</a:t>
            </a:r>
            <a:endParaRPr b="1" sz="1800">
              <a:solidFill>
                <a:srgbClr val="82C6A5"/>
              </a:solidFill>
              <a:latin typeface="Lato"/>
              <a:ea typeface="Lato"/>
              <a:cs typeface="Lato"/>
              <a:sym typeface="Lato"/>
            </a:endParaRPr>
          </a:p>
          <a:p>
            <a:pPr indent="-317500" lvl="0" marL="457200" rtl="0" algn="l">
              <a:lnSpc>
                <a:spcPct val="100000"/>
              </a:lnSpc>
              <a:spcBef>
                <a:spcPts val="1000"/>
              </a:spcBef>
              <a:spcAft>
                <a:spcPts val="0"/>
              </a:spcAft>
              <a:buClr>
                <a:srgbClr val="82C6A5"/>
              </a:buClr>
              <a:buSzPts val="1400"/>
              <a:buFont typeface="Lato"/>
              <a:buChar char="-"/>
            </a:pPr>
            <a:r>
              <a:rPr lang="en-US">
                <a:solidFill>
                  <a:srgbClr val="82C6A5"/>
                </a:solidFill>
                <a:latin typeface="Lato"/>
                <a:ea typeface="Lato"/>
                <a:cs typeface="Lato"/>
                <a:sym typeface="Lato"/>
              </a:rPr>
              <a:t>I</a:t>
            </a:r>
            <a:r>
              <a:rPr lang="en-US">
                <a:solidFill>
                  <a:srgbClr val="82C6A5"/>
                </a:solidFill>
                <a:latin typeface="Lato"/>
                <a:ea typeface="Lato"/>
                <a:cs typeface="Lato"/>
                <a:sym typeface="Lato"/>
              </a:rPr>
              <a:t>n such a peculiar period dominated by chaos, fear and incertitude most of the population was ruled by panic and started acting irrationally. Especially when it comes to consumer behaviour, a noticeable incapacity of proper management of food resources could be easily identified</a:t>
            </a:r>
            <a:endParaRPr>
              <a:solidFill>
                <a:srgbClr val="82C6A5"/>
              </a:solidFill>
              <a:latin typeface="Lato"/>
              <a:ea typeface="Lato"/>
              <a:cs typeface="Lato"/>
              <a:sym typeface="Lato"/>
            </a:endParaRPr>
          </a:p>
          <a:p>
            <a:pPr indent="-317500" lvl="0" marL="457200" rtl="0" algn="l">
              <a:lnSpc>
                <a:spcPct val="100000"/>
              </a:lnSpc>
              <a:spcBef>
                <a:spcPts val="1000"/>
              </a:spcBef>
              <a:spcAft>
                <a:spcPts val="0"/>
              </a:spcAft>
              <a:buClr>
                <a:srgbClr val="82C6A5"/>
              </a:buClr>
              <a:buSzPts val="1400"/>
              <a:buFont typeface="Lato"/>
              <a:buChar char="-"/>
            </a:pPr>
            <a:r>
              <a:rPr lang="en-US">
                <a:solidFill>
                  <a:srgbClr val="82C6A5"/>
                </a:solidFill>
                <a:latin typeface="Lato"/>
                <a:ea typeface="Lato"/>
                <a:cs typeface="Lato"/>
                <a:sym typeface="Lato"/>
              </a:rPr>
              <a:t>One of humanity’s greatest fears is to remain without nourishment resources and basic products that are necessary for daily activities</a:t>
            </a:r>
            <a:endParaRPr>
              <a:solidFill>
                <a:srgbClr val="82C6A5"/>
              </a:solidFill>
              <a:latin typeface="Lato"/>
              <a:ea typeface="Lato"/>
              <a:cs typeface="Lato"/>
              <a:sym typeface="Lato"/>
            </a:endParaRPr>
          </a:p>
          <a:p>
            <a:pPr indent="-317500" lvl="0" marL="457200" rtl="0" algn="l">
              <a:lnSpc>
                <a:spcPct val="100000"/>
              </a:lnSpc>
              <a:spcBef>
                <a:spcPts val="1000"/>
              </a:spcBef>
              <a:spcAft>
                <a:spcPts val="0"/>
              </a:spcAft>
              <a:buClr>
                <a:srgbClr val="82C6A5"/>
              </a:buClr>
              <a:buSzPts val="1400"/>
              <a:buFont typeface="Lato"/>
              <a:buChar char="-"/>
            </a:pPr>
            <a:r>
              <a:rPr lang="en-US">
                <a:solidFill>
                  <a:srgbClr val="82C6A5"/>
                </a:solidFill>
                <a:latin typeface="Lato"/>
                <a:ea typeface="Lato"/>
                <a:cs typeface="Lato"/>
                <a:sym typeface="Lato"/>
              </a:rPr>
              <a:t>T</a:t>
            </a:r>
            <a:r>
              <a:rPr lang="en-US">
                <a:solidFill>
                  <a:srgbClr val="82C6A5"/>
                </a:solidFill>
                <a:latin typeface="Lato"/>
                <a:ea typeface="Lato"/>
                <a:cs typeface="Lato"/>
                <a:sym typeface="Lato"/>
              </a:rPr>
              <a:t>he COVID-19 caused bulk buying,  due to fears of shortages. Fortunately, the global food chain has survived [1]</a:t>
            </a:r>
            <a:endParaRPr>
              <a:solidFill>
                <a:srgbClr val="82C6A5"/>
              </a:solidFill>
              <a:latin typeface="Lato"/>
              <a:ea typeface="Lato"/>
              <a:cs typeface="Lato"/>
              <a:sym typeface="Lato"/>
            </a:endParaRPr>
          </a:p>
          <a:p>
            <a:pPr indent="0" lvl="0" marL="457200" rtl="0" algn="l">
              <a:lnSpc>
                <a:spcPct val="100000"/>
              </a:lnSpc>
              <a:spcBef>
                <a:spcPts val="1000"/>
              </a:spcBef>
              <a:spcAft>
                <a:spcPts val="0"/>
              </a:spcAft>
              <a:buNone/>
            </a:pPr>
            <a:r>
              <a:t/>
            </a:r>
            <a:endParaRPr>
              <a:solidFill>
                <a:srgbClr val="82C6A5"/>
              </a:solidFill>
              <a:latin typeface="Lato"/>
              <a:ea typeface="Lato"/>
              <a:cs typeface="Lato"/>
              <a:sym typeface="Lato"/>
            </a:endParaRPr>
          </a:p>
        </p:txBody>
      </p:sp>
      <p:sp>
        <p:nvSpPr>
          <p:cNvPr id="68" name="Google Shape;68;p8"/>
          <p:cNvSpPr txBox="1"/>
          <p:nvPr>
            <p:ph idx="1" type="body"/>
          </p:nvPr>
        </p:nvSpPr>
        <p:spPr>
          <a:xfrm>
            <a:off x="741750" y="4813350"/>
            <a:ext cx="7379100" cy="257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[1]  </a:t>
            </a:r>
            <a:r>
              <a:rPr lang="en-US" sz="1100" u="sng">
                <a:solidFill>
                  <a:schemeClr val="hlink"/>
                </a:solidFill>
                <a:latin typeface="Arial"/>
                <a:ea typeface="Arial"/>
                <a:cs typeface="Arial"/>
                <a:sym typeface="Arial"/>
                <a:hlinkClick r:id="rId3"/>
              </a:rPr>
              <a:t>https://www.bbc.com/worklife/article/20200401-covid-19-why-we-wont-run-out-of-food-during-coronavirus</a:t>
            </a:r>
            <a:r>
              <a:rPr lang="en-US"/>
              <a:t>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9"/>
          <p:cNvSpPr txBox="1"/>
          <p:nvPr>
            <p:ph idx="1" type="body"/>
          </p:nvPr>
        </p:nvSpPr>
        <p:spPr>
          <a:xfrm>
            <a:off x="348000" y="1581900"/>
            <a:ext cx="7913400" cy="3135000"/>
          </a:xfrm>
          <a:prstGeom prst="rect">
            <a:avLst/>
          </a:prstGeom>
        </p:spPr>
        <p:txBody>
          <a:bodyPr anchorCtr="0" anchor="t" bIns="0" lIns="0" spcFirstLastPara="1" rIns="0" wrap="square" tIns="0">
            <a:noAutofit/>
          </a:bodyPr>
          <a:lstStyle/>
          <a:p>
            <a:pPr indent="0" lvl="0" marL="0" marR="337820" rtl="0" algn="l">
              <a:lnSpc>
                <a:spcPct val="114599"/>
              </a:lnSpc>
              <a:spcBef>
                <a:spcPts val="1000"/>
              </a:spcBef>
              <a:spcAft>
                <a:spcPts val="0"/>
              </a:spcAft>
              <a:buClr>
                <a:schemeClr val="dk1"/>
              </a:buClr>
              <a:buSzPts val="1100"/>
              <a:buFont typeface="Arial"/>
              <a:buNone/>
            </a:pPr>
            <a:r>
              <a:rPr b="1" lang="en-US" sz="1800">
                <a:solidFill>
                  <a:srgbClr val="82C6A5"/>
                </a:solidFill>
              </a:rPr>
              <a:t>PROBLEM</a:t>
            </a:r>
            <a:endParaRPr b="1" sz="1800">
              <a:solidFill>
                <a:srgbClr val="82C6A5"/>
              </a:solidFill>
            </a:endParaRPr>
          </a:p>
          <a:p>
            <a:pPr indent="-317500" lvl="0" marL="457200" marR="337820" rtl="0" algn="l">
              <a:lnSpc>
                <a:spcPct val="114599"/>
              </a:lnSpc>
              <a:spcBef>
                <a:spcPts val="1000"/>
              </a:spcBef>
              <a:spcAft>
                <a:spcPts val="0"/>
              </a:spcAft>
              <a:buClr>
                <a:srgbClr val="82C6A5"/>
              </a:buClr>
              <a:buSzPts val="1400"/>
              <a:buFont typeface="Lato"/>
              <a:buChar char="-"/>
            </a:pPr>
            <a:r>
              <a:rPr lang="en-US" sz="1400">
                <a:solidFill>
                  <a:srgbClr val="82C6A5"/>
                </a:solidFill>
              </a:rPr>
              <a:t>In times of crisis, people rush irrationally to the stores</a:t>
            </a:r>
            <a:endParaRPr sz="1400">
              <a:solidFill>
                <a:srgbClr val="82C6A5"/>
              </a:solidFill>
            </a:endParaRPr>
          </a:p>
          <a:p>
            <a:pPr indent="-317500" lvl="0" marL="457200" rtl="0" algn="l">
              <a:spcBef>
                <a:spcPts val="1000"/>
              </a:spcBef>
              <a:spcAft>
                <a:spcPts val="0"/>
              </a:spcAft>
              <a:buClr>
                <a:srgbClr val="82C6A5"/>
              </a:buClr>
              <a:buSzPts val="1400"/>
              <a:buChar char="-"/>
            </a:pPr>
            <a:r>
              <a:rPr lang="en-US" sz="1400">
                <a:solidFill>
                  <a:srgbClr val="82C6A5"/>
                </a:solidFill>
              </a:rPr>
              <a:t>More than ever, it is crucially to realize that you need to be well-balanced both with the quantities you buy and your finances that might suffer some reduction</a:t>
            </a:r>
            <a:endParaRPr sz="1400">
              <a:solidFill>
                <a:srgbClr val="82C6A5"/>
              </a:solidFill>
            </a:endParaRPr>
          </a:p>
          <a:p>
            <a:pPr indent="-317500" lvl="0" marL="457200" marR="337820" rtl="0" algn="l">
              <a:lnSpc>
                <a:spcPct val="114599"/>
              </a:lnSpc>
              <a:spcBef>
                <a:spcPts val="1000"/>
              </a:spcBef>
              <a:spcAft>
                <a:spcPts val="0"/>
              </a:spcAft>
              <a:buClr>
                <a:srgbClr val="82C6A5"/>
              </a:buClr>
              <a:buSzPts val="1400"/>
              <a:buFont typeface="Lato"/>
              <a:buChar char="-"/>
            </a:pPr>
            <a:r>
              <a:rPr lang="en-US" sz="1400">
                <a:solidFill>
                  <a:srgbClr val="82C6A5"/>
                </a:solidFill>
              </a:rPr>
              <a:t>However, consumer behavior is almost always  characterized by excess or irrational buying, regardless of context., which raises further problems:</a:t>
            </a:r>
            <a:endParaRPr sz="1400">
              <a:solidFill>
                <a:srgbClr val="82C6A5"/>
              </a:solidFill>
            </a:endParaRPr>
          </a:p>
          <a:p>
            <a:pPr indent="-317500" lvl="0" marL="914400" marR="337820" rtl="0" algn="l">
              <a:lnSpc>
                <a:spcPct val="114599"/>
              </a:lnSpc>
              <a:spcBef>
                <a:spcPts val="1000"/>
              </a:spcBef>
              <a:spcAft>
                <a:spcPts val="0"/>
              </a:spcAft>
              <a:buClr>
                <a:srgbClr val="82C6A5"/>
              </a:buClr>
              <a:buSzPts val="1400"/>
              <a:buFont typeface="Lato"/>
              <a:buChar char="-"/>
            </a:pPr>
            <a:r>
              <a:rPr lang="en-US" sz="1400">
                <a:solidFill>
                  <a:srgbClr val="82C6A5"/>
                </a:solidFill>
              </a:rPr>
              <a:t>Poor budget management</a:t>
            </a:r>
            <a:endParaRPr sz="1400">
              <a:solidFill>
                <a:srgbClr val="82C6A5"/>
              </a:solidFill>
            </a:endParaRPr>
          </a:p>
          <a:p>
            <a:pPr indent="-317500" lvl="0" marL="914400" marR="337820" rtl="0" algn="l">
              <a:lnSpc>
                <a:spcPct val="114599"/>
              </a:lnSpc>
              <a:spcBef>
                <a:spcPts val="1000"/>
              </a:spcBef>
              <a:spcAft>
                <a:spcPts val="0"/>
              </a:spcAft>
              <a:buClr>
                <a:srgbClr val="82C6A5"/>
              </a:buClr>
              <a:buSzPts val="1400"/>
              <a:buFont typeface="Lato"/>
              <a:buChar char="-"/>
            </a:pPr>
            <a:r>
              <a:rPr lang="en-US" sz="1400">
                <a:solidFill>
                  <a:srgbClr val="82C6A5"/>
                </a:solidFill>
              </a:rPr>
              <a:t>Resource waste</a:t>
            </a:r>
            <a:endParaRPr>
              <a:solidFill>
                <a:srgbClr val="82C6A5"/>
              </a:solidFill>
            </a:endParaRPr>
          </a:p>
        </p:txBody>
      </p:sp>
      <p:sp>
        <p:nvSpPr>
          <p:cNvPr id="75" name="Google Shape;75;p9"/>
          <p:cNvSpPr txBox="1"/>
          <p:nvPr>
            <p:ph type="title"/>
          </p:nvPr>
        </p:nvSpPr>
        <p:spPr>
          <a:xfrm>
            <a:off x="1360450" y="870800"/>
            <a:ext cx="60945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TOPIC - Daily life: Resource Management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0"/>
          <p:cNvSpPr txBox="1"/>
          <p:nvPr>
            <p:ph type="title"/>
          </p:nvPr>
        </p:nvSpPr>
        <p:spPr>
          <a:xfrm>
            <a:off x="1431250" y="802900"/>
            <a:ext cx="6162600" cy="320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latin typeface="Times New Roman"/>
                <a:ea typeface="Times New Roman"/>
                <a:cs typeface="Times New Roman"/>
                <a:sym typeface="Times New Roman"/>
              </a:rPr>
              <a:t>THE CONCEPT</a:t>
            </a:r>
            <a:endParaRPr>
              <a:latin typeface="Times New Roman"/>
              <a:ea typeface="Times New Roman"/>
              <a:cs typeface="Times New Roman"/>
              <a:sym typeface="Times New Roman"/>
            </a:endParaRPr>
          </a:p>
        </p:txBody>
      </p:sp>
      <p:sp>
        <p:nvSpPr>
          <p:cNvPr id="81" name="Google Shape;81;p10"/>
          <p:cNvSpPr txBox="1"/>
          <p:nvPr/>
        </p:nvSpPr>
        <p:spPr>
          <a:xfrm>
            <a:off x="431525" y="1402900"/>
            <a:ext cx="8387100" cy="3688800"/>
          </a:xfrm>
          <a:prstGeom prst="rect">
            <a:avLst/>
          </a:prstGeom>
          <a:noFill/>
          <a:ln>
            <a:noFill/>
          </a:ln>
        </p:spPr>
        <p:txBody>
          <a:bodyPr anchorCtr="0" anchor="t" bIns="0" lIns="0" spcFirstLastPara="1" rIns="0" wrap="square" tIns="109850">
            <a:noAutofit/>
          </a:bodyPr>
          <a:lstStyle/>
          <a:p>
            <a:pPr indent="0" lvl="0" marL="0" marR="0" rtl="0" algn="l">
              <a:lnSpc>
                <a:spcPct val="100000"/>
              </a:lnSpc>
              <a:spcBef>
                <a:spcPts val="765"/>
              </a:spcBef>
              <a:spcAft>
                <a:spcPts val="0"/>
              </a:spcAft>
              <a:buNone/>
            </a:pPr>
            <a:r>
              <a:rPr b="1" lang="en-US" sz="1800">
                <a:solidFill>
                  <a:srgbClr val="82C6A5"/>
                </a:solidFill>
                <a:latin typeface="Lato"/>
                <a:ea typeface="Lato"/>
                <a:cs typeface="Lato"/>
                <a:sym typeface="Lato"/>
              </a:rPr>
              <a:t>OUR MISSION</a:t>
            </a:r>
            <a:endParaRPr b="1" sz="1800">
              <a:solidFill>
                <a:srgbClr val="82C6A5"/>
              </a:solidFill>
              <a:latin typeface="Lato"/>
              <a:ea typeface="Lato"/>
              <a:cs typeface="Lato"/>
              <a:sym typeface="Lato"/>
            </a:endParaRPr>
          </a:p>
          <a:p>
            <a:pPr indent="-311150" lvl="0" marL="457200" marR="0" rtl="0" algn="l">
              <a:lnSpc>
                <a:spcPct val="100000"/>
              </a:lnSpc>
              <a:spcBef>
                <a:spcPts val="765"/>
              </a:spcBef>
              <a:spcAft>
                <a:spcPts val="0"/>
              </a:spcAft>
              <a:buClr>
                <a:srgbClr val="82C6A5"/>
              </a:buClr>
              <a:buSzPts val="1300"/>
              <a:buFont typeface="Lato"/>
              <a:buChar char="-"/>
            </a:pPr>
            <a:r>
              <a:rPr lang="en-US" sz="1300">
                <a:solidFill>
                  <a:srgbClr val="82C6A5"/>
                </a:solidFill>
                <a:latin typeface="Lato"/>
                <a:ea typeface="Lato"/>
                <a:cs typeface="Lato"/>
                <a:sym typeface="Lato"/>
              </a:rPr>
              <a:t>SUPPLIED is a fin-tech application specialized in financial forecasts, planning</a:t>
            </a:r>
            <a:endParaRPr sz="1300">
              <a:solidFill>
                <a:srgbClr val="82C6A5"/>
              </a:solidFill>
              <a:latin typeface="Lato"/>
              <a:ea typeface="Lato"/>
              <a:cs typeface="Lato"/>
              <a:sym typeface="Lato"/>
            </a:endParaRPr>
          </a:p>
          <a:p>
            <a:pPr indent="0" lvl="0" marL="1371600" marR="0" rtl="0" algn="l">
              <a:lnSpc>
                <a:spcPct val="100000"/>
              </a:lnSpc>
              <a:spcBef>
                <a:spcPts val="765"/>
              </a:spcBef>
              <a:spcAft>
                <a:spcPts val="0"/>
              </a:spcAft>
              <a:buNone/>
            </a:pPr>
            <a:r>
              <a:rPr lang="en-US" sz="1300">
                <a:solidFill>
                  <a:srgbClr val="82C6A5"/>
                </a:solidFill>
                <a:latin typeface="Lato"/>
                <a:ea typeface="Lato"/>
                <a:cs typeface="Lato"/>
                <a:sym typeface="Lato"/>
              </a:rPr>
              <a:t>and budget administration</a:t>
            </a:r>
            <a:endParaRPr sz="1300">
              <a:solidFill>
                <a:srgbClr val="82C6A5"/>
              </a:solidFill>
              <a:latin typeface="Lato"/>
              <a:ea typeface="Lato"/>
              <a:cs typeface="Lato"/>
              <a:sym typeface="Lato"/>
            </a:endParaRPr>
          </a:p>
          <a:p>
            <a:pPr indent="0" lvl="0" marL="1371600" marR="0" rtl="0" algn="l">
              <a:lnSpc>
                <a:spcPct val="100000"/>
              </a:lnSpc>
              <a:spcBef>
                <a:spcPts val="765"/>
              </a:spcBef>
              <a:spcAft>
                <a:spcPts val="0"/>
              </a:spcAft>
              <a:buNone/>
            </a:pPr>
            <a:r>
              <a:t/>
            </a:r>
            <a:endParaRPr sz="1300">
              <a:solidFill>
                <a:srgbClr val="82C6A5"/>
              </a:solidFill>
              <a:latin typeface="Lato"/>
              <a:ea typeface="Lato"/>
              <a:cs typeface="Lato"/>
              <a:sym typeface="Lato"/>
            </a:endParaRPr>
          </a:p>
          <a:p>
            <a:pPr indent="0" lvl="0" marL="0" marR="0" rtl="0" algn="l">
              <a:lnSpc>
                <a:spcPct val="100000"/>
              </a:lnSpc>
              <a:spcBef>
                <a:spcPts val="765"/>
              </a:spcBef>
              <a:spcAft>
                <a:spcPts val="0"/>
              </a:spcAft>
              <a:buNone/>
            </a:pPr>
            <a:r>
              <a:rPr b="1" lang="en-US" sz="1800">
                <a:solidFill>
                  <a:srgbClr val="82C6A5"/>
                </a:solidFill>
                <a:latin typeface="Lato"/>
                <a:ea typeface="Lato"/>
                <a:cs typeface="Lato"/>
                <a:sym typeface="Lato"/>
              </a:rPr>
              <a:t>SOCIAL IMPACT</a:t>
            </a:r>
            <a:endParaRPr b="1" sz="1300">
              <a:solidFill>
                <a:srgbClr val="82C6A5"/>
              </a:solidFill>
              <a:latin typeface="Lato"/>
              <a:ea typeface="Lato"/>
              <a:cs typeface="Lato"/>
              <a:sym typeface="Lato"/>
            </a:endParaRPr>
          </a:p>
          <a:p>
            <a:pPr indent="-311150" lvl="0" marL="457200" marR="0" rtl="0" algn="l">
              <a:lnSpc>
                <a:spcPct val="100000"/>
              </a:lnSpc>
              <a:spcBef>
                <a:spcPts val="765"/>
              </a:spcBef>
              <a:spcAft>
                <a:spcPts val="0"/>
              </a:spcAft>
              <a:buClr>
                <a:srgbClr val="82C6A5"/>
              </a:buClr>
              <a:buSzPts val="1300"/>
              <a:buFont typeface="Lato"/>
              <a:buChar char="-"/>
            </a:pPr>
            <a:r>
              <a:rPr lang="en-US" sz="1300">
                <a:solidFill>
                  <a:srgbClr val="82C6A5"/>
                </a:solidFill>
                <a:latin typeface="Lato"/>
                <a:ea typeface="Lato"/>
                <a:cs typeface="Lato"/>
                <a:sym typeface="Lato"/>
              </a:rPr>
              <a:t>We make sure that each and every user gets to know how to manage its shopping habits in order to maximize their satisfaction without wasting indispensable resources for others and making savings.</a:t>
            </a:r>
            <a:endParaRPr sz="1300">
              <a:solidFill>
                <a:srgbClr val="82C6A5"/>
              </a:solidFill>
              <a:latin typeface="Lato"/>
              <a:ea typeface="Lato"/>
              <a:cs typeface="Lato"/>
              <a:sym typeface="Lato"/>
            </a:endParaRPr>
          </a:p>
          <a:p>
            <a:pPr indent="0" lvl="0" marL="457200" marR="0" rtl="0" algn="l">
              <a:lnSpc>
                <a:spcPct val="100000"/>
              </a:lnSpc>
              <a:spcBef>
                <a:spcPts val="765"/>
              </a:spcBef>
              <a:spcAft>
                <a:spcPts val="0"/>
              </a:spcAft>
              <a:buNone/>
            </a:pPr>
            <a:r>
              <a:t/>
            </a:r>
            <a:endParaRPr sz="1300">
              <a:solidFill>
                <a:srgbClr val="82C6A5"/>
              </a:solidFill>
              <a:latin typeface="Lato"/>
              <a:ea typeface="Lato"/>
              <a:cs typeface="Lato"/>
              <a:sym typeface="Lato"/>
            </a:endParaRPr>
          </a:p>
          <a:p>
            <a:pPr indent="-311150" lvl="0" marL="457200" marR="0" rtl="0" algn="l">
              <a:lnSpc>
                <a:spcPct val="100000"/>
              </a:lnSpc>
              <a:spcBef>
                <a:spcPts val="765"/>
              </a:spcBef>
              <a:spcAft>
                <a:spcPts val="0"/>
              </a:spcAft>
              <a:buClr>
                <a:srgbClr val="82C6A5"/>
              </a:buClr>
              <a:buSzPts val="1300"/>
              <a:buFont typeface="Lato"/>
              <a:buChar char="-"/>
            </a:pPr>
            <a:r>
              <a:rPr lang="en-US" sz="1300">
                <a:solidFill>
                  <a:srgbClr val="82C6A5"/>
                </a:solidFill>
                <a:latin typeface="Lato"/>
                <a:ea typeface="Lato"/>
                <a:cs typeface="Lato"/>
                <a:sym typeface="Lato"/>
              </a:rPr>
              <a:t>Based on a set of factors and criteria such as frequency, prices, utility we generate ideal shopping lists to meet the user’s needs and budget. We forecast what the client might have to buy in the next period of time (days, weeks, months).</a:t>
            </a:r>
            <a:endParaRPr sz="1300">
              <a:solidFill>
                <a:srgbClr val="82C6A5"/>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1"/>
          <p:cNvSpPr txBox="1"/>
          <p:nvPr/>
        </p:nvSpPr>
        <p:spPr>
          <a:xfrm>
            <a:off x="608850" y="1569600"/>
            <a:ext cx="8171100" cy="3153300"/>
          </a:xfrm>
          <a:prstGeom prst="rect">
            <a:avLst/>
          </a:prstGeom>
          <a:noFill/>
          <a:ln>
            <a:noFill/>
          </a:ln>
        </p:spPr>
        <p:txBody>
          <a:bodyPr anchorCtr="0" anchor="t" bIns="0" lIns="0" spcFirstLastPara="1" rIns="0" wrap="square" tIns="12700">
            <a:noAutofit/>
          </a:bodyPr>
          <a:lstStyle/>
          <a:p>
            <a:pPr indent="0" lvl="0" marL="0" marR="5080" rtl="0" algn="l">
              <a:lnSpc>
                <a:spcPct val="151800"/>
              </a:lnSpc>
              <a:spcBef>
                <a:spcPts val="0"/>
              </a:spcBef>
              <a:spcAft>
                <a:spcPts val="0"/>
              </a:spcAft>
              <a:buNone/>
            </a:pPr>
            <a:r>
              <a:rPr b="1" lang="en-US" sz="1800">
                <a:solidFill>
                  <a:srgbClr val="82C6A5"/>
                </a:solidFill>
                <a:latin typeface="Lato"/>
                <a:ea typeface="Lato"/>
                <a:cs typeface="Lato"/>
                <a:sym typeface="Lato"/>
              </a:rPr>
              <a:t>EXISTING PRODUCTS</a:t>
            </a:r>
            <a:endParaRPr b="1" sz="1800">
              <a:solidFill>
                <a:srgbClr val="82C6A5"/>
              </a:solidFill>
              <a:latin typeface="Lato"/>
              <a:ea typeface="Lato"/>
              <a:cs typeface="Lato"/>
              <a:sym typeface="Lato"/>
            </a:endParaRPr>
          </a:p>
          <a:p>
            <a:pPr indent="-317500" lvl="0" marL="457200" marR="5080" rtl="0" algn="l">
              <a:lnSpc>
                <a:spcPct val="151800"/>
              </a:lnSpc>
              <a:spcBef>
                <a:spcPts val="0"/>
              </a:spcBef>
              <a:spcAft>
                <a:spcPts val="0"/>
              </a:spcAft>
              <a:buClr>
                <a:srgbClr val="82C6A5"/>
              </a:buClr>
              <a:buSzPts val="1400"/>
              <a:buFont typeface="Lato"/>
              <a:buChar char="-"/>
            </a:pPr>
            <a:r>
              <a:rPr lang="en-US">
                <a:solidFill>
                  <a:srgbClr val="82C6A5"/>
                </a:solidFill>
                <a:latin typeface="Lato"/>
                <a:ea typeface="Lato"/>
                <a:cs typeface="Lato"/>
                <a:sym typeface="Lato"/>
              </a:rPr>
              <a:t>Consist of replacement services for traditional banks and minimal financial management</a:t>
            </a:r>
            <a:endParaRPr>
              <a:solidFill>
                <a:srgbClr val="82C6A5"/>
              </a:solidFill>
              <a:latin typeface="Lato"/>
              <a:ea typeface="Lato"/>
              <a:cs typeface="Lato"/>
              <a:sym typeface="Lato"/>
            </a:endParaRPr>
          </a:p>
          <a:p>
            <a:pPr indent="-317500" lvl="0" marL="457200" marR="5080" rtl="0" algn="l">
              <a:lnSpc>
                <a:spcPct val="151800"/>
              </a:lnSpc>
              <a:spcBef>
                <a:spcPts val="0"/>
              </a:spcBef>
              <a:spcAft>
                <a:spcPts val="0"/>
              </a:spcAft>
              <a:buClr>
                <a:srgbClr val="82C6A5"/>
              </a:buClr>
              <a:buSzPts val="1400"/>
              <a:buFont typeface="Lato"/>
              <a:buChar char="-"/>
            </a:pPr>
            <a:r>
              <a:rPr lang="en-US">
                <a:solidFill>
                  <a:srgbClr val="82C6A5"/>
                </a:solidFill>
                <a:latin typeface="Lato"/>
                <a:ea typeface="Lato"/>
                <a:cs typeface="Lato"/>
                <a:sym typeface="Lato"/>
              </a:rPr>
              <a:t>User input usually  gets categorized - “food”, “clothes” etc.</a:t>
            </a:r>
            <a:endParaRPr>
              <a:solidFill>
                <a:srgbClr val="82C6A5"/>
              </a:solidFill>
              <a:latin typeface="Lato"/>
              <a:ea typeface="Lato"/>
              <a:cs typeface="Lato"/>
              <a:sym typeface="Lato"/>
            </a:endParaRPr>
          </a:p>
          <a:p>
            <a:pPr indent="-317500" lvl="0" marL="457200" marR="5080" rtl="0" algn="l">
              <a:lnSpc>
                <a:spcPct val="151800"/>
              </a:lnSpc>
              <a:spcBef>
                <a:spcPts val="0"/>
              </a:spcBef>
              <a:spcAft>
                <a:spcPts val="0"/>
              </a:spcAft>
              <a:buClr>
                <a:srgbClr val="82C6A5"/>
              </a:buClr>
              <a:buSzPts val="1400"/>
              <a:buFont typeface="Lato"/>
              <a:buChar char="-"/>
            </a:pPr>
            <a:r>
              <a:rPr lang="en-US">
                <a:solidFill>
                  <a:srgbClr val="82C6A5"/>
                </a:solidFill>
                <a:latin typeface="Lato"/>
                <a:ea typeface="Lato"/>
                <a:cs typeface="Lato"/>
                <a:sym typeface="Lato"/>
              </a:rPr>
              <a:t>Budget reports specify amounts paid, divided by categories</a:t>
            </a:r>
            <a:endParaRPr>
              <a:solidFill>
                <a:srgbClr val="82C6A5"/>
              </a:solidFill>
              <a:latin typeface="Lato"/>
              <a:ea typeface="Lato"/>
              <a:cs typeface="Lato"/>
              <a:sym typeface="Lato"/>
            </a:endParaRPr>
          </a:p>
          <a:p>
            <a:pPr indent="0" lvl="0" marL="914400" marR="5080" rtl="0" algn="l">
              <a:lnSpc>
                <a:spcPct val="151800"/>
              </a:lnSpc>
              <a:spcBef>
                <a:spcPts val="0"/>
              </a:spcBef>
              <a:spcAft>
                <a:spcPts val="0"/>
              </a:spcAft>
              <a:buNone/>
            </a:pPr>
            <a:r>
              <a:t/>
            </a:r>
            <a:endParaRPr>
              <a:solidFill>
                <a:srgbClr val="82C6A5"/>
              </a:solidFill>
              <a:latin typeface="Lato"/>
              <a:ea typeface="Lato"/>
              <a:cs typeface="Lato"/>
              <a:sym typeface="Lato"/>
            </a:endParaRPr>
          </a:p>
          <a:p>
            <a:pPr indent="0" lvl="0" marL="0" marR="5080" rtl="0" algn="l">
              <a:lnSpc>
                <a:spcPct val="151800"/>
              </a:lnSpc>
              <a:spcBef>
                <a:spcPts val="0"/>
              </a:spcBef>
              <a:spcAft>
                <a:spcPts val="0"/>
              </a:spcAft>
              <a:buNone/>
            </a:pPr>
            <a:r>
              <a:rPr b="1" lang="en-US" sz="1800">
                <a:solidFill>
                  <a:srgbClr val="82C6A5"/>
                </a:solidFill>
                <a:latin typeface="Lato"/>
                <a:ea typeface="Lato"/>
                <a:cs typeface="Lato"/>
                <a:sym typeface="Lato"/>
              </a:rPr>
              <a:t>SUPPLIED</a:t>
            </a:r>
            <a:endParaRPr b="1" sz="1800">
              <a:solidFill>
                <a:srgbClr val="82C6A5"/>
              </a:solidFill>
              <a:latin typeface="Lato"/>
              <a:ea typeface="Lato"/>
              <a:cs typeface="Lato"/>
              <a:sym typeface="Lato"/>
            </a:endParaRPr>
          </a:p>
          <a:p>
            <a:pPr indent="-317500" lvl="0" marL="457200" marR="5080" rtl="0" algn="l">
              <a:lnSpc>
                <a:spcPct val="151800"/>
              </a:lnSpc>
              <a:spcBef>
                <a:spcPts val="0"/>
              </a:spcBef>
              <a:spcAft>
                <a:spcPts val="0"/>
              </a:spcAft>
              <a:buClr>
                <a:srgbClr val="82C6A5"/>
              </a:buClr>
              <a:buSzPts val="1400"/>
              <a:buFont typeface="Lato"/>
              <a:buChar char="-"/>
            </a:pPr>
            <a:r>
              <a:rPr lang="en-US">
                <a:solidFill>
                  <a:srgbClr val="82C6A5"/>
                </a:solidFill>
                <a:latin typeface="Lato"/>
                <a:ea typeface="Lato"/>
                <a:cs typeface="Lato"/>
                <a:sym typeface="Lato"/>
              </a:rPr>
              <a:t>Comprehensive financial reports (FINANCIAL PLANNING)</a:t>
            </a:r>
            <a:endParaRPr>
              <a:solidFill>
                <a:srgbClr val="82C6A5"/>
              </a:solidFill>
              <a:latin typeface="Lato"/>
              <a:ea typeface="Lato"/>
              <a:cs typeface="Lato"/>
              <a:sym typeface="Lato"/>
            </a:endParaRPr>
          </a:p>
          <a:p>
            <a:pPr indent="-317500" lvl="0" marL="457200" marR="5080" rtl="0" algn="l">
              <a:lnSpc>
                <a:spcPct val="151800"/>
              </a:lnSpc>
              <a:spcBef>
                <a:spcPts val="0"/>
              </a:spcBef>
              <a:spcAft>
                <a:spcPts val="0"/>
              </a:spcAft>
              <a:buClr>
                <a:srgbClr val="82C6A5"/>
              </a:buClr>
              <a:buSzPts val="1400"/>
              <a:buFont typeface="Lato"/>
              <a:buChar char="-"/>
            </a:pPr>
            <a:r>
              <a:rPr lang="en-US">
                <a:solidFill>
                  <a:srgbClr val="82C6A5"/>
                </a:solidFill>
                <a:latin typeface="Lato"/>
                <a:ea typeface="Lato"/>
                <a:cs typeface="Lato"/>
                <a:sym typeface="Lato"/>
              </a:rPr>
              <a:t>Predictions of what you could buy next (FORECASTS)</a:t>
            </a:r>
            <a:endParaRPr>
              <a:solidFill>
                <a:srgbClr val="82C6A5"/>
              </a:solidFill>
              <a:latin typeface="Lato"/>
              <a:ea typeface="Lato"/>
              <a:cs typeface="Lato"/>
              <a:sym typeface="Lato"/>
            </a:endParaRPr>
          </a:p>
          <a:p>
            <a:pPr indent="-317500" lvl="0" marL="457200" marR="5080" rtl="0" algn="l">
              <a:lnSpc>
                <a:spcPct val="151800"/>
              </a:lnSpc>
              <a:spcBef>
                <a:spcPts val="0"/>
              </a:spcBef>
              <a:spcAft>
                <a:spcPts val="0"/>
              </a:spcAft>
              <a:buClr>
                <a:srgbClr val="82C6A5"/>
              </a:buClr>
              <a:buSzPts val="1400"/>
              <a:buFont typeface="Lato"/>
              <a:buChar char="-"/>
            </a:pPr>
            <a:r>
              <a:rPr lang="en-US">
                <a:solidFill>
                  <a:srgbClr val="82C6A5"/>
                </a:solidFill>
                <a:latin typeface="Lato"/>
                <a:ea typeface="Lato"/>
                <a:cs typeface="Lato"/>
                <a:sym typeface="Lato"/>
              </a:rPr>
              <a:t>Suggestions of what you could take out of your shopping lists as to meet your budget targets (BUDGET MANAGEMENT)</a:t>
            </a:r>
            <a:endParaRPr>
              <a:solidFill>
                <a:srgbClr val="82C6A5"/>
              </a:solidFill>
              <a:latin typeface="Lato"/>
              <a:ea typeface="Lato"/>
              <a:cs typeface="Lato"/>
              <a:sym typeface="Lato"/>
            </a:endParaRPr>
          </a:p>
        </p:txBody>
      </p:sp>
      <p:sp>
        <p:nvSpPr>
          <p:cNvPr id="87" name="Google Shape;87;p11"/>
          <p:cNvSpPr txBox="1"/>
          <p:nvPr>
            <p:ph type="title"/>
          </p:nvPr>
        </p:nvSpPr>
        <p:spPr>
          <a:xfrm>
            <a:off x="1431250" y="802900"/>
            <a:ext cx="6162600" cy="320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latin typeface="Times New Roman"/>
                <a:ea typeface="Times New Roman"/>
                <a:cs typeface="Times New Roman"/>
                <a:sym typeface="Times New Roman"/>
              </a:rPr>
              <a:t>INNOVATION</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2"/>
          <p:cNvSpPr txBox="1"/>
          <p:nvPr>
            <p:ph type="title"/>
          </p:nvPr>
        </p:nvSpPr>
        <p:spPr>
          <a:xfrm>
            <a:off x="1251920" y="679732"/>
            <a:ext cx="4774800" cy="738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TARGET + REACH</a:t>
            </a:r>
            <a:endParaRPr/>
          </a:p>
        </p:txBody>
      </p:sp>
      <p:sp>
        <p:nvSpPr>
          <p:cNvPr id="93" name="Google Shape;93;p12"/>
          <p:cNvSpPr txBox="1"/>
          <p:nvPr>
            <p:ph idx="1" type="body"/>
          </p:nvPr>
        </p:nvSpPr>
        <p:spPr>
          <a:xfrm>
            <a:off x="626400" y="1764825"/>
            <a:ext cx="8059800" cy="3378600"/>
          </a:xfrm>
          <a:prstGeom prst="rect">
            <a:avLst/>
          </a:prstGeom>
          <a:noFill/>
          <a:ln>
            <a:noFill/>
          </a:ln>
        </p:spPr>
        <p:txBody>
          <a:bodyPr anchorCtr="0" anchor="t" bIns="0" lIns="0" spcFirstLastPara="1" rIns="0" wrap="square" tIns="0">
            <a:noAutofit/>
          </a:bodyPr>
          <a:lstStyle/>
          <a:p>
            <a:pPr indent="0" lvl="0" marL="0" marR="5080" rtl="0" algn="l">
              <a:lnSpc>
                <a:spcPct val="151800"/>
              </a:lnSpc>
              <a:spcBef>
                <a:spcPts val="0"/>
              </a:spcBef>
              <a:spcAft>
                <a:spcPts val="0"/>
              </a:spcAft>
              <a:buClr>
                <a:srgbClr val="82C6A5"/>
              </a:buClr>
              <a:buSzPts val="1400"/>
              <a:buFont typeface="Verdana"/>
              <a:buNone/>
            </a:pPr>
            <a:r>
              <a:rPr b="1" lang="en-US" sz="1800">
                <a:solidFill>
                  <a:srgbClr val="82C6A5"/>
                </a:solidFill>
              </a:rPr>
              <a:t>PRODUCT TYPE</a:t>
            </a:r>
            <a:endParaRPr b="1" sz="1800">
              <a:solidFill>
                <a:srgbClr val="82C6A5"/>
              </a:solidFill>
            </a:endParaRPr>
          </a:p>
          <a:p>
            <a:pPr indent="-317500" lvl="0" marL="457200" marR="5080" rtl="0" algn="l">
              <a:lnSpc>
                <a:spcPct val="151800"/>
              </a:lnSpc>
              <a:spcBef>
                <a:spcPts val="0"/>
              </a:spcBef>
              <a:spcAft>
                <a:spcPts val="0"/>
              </a:spcAft>
              <a:buClr>
                <a:srgbClr val="82C6A5"/>
              </a:buClr>
              <a:buSzPts val="1400"/>
              <a:buChar char="-"/>
            </a:pPr>
            <a:r>
              <a:rPr lang="en-US" sz="1400">
                <a:solidFill>
                  <a:srgbClr val="82C6A5"/>
                </a:solidFill>
              </a:rPr>
              <a:t>  B2C</a:t>
            </a:r>
            <a:endParaRPr sz="1400">
              <a:solidFill>
                <a:srgbClr val="82C6A5"/>
              </a:solidFill>
            </a:endParaRPr>
          </a:p>
          <a:p>
            <a:pPr indent="-320675" lvl="0" marL="1383665" marR="5080" rtl="0" algn="l">
              <a:lnSpc>
                <a:spcPct val="151800"/>
              </a:lnSpc>
              <a:spcBef>
                <a:spcPts val="0"/>
              </a:spcBef>
              <a:spcAft>
                <a:spcPts val="0"/>
              </a:spcAft>
              <a:buClr>
                <a:srgbClr val="82C6A5"/>
              </a:buClr>
              <a:buSzPts val="1400"/>
              <a:buFont typeface="Verdana"/>
              <a:buNone/>
            </a:pPr>
            <a:r>
              <a:t/>
            </a:r>
            <a:endParaRPr b="1" sz="1400">
              <a:solidFill>
                <a:srgbClr val="82C6A5"/>
              </a:solidFill>
            </a:endParaRPr>
          </a:p>
          <a:p>
            <a:pPr indent="0" lvl="0" marL="0" marR="5080" rtl="0" algn="l">
              <a:lnSpc>
                <a:spcPct val="151800"/>
              </a:lnSpc>
              <a:spcBef>
                <a:spcPts val="0"/>
              </a:spcBef>
              <a:spcAft>
                <a:spcPts val="0"/>
              </a:spcAft>
              <a:buClr>
                <a:srgbClr val="82C6A5"/>
              </a:buClr>
              <a:buSzPts val="1400"/>
              <a:buFont typeface="Verdana"/>
              <a:buNone/>
            </a:pPr>
            <a:r>
              <a:rPr b="1" lang="en-US" sz="1800">
                <a:solidFill>
                  <a:srgbClr val="82C6A5"/>
                </a:solidFill>
              </a:rPr>
              <a:t>TARGET CUSTOMER:  </a:t>
            </a:r>
            <a:endParaRPr b="1" sz="1800">
              <a:solidFill>
                <a:srgbClr val="82C6A5"/>
              </a:solidFill>
            </a:endParaRPr>
          </a:p>
          <a:p>
            <a:pPr indent="-317500" lvl="0" marL="457200" marR="5080" rtl="0" algn="l">
              <a:lnSpc>
                <a:spcPct val="151800"/>
              </a:lnSpc>
              <a:spcBef>
                <a:spcPts val="0"/>
              </a:spcBef>
              <a:spcAft>
                <a:spcPts val="0"/>
              </a:spcAft>
              <a:buClr>
                <a:srgbClr val="82C6A5"/>
              </a:buClr>
              <a:buSzPts val="1400"/>
              <a:buChar char="-"/>
            </a:pPr>
            <a:r>
              <a:rPr lang="en-US" sz="1400">
                <a:solidFill>
                  <a:srgbClr val="82C6A5"/>
                </a:solidFill>
              </a:rPr>
              <a:t>Tech-savvy, financial-aware</a:t>
            </a:r>
            <a:endParaRPr sz="1400">
              <a:solidFill>
                <a:srgbClr val="82C6A5"/>
              </a:solidFill>
            </a:endParaRPr>
          </a:p>
          <a:p>
            <a:pPr indent="-317500" lvl="0" marL="457200" marR="5080" rtl="0" algn="l">
              <a:lnSpc>
                <a:spcPct val="151800"/>
              </a:lnSpc>
              <a:spcBef>
                <a:spcPts val="0"/>
              </a:spcBef>
              <a:spcAft>
                <a:spcPts val="0"/>
              </a:spcAft>
              <a:buClr>
                <a:srgbClr val="82C6A5"/>
              </a:buClr>
              <a:buSzPts val="1400"/>
              <a:buChar char="-"/>
            </a:pPr>
            <a:r>
              <a:rPr lang="en-US" sz="1400">
                <a:solidFill>
                  <a:srgbClr val="82C6A5"/>
                </a:solidFill>
              </a:rPr>
              <a:t> Our comprehensive and easy to understand budget report make the app suitable to all users who wish to improve their buying experience</a:t>
            </a:r>
            <a:endParaRPr b="1" sz="1400">
              <a:solidFill>
                <a:srgbClr val="82C6A5"/>
              </a:solidFill>
            </a:endParaRPr>
          </a:p>
          <a:p>
            <a:pPr indent="0" lvl="0" marL="0" rtl="0" algn="l">
              <a:spcBef>
                <a:spcPts val="0"/>
              </a:spcBef>
              <a:spcAft>
                <a:spcPts val="0"/>
              </a:spcAft>
              <a:buNone/>
            </a:pPr>
            <a:r>
              <a:t/>
            </a:r>
            <a:endParaRPr>
              <a:solidFill>
                <a:srgbClr val="82C6A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3"/>
          <p:cNvSpPr txBox="1"/>
          <p:nvPr>
            <p:ph type="title"/>
          </p:nvPr>
        </p:nvSpPr>
        <p:spPr>
          <a:xfrm>
            <a:off x="0" y="684500"/>
            <a:ext cx="7989300" cy="798000"/>
          </a:xfrm>
          <a:prstGeom prst="rect">
            <a:avLst/>
          </a:prstGeom>
          <a:noFill/>
          <a:ln>
            <a:noFill/>
          </a:ln>
        </p:spPr>
        <p:txBody>
          <a:bodyPr anchorCtr="0" anchor="t" bIns="0" lIns="0" spcFirstLastPara="1" rIns="0" wrap="square" tIns="12700">
            <a:noAutofit/>
          </a:bodyPr>
          <a:lstStyle/>
          <a:p>
            <a:pPr indent="444500" lvl="0" marL="927100" rtl="0" algn="l">
              <a:lnSpc>
                <a:spcPct val="100000"/>
              </a:lnSpc>
              <a:spcBef>
                <a:spcPts val="0"/>
              </a:spcBef>
              <a:spcAft>
                <a:spcPts val="0"/>
              </a:spcAft>
              <a:buClr>
                <a:srgbClr val="000000"/>
              </a:buClr>
              <a:buFont typeface="Arial"/>
              <a:buNone/>
            </a:pPr>
            <a:r>
              <a:rPr lang="en-US">
                <a:latin typeface="Times New Roman"/>
                <a:ea typeface="Times New Roman"/>
                <a:cs typeface="Times New Roman"/>
                <a:sym typeface="Times New Roman"/>
              </a:rPr>
              <a:t>TECHNICAL ARCHITECTURE</a:t>
            </a:r>
            <a:endParaRPr>
              <a:latin typeface="Times New Roman"/>
              <a:ea typeface="Times New Roman"/>
              <a:cs typeface="Times New Roman"/>
              <a:sym typeface="Times New Roman"/>
            </a:endParaRPr>
          </a:p>
        </p:txBody>
      </p:sp>
      <p:sp>
        <p:nvSpPr>
          <p:cNvPr id="99" name="Google Shape;99;p13"/>
          <p:cNvSpPr txBox="1"/>
          <p:nvPr/>
        </p:nvSpPr>
        <p:spPr>
          <a:xfrm>
            <a:off x="563775" y="1482500"/>
            <a:ext cx="8023500" cy="3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82C6A5"/>
                </a:solidFill>
                <a:latin typeface="Lato"/>
                <a:ea typeface="Lato"/>
                <a:cs typeface="Lato"/>
                <a:sym typeface="Lato"/>
              </a:rPr>
              <a:t>BACKEND</a:t>
            </a:r>
            <a:endParaRPr b="1" sz="1800">
              <a:solidFill>
                <a:srgbClr val="82C6A5"/>
              </a:solidFill>
              <a:latin typeface="Lato"/>
              <a:ea typeface="Lato"/>
              <a:cs typeface="Lato"/>
              <a:sym typeface="Lato"/>
            </a:endParaRPr>
          </a:p>
          <a:p>
            <a:pPr indent="-317500" lvl="0" marL="457200" rtl="0" algn="l">
              <a:spcBef>
                <a:spcPts val="0"/>
              </a:spcBef>
              <a:spcAft>
                <a:spcPts val="0"/>
              </a:spcAft>
              <a:buClr>
                <a:srgbClr val="82C6A5"/>
              </a:buClr>
              <a:buSzPts val="1400"/>
              <a:buFont typeface="Lato"/>
              <a:buChar char="-"/>
            </a:pPr>
            <a:r>
              <a:rPr lang="en-US">
                <a:solidFill>
                  <a:srgbClr val="82C6A5"/>
                </a:solidFill>
                <a:latin typeface="Lato"/>
                <a:ea typeface="Lato"/>
                <a:cs typeface="Lato"/>
                <a:sym typeface="Lato"/>
              </a:rPr>
              <a:t>Python: used for the backend code </a:t>
            </a:r>
            <a:endParaRPr>
              <a:solidFill>
                <a:srgbClr val="82C6A5"/>
              </a:solidFill>
              <a:latin typeface="Lato"/>
              <a:ea typeface="Lato"/>
              <a:cs typeface="Lato"/>
              <a:sym typeface="Lato"/>
            </a:endParaRPr>
          </a:p>
          <a:p>
            <a:pPr indent="-317500" lvl="0" marL="457200" rtl="0" algn="l">
              <a:spcBef>
                <a:spcPts val="0"/>
              </a:spcBef>
              <a:spcAft>
                <a:spcPts val="0"/>
              </a:spcAft>
              <a:buClr>
                <a:srgbClr val="82C6A5"/>
              </a:buClr>
              <a:buSzPts val="1400"/>
              <a:buFont typeface="Lato"/>
              <a:buChar char="-"/>
            </a:pPr>
            <a:r>
              <a:rPr lang="en-US">
                <a:solidFill>
                  <a:srgbClr val="82C6A5"/>
                </a:solidFill>
                <a:latin typeface="Lato"/>
                <a:ea typeface="Lato"/>
                <a:cs typeface="Lato"/>
                <a:sym typeface="Lato"/>
              </a:rPr>
              <a:t>We used the following helper libraries: numpy, requests, smtplib, BeautifulSoup(bs4), time</a:t>
            </a:r>
            <a:endParaRPr>
              <a:solidFill>
                <a:srgbClr val="82C6A5"/>
              </a:solidFill>
              <a:latin typeface="Lato"/>
              <a:ea typeface="Lato"/>
              <a:cs typeface="Lato"/>
              <a:sym typeface="Lato"/>
            </a:endParaRPr>
          </a:p>
          <a:p>
            <a:pPr indent="-317500" lvl="0" marL="457200" rtl="0" algn="l">
              <a:spcBef>
                <a:spcPts val="0"/>
              </a:spcBef>
              <a:spcAft>
                <a:spcPts val="0"/>
              </a:spcAft>
              <a:buClr>
                <a:srgbClr val="82C6A5"/>
              </a:buClr>
              <a:buSzPts val="1400"/>
              <a:buFont typeface="Lato"/>
              <a:buChar char="-"/>
            </a:pPr>
            <a:r>
              <a:rPr lang="en-US">
                <a:solidFill>
                  <a:srgbClr val="82C6A5"/>
                </a:solidFill>
                <a:latin typeface="Lato"/>
                <a:ea typeface="Lato"/>
                <a:cs typeface="Lato"/>
                <a:sym typeface="Lato"/>
              </a:rPr>
              <a:t>MongoDB: used for the database</a:t>
            </a:r>
            <a:r>
              <a:rPr lang="en-US">
                <a:solidFill>
                  <a:srgbClr val="82C6A5"/>
                </a:solidFill>
                <a:latin typeface="Lato"/>
                <a:ea typeface="Lato"/>
                <a:cs typeface="Lato"/>
                <a:sym typeface="Lato"/>
              </a:rPr>
              <a:t> </a:t>
            </a:r>
            <a:endParaRPr>
              <a:solidFill>
                <a:srgbClr val="82C6A5"/>
              </a:solidFill>
              <a:latin typeface="Lato"/>
              <a:ea typeface="Lato"/>
              <a:cs typeface="Lato"/>
              <a:sym typeface="Lato"/>
            </a:endParaRPr>
          </a:p>
          <a:p>
            <a:pPr indent="0" lvl="0" marL="1371600" rtl="0" algn="l">
              <a:spcBef>
                <a:spcPts val="0"/>
              </a:spcBef>
              <a:spcAft>
                <a:spcPts val="0"/>
              </a:spcAft>
              <a:buNone/>
            </a:pPr>
            <a:r>
              <a:t/>
            </a:r>
            <a:endParaRPr>
              <a:solidFill>
                <a:srgbClr val="82C6A5"/>
              </a:solidFill>
              <a:latin typeface="Lato"/>
              <a:ea typeface="Lato"/>
              <a:cs typeface="Lato"/>
              <a:sym typeface="Lato"/>
            </a:endParaRPr>
          </a:p>
          <a:p>
            <a:pPr indent="0" lvl="0" marL="0" rtl="0" algn="l">
              <a:spcBef>
                <a:spcPts val="0"/>
              </a:spcBef>
              <a:spcAft>
                <a:spcPts val="0"/>
              </a:spcAft>
              <a:buNone/>
            </a:pPr>
            <a:r>
              <a:rPr b="1" lang="en-US" sz="1800">
                <a:solidFill>
                  <a:srgbClr val="82C6A5"/>
                </a:solidFill>
                <a:latin typeface="Lato"/>
                <a:ea typeface="Lato"/>
                <a:cs typeface="Lato"/>
                <a:sym typeface="Lato"/>
              </a:rPr>
              <a:t>FRONTEND</a:t>
            </a:r>
            <a:endParaRPr b="1" sz="1800">
              <a:solidFill>
                <a:srgbClr val="82C6A5"/>
              </a:solidFill>
              <a:latin typeface="Lato"/>
              <a:ea typeface="Lato"/>
              <a:cs typeface="Lato"/>
              <a:sym typeface="Lato"/>
            </a:endParaRPr>
          </a:p>
          <a:p>
            <a:pPr indent="-317500" lvl="0" marL="457200" rtl="0" algn="l">
              <a:spcBef>
                <a:spcPts val="0"/>
              </a:spcBef>
              <a:spcAft>
                <a:spcPts val="0"/>
              </a:spcAft>
              <a:buClr>
                <a:srgbClr val="82C6A5"/>
              </a:buClr>
              <a:buSzPts val="1400"/>
              <a:buFont typeface="Lato"/>
              <a:buChar char="-"/>
            </a:pPr>
            <a:r>
              <a:rPr lang="en-US">
                <a:solidFill>
                  <a:srgbClr val="82C6A5"/>
                </a:solidFill>
                <a:latin typeface="Lato"/>
                <a:ea typeface="Lato"/>
                <a:cs typeface="Lato"/>
                <a:sym typeface="Lato"/>
              </a:rPr>
              <a:t>HTML, CSS, Javascript, Bootstrap 4</a:t>
            </a:r>
            <a:endParaRPr>
              <a:solidFill>
                <a:srgbClr val="82C6A5"/>
              </a:solidFill>
              <a:latin typeface="Lato"/>
              <a:ea typeface="Lato"/>
              <a:cs typeface="Lato"/>
              <a:sym typeface="Lato"/>
            </a:endParaRPr>
          </a:p>
          <a:p>
            <a:pPr indent="-317500" lvl="0" marL="457200" rtl="0" algn="l">
              <a:spcBef>
                <a:spcPts val="0"/>
              </a:spcBef>
              <a:spcAft>
                <a:spcPts val="0"/>
              </a:spcAft>
              <a:buClr>
                <a:srgbClr val="82C6A5"/>
              </a:buClr>
              <a:buSzPts val="1400"/>
              <a:buFont typeface="Lato"/>
              <a:buChar char="-"/>
            </a:pPr>
            <a:r>
              <a:rPr lang="en-US">
                <a:solidFill>
                  <a:srgbClr val="82C6A5"/>
                </a:solidFill>
                <a:latin typeface="Lato"/>
                <a:ea typeface="Lato"/>
                <a:cs typeface="Lato"/>
                <a:sym typeface="Lato"/>
              </a:rPr>
              <a:t>Each navigation page has its own .html file</a:t>
            </a:r>
            <a:endParaRPr>
              <a:solidFill>
                <a:srgbClr val="82C6A5"/>
              </a:solidFill>
              <a:latin typeface="Lato"/>
              <a:ea typeface="Lato"/>
              <a:cs typeface="Lato"/>
              <a:sym typeface="Lato"/>
            </a:endParaRPr>
          </a:p>
          <a:p>
            <a:pPr indent="0" lvl="0" marL="1371600" rtl="0" algn="l">
              <a:spcBef>
                <a:spcPts val="0"/>
              </a:spcBef>
              <a:spcAft>
                <a:spcPts val="0"/>
              </a:spcAft>
              <a:buNone/>
            </a:pPr>
            <a:r>
              <a:t/>
            </a:r>
            <a:endParaRPr b="1" sz="1800">
              <a:solidFill>
                <a:srgbClr val="82C6A5"/>
              </a:solidFill>
              <a:latin typeface="Lato"/>
              <a:ea typeface="Lato"/>
              <a:cs typeface="Lato"/>
              <a:sym typeface="Lato"/>
            </a:endParaRPr>
          </a:p>
          <a:p>
            <a:pPr indent="0" lvl="0" marL="0" rtl="0" algn="l">
              <a:spcBef>
                <a:spcPts val="0"/>
              </a:spcBef>
              <a:spcAft>
                <a:spcPts val="0"/>
              </a:spcAft>
              <a:buNone/>
            </a:pPr>
            <a:r>
              <a:rPr b="1" lang="en-US" sz="1800">
                <a:solidFill>
                  <a:srgbClr val="82C6A5"/>
                </a:solidFill>
                <a:latin typeface="Lato"/>
                <a:ea typeface="Lato"/>
                <a:cs typeface="Lato"/>
                <a:sym typeface="Lato"/>
              </a:rPr>
              <a:t>MIDWARE</a:t>
            </a:r>
            <a:endParaRPr b="1" sz="1800">
              <a:solidFill>
                <a:srgbClr val="82C6A5"/>
              </a:solidFill>
              <a:latin typeface="Lato"/>
              <a:ea typeface="Lato"/>
              <a:cs typeface="Lato"/>
              <a:sym typeface="Lato"/>
            </a:endParaRPr>
          </a:p>
          <a:p>
            <a:pPr indent="-317500" lvl="0" marL="457200" rtl="0" algn="l">
              <a:spcBef>
                <a:spcPts val="0"/>
              </a:spcBef>
              <a:spcAft>
                <a:spcPts val="0"/>
              </a:spcAft>
              <a:buClr>
                <a:srgbClr val="82C6A5"/>
              </a:buClr>
              <a:buSzPts val="1400"/>
              <a:buFont typeface="Lato"/>
              <a:buChar char="-"/>
            </a:pPr>
            <a:r>
              <a:rPr lang="en-US">
                <a:solidFill>
                  <a:srgbClr val="82C6A5"/>
                </a:solidFill>
                <a:latin typeface="Lato"/>
                <a:ea typeface="Lato"/>
                <a:cs typeface="Lato"/>
                <a:sym typeface="Lato"/>
              </a:rPr>
              <a:t>The bond between backend and frontend is realized through – </a:t>
            </a:r>
            <a:r>
              <a:rPr b="1" lang="en-US">
                <a:solidFill>
                  <a:srgbClr val="82C6A5"/>
                </a:solidFill>
                <a:latin typeface="Lato"/>
                <a:ea typeface="Lato"/>
                <a:cs typeface="Lato"/>
                <a:sym typeface="Lato"/>
              </a:rPr>
              <a:t>Flask</a:t>
            </a:r>
            <a:endParaRPr b="1">
              <a:solidFill>
                <a:srgbClr val="82C6A5"/>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4"/>
          <p:cNvSpPr txBox="1"/>
          <p:nvPr>
            <p:ph type="title"/>
          </p:nvPr>
        </p:nvSpPr>
        <p:spPr>
          <a:xfrm>
            <a:off x="1261625" y="644925"/>
            <a:ext cx="6756900" cy="858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ALREADY DEVELOPED FUNCTIONALITIES</a:t>
            </a:r>
            <a:endParaRPr/>
          </a:p>
        </p:txBody>
      </p:sp>
      <p:sp>
        <p:nvSpPr>
          <p:cNvPr id="105" name="Google Shape;105;p14"/>
          <p:cNvSpPr txBox="1"/>
          <p:nvPr/>
        </p:nvSpPr>
        <p:spPr>
          <a:xfrm>
            <a:off x="402900" y="1503525"/>
            <a:ext cx="8338200" cy="3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82C6A5"/>
                </a:solidFill>
                <a:latin typeface="Lato"/>
                <a:ea typeface="Lato"/>
                <a:cs typeface="Lato"/>
                <a:sym typeface="Lato"/>
              </a:rPr>
              <a:t>BUDGET FORECAST</a:t>
            </a:r>
            <a:r>
              <a:rPr lang="en-US">
                <a:solidFill>
                  <a:srgbClr val="82C6A5"/>
                </a:solidFill>
              </a:rPr>
              <a:t> </a:t>
            </a:r>
            <a:endParaRPr>
              <a:solidFill>
                <a:srgbClr val="82C6A5"/>
              </a:solidFill>
            </a:endParaRPr>
          </a:p>
          <a:p>
            <a:pPr indent="0" lvl="0" marL="0" rtl="0" algn="l">
              <a:spcBef>
                <a:spcPts val="0"/>
              </a:spcBef>
              <a:spcAft>
                <a:spcPts val="0"/>
              </a:spcAft>
              <a:buNone/>
            </a:pPr>
            <a:r>
              <a:t/>
            </a:r>
            <a:endParaRPr>
              <a:solidFill>
                <a:srgbClr val="82C6A5"/>
              </a:solidFill>
            </a:endParaRPr>
          </a:p>
          <a:p>
            <a:pPr indent="-317500" lvl="0" marL="457200" rtl="0" algn="l">
              <a:spcBef>
                <a:spcPts val="0"/>
              </a:spcBef>
              <a:spcAft>
                <a:spcPts val="0"/>
              </a:spcAft>
              <a:buClr>
                <a:srgbClr val="82C6A5"/>
              </a:buClr>
              <a:buSzPts val="1400"/>
              <a:buChar char="-"/>
            </a:pPr>
            <a:r>
              <a:rPr lang="en-US">
                <a:solidFill>
                  <a:srgbClr val="82C6A5"/>
                </a:solidFill>
              </a:rPr>
              <a:t>Our budget administration is based on the user’s evolution of behavior as a customer</a:t>
            </a:r>
            <a:endParaRPr>
              <a:solidFill>
                <a:srgbClr val="82C6A5"/>
              </a:solidFill>
            </a:endParaRPr>
          </a:p>
          <a:p>
            <a:pPr indent="0" lvl="0" marL="0" rtl="0" algn="l">
              <a:spcBef>
                <a:spcPts val="0"/>
              </a:spcBef>
              <a:spcAft>
                <a:spcPts val="0"/>
              </a:spcAft>
              <a:buNone/>
            </a:pPr>
            <a:r>
              <a:t/>
            </a:r>
            <a:endParaRPr>
              <a:solidFill>
                <a:srgbClr val="82C6A5"/>
              </a:solidFill>
            </a:endParaRPr>
          </a:p>
          <a:p>
            <a:pPr indent="-317500" lvl="0" marL="457200" rtl="0" algn="l">
              <a:spcBef>
                <a:spcPts val="0"/>
              </a:spcBef>
              <a:spcAft>
                <a:spcPts val="0"/>
              </a:spcAft>
              <a:buClr>
                <a:srgbClr val="82C6A5"/>
              </a:buClr>
              <a:buSzPts val="1400"/>
              <a:buChar char="-"/>
            </a:pPr>
            <a:r>
              <a:rPr lang="en-US">
                <a:solidFill>
                  <a:srgbClr val="82C6A5"/>
                </a:solidFill>
              </a:rPr>
              <a:t>This works by determining a function of type f (t) = the price of the object at time (t)</a:t>
            </a:r>
            <a:endParaRPr>
              <a:solidFill>
                <a:srgbClr val="82C6A5"/>
              </a:solidFill>
            </a:endParaRPr>
          </a:p>
          <a:p>
            <a:pPr indent="-317500" lvl="0" marL="457200" rtl="0" algn="l">
              <a:spcBef>
                <a:spcPts val="0"/>
              </a:spcBef>
              <a:spcAft>
                <a:spcPts val="0"/>
              </a:spcAft>
              <a:buClr>
                <a:srgbClr val="82C6A5"/>
              </a:buClr>
              <a:buSzPts val="1400"/>
              <a:buChar char="-"/>
            </a:pPr>
            <a:r>
              <a:t/>
            </a:r>
            <a:endParaRPr>
              <a:solidFill>
                <a:srgbClr val="82C6A5"/>
              </a:solidFill>
            </a:endParaRPr>
          </a:p>
          <a:p>
            <a:pPr indent="-317500" lvl="0" marL="457200" rtl="0" algn="l">
              <a:spcBef>
                <a:spcPts val="0"/>
              </a:spcBef>
              <a:spcAft>
                <a:spcPts val="0"/>
              </a:spcAft>
              <a:buClr>
                <a:srgbClr val="82C6A5"/>
              </a:buClr>
              <a:buSzPts val="1400"/>
              <a:buChar char="-"/>
            </a:pPr>
            <a:r>
              <a:rPr lang="en-US">
                <a:solidFill>
                  <a:srgbClr val="82C6A5"/>
                </a:solidFill>
              </a:rPr>
              <a:t>This function is built on the data taken from the shopping lists, being a polynomial having the degree and the coefficients determined by the previous prices</a:t>
            </a:r>
            <a:endParaRPr>
              <a:solidFill>
                <a:srgbClr val="82C6A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15"/>
          <p:cNvPicPr preferRelativeResize="0"/>
          <p:nvPr/>
        </p:nvPicPr>
        <p:blipFill rotWithShape="1">
          <a:blip r:embed="rId3">
            <a:alphaModFix/>
          </a:blip>
          <a:srcRect b="52536" l="14118" r="0" t="0"/>
          <a:stretch/>
        </p:blipFill>
        <p:spPr>
          <a:xfrm>
            <a:off x="124961" y="1649550"/>
            <a:ext cx="8894075" cy="2763150"/>
          </a:xfrm>
          <a:prstGeom prst="rect">
            <a:avLst/>
          </a:prstGeom>
          <a:noFill/>
          <a:ln>
            <a:noFill/>
          </a:ln>
        </p:spPr>
      </p:pic>
      <p:sp>
        <p:nvSpPr>
          <p:cNvPr id="112" name="Google Shape;112;p15"/>
          <p:cNvSpPr txBox="1"/>
          <p:nvPr>
            <p:ph type="title"/>
          </p:nvPr>
        </p:nvSpPr>
        <p:spPr>
          <a:xfrm>
            <a:off x="1231850" y="631025"/>
            <a:ext cx="7065000" cy="858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 BUDGET FORECAST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C2D59B"/>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