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A6D4-D006-4A25-B686-8E7FB2870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19BA4-CC87-4562-9EB5-2B19F4961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35F04-E9EA-4922-B9D5-F6F12EDC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A959-CE46-49BD-A5E9-390003B9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F392-04DA-4C9E-8911-D347C3F8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A9AC-BFA0-4D30-91B3-F8312226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4967-02AC-4250-9156-2438DCC0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7851E-1529-4512-859E-A74615DE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C996-3211-4292-B1BE-DD047589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B79B-1B75-4F1D-8F4F-FCC673C1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B208E-C69D-4CA4-B48D-030BE1D38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11A80-3F96-4B4F-8CA1-C2897527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9838-0539-4F42-9BEA-6BF0DF9C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980C-D8B9-4330-A812-21BC84A6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E59A-696C-48C1-BF3A-3AC5C1A7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6A7B-1789-4A0D-BD1B-6E9DF1D0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F82F-7631-4676-A9AA-EAC7F39E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B53E-4904-4CDA-A43F-C1160C3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23A3-1C6B-438F-95A2-BD92694E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E223-FDA4-409E-875C-79004C61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90A0-C1CD-4A51-971D-BA7C17FF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26BC-C8F5-467A-B402-B4B1A911F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7E70-4873-466C-A5FE-5A9A3C2E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15A9-0278-4352-BBBE-FED5F25B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0F15-9BB3-4A7B-902E-8704960D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7EC7-2699-4153-89B6-6C7098F5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F733-D515-4015-9DA4-E98F85D97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A27C8-D3EB-4424-913E-CE1788E7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74D1B-0DA5-4CE8-90B4-26937F75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3F484-DC6A-4E73-A024-EDD30FF8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98DBF-6015-4D83-B430-3D62C6B6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1921-FF29-433D-B3FF-B9AA14DD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2FA1-DAA8-4957-9DA6-31173EA8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6856A-599F-485E-B9B6-006FCC1A4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8406E-5F3F-4DEB-AF56-8932F5399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6EB2E-BD8A-4298-A609-73CCD96ED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FAA76-6FF2-4D0C-B3FF-CFD21E19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36F97-BB78-417B-AC49-9F0D81D7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8B92A-F64D-4129-B8A1-D0D0BC83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11BA-CCC3-4C5F-9F42-061CA41B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DF5FA-316E-4B45-B4E5-7773E432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92EE3-B46E-4F87-95F2-3C04F5DE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07A46-6A88-4816-955B-6DF95CFC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021B7-66DE-4077-9D9F-90F0AFB9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75ED4-32F0-475D-BD55-1EFCEFB8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08804-D3DE-4C34-BED4-4469D710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7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8214-3BB1-48D7-A135-F7A3CBE7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1A6C-3A17-451A-960F-76036921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B2F8-45AF-41A2-939B-32A0BD5C8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B75F4-A98F-4726-B424-E6D54BAB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D871-3A14-4F33-B7CE-CD3B5D6E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124C-D139-460E-8FED-5B08833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C731-D974-4472-9BB4-CDD248F8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4E436-79BF-47E9-A169-3C8E79670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A4850-38BE-465E-B486-BC3A45C3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FBE9-2C14-454C-8E0B-321E6D2C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56B0-0F8B-4BF3-AD8A-9D274AC9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E253D-9742-468D-8C02-F832771F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E6695-F10F-49A5-B2D8-85B912B9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AB2D-A371-4693-8A21-416EDC42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70AA-2330-4AE7-9451-D5150D9BC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E423-AC62-4391-953B-AA223B49261B}" type="datetimeFigureOut">
              <a:rPr lang="en-US" smtClean="0"/>
              <a:t>22/03/2020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9C76-4474-45CE-9ECC-22BFE4C3A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CDEC4-F549-4F05-A5AA-5139B883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ED02-847B-4011-A0CC-F854C23FA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SQR7EhNk0" TargetMode="External"/><Relationship Id="rId2" Type="http://schemas.openxmlformats.org/officeDocument/2006/relationships/hyperlink" Target="https://docs.microsoft.com/en-us/dotnet/api/system.drawing.bitmap?view=netframework-4.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drawing.imaging.bitmapdata?view=netframework-4.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s-help://MS.VSCC.2003/MS.MSDNQTR.2003FEB.1033/cpref/html/frlrfsystemdrawingimageclassfromfiletopic2.htm" TargetMode="External"/><Relationship Id="rId2" Type="http://schemas.openxmlformats.org/officeDocument/2006/relationships/hyperlink" Target="ms-help://MS.VSCC.2003/MS.MSDNQTR.2003FEB.1033/cpref/html/frlrfsystemdrawingimageclassfromfiletopic1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95CFB65-875D-41BE-ACB2-1CDC84440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z="4000"/>
              <a:t>Učitavanje slike pomoću Bitmap objekata</a:t>
            </a:r>
            <a:endParaRPr lang="en-US" altLang="en-US" sz="400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8FEEE2-234B-4101-90C7-DF08BB2BF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sr-Latn-CS" altLang="en-US" dirty="0"/>
              <a:t>Jedan od prilično jednostavnih načina za učitavanje slika (u .NET </a:t>
            </a:r>
            <a:r>
              <a:rPr lang="sr-Latn-CS" altLang="en-US" dirty="0" err="1"/>
              <a:t>framework</a:t>
            </a:r>
            <a:r>
              <a:rPr lang="sr-Latn-CS" altLang="en-US" dirty="0"/>
              <a:t>-u) je korišćenje klase </a:t>
            </a:r>
            <a:r>
              <a:rPr lang="sr-Latn-CS" altLang="en-US" dirty="0" err="1"/>
              <a:t>Bitmap</a:t>
            </a:r>
            <a:r>
              <a:rPr lang="sr-Latn-CS" altLang="en-US" dirty="0"/>
              <a:t> (koja se nalazi u </a:t>
            </a:r>
            <a:r>
              <a:rPr lang="sr-Latn-CS" altLang="en-US" dirty="0" err="1"/>
              <a:t>System.Drawing</a:t>
            </a:r>
            <a:r>
              <a:rPr lang="sr-Latn-CS" altLang="en-US" dirty="0"/>
              <a:t>)</a:t>
            </a:r>
          </a:p>
          <a:p>
            <a:r>
              <a:rPr lang="sr-Latn-CS" altLang="en-US" dirty="0"/>
              <a:t>Ova klasa direktno podržava Microsoft-ovu strategiju “prevedi bilo šta u bitmapu, pa onda sa njom dalje radi”</a:t>
            </a:r>
          </a:p>
          <a:p>
            <a:r>
              <a:rPr lang="sr-Latn-CS" altLang="en-US" dirty="0"/>
              <a:t>Opis na </a:t>
            </a:r>
            <a:r>
              <a:rPr lang="sr-Latn-CS" altLang="en-US" dirty="0" err="1"/>
              <a:t>MSDNu</a:t>
            </a:r>
            <a:r>
              <a:rPr lang="sr-Latn-CS" altLang="en-US" dirty="0"/>
              <a:t> </a:t>
            </a:r>
            <a:r>
              <a:rPr lang="sr-Latn-CS" altLang="en-US" dirty="0">
                <a:hlinkClick r:id="rId2"/>
              </a:rPr>
              <a:t>https://docs.microsoft.com/en-us/dotnet/api/system.drawing.bitmap?view=netframework-4.8</a:t>
            </a:r>
            <a:endParaRPr lang="sr-Latn-CS" altLang="en-US" dirty="0"/>
          </a:p>
          <a:p>
            <a:r>
              <a:rPr lang="sr-Latn-RS" altLang="en-US" dirty="0" err="1"/>
              <a:t>Tutorial</a:t>
            </a:r>
            <a:r>
              <a:rPr lang="sr-Latn-RS" altLang="en-US" dirty="0"/>
              <a:t>: </a:t>
            </a:r>
            <a:r>
              <a:rPr lang="en-US" altLang="en-US" dirty="0">
                <a:hlinkClick r:id="rId3"/>
              </a:rPr>
              <a:t>https://www.youtube.com/watch?v=8aSQR7EhNk0</a:t>
            </a:r>
            <a:endParaRPr lang="sr-Latn-RS" altLang="en-US" dirty="0"/>
          </a:p>
          <a:p>
            <a:r>
              <a:rPr lang="sr-Latn-RS" altLang="en-US" dirty="0"/>
              <a:t>Klasa </a:t>
            </a:r>
            <a:r>
              <a:rPr lang="sr-Latn-RS" altLang="en-US" dirty="0" err="1"/>
              <a:t>BitmapData</a:t>
            </a:r>
            <a:r>
              <a:rPr lang="sr-Latn-RS" altLang="en-US"/>
              <a:t> </a:t>
            </a:r>
            <a:r>
              <a:rPr lang="sr-Latn-RS" altLang="en-US">
                <a:hlinkClick r:id="rId4"/>
              </a:rPr>
              <a:t>https://docs.microsoft.com/en-us/dotnet/api/system.drawing.imaging.bitmapdata?view=netframework-4.8</a:t>
            </a:r>
            <a:endParaRPr lang="sr-Latn-RS" altLang="en-US"/>
          </a:p>
          <a:p>
            <a:endParaRPr lang="sr-Latn-R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946F158-278E-4F7E-A3BD-3F1FD4096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Brightness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2F6F8D0-D0D7-47C8-879B-5C9F0BC46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Ovaj filter se realizuje tako što se svakom bajtu koji čini sliku doda ista vrednost</a:t>
            </a:r>
          </a:p>
          <a:p>
            <a:r>
              <a:rPr lang="sr-Latn-CS" altLang="en-US"/>
              <a:t>Ako se dodaju pozitivne vrednosti, slika će biti svetlija, a ako se dodaju negativne biće tamnija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0D25D1D-B198-4513-94D0-A0F54CC00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Contrast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DF94B83-1CC0-421C-B36B-72A19A2E8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 sz="2400"/>
              <a:t>Ideja kontrasta je da tamnije tonove na slici učini tamnijim, a svetlije svetlijim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Najčešće se zadaje kao normalizovana celobrojna vrednost u rasponu -100 do 100 (označimo je sa nContrast)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Ova celobrojna vrednost se preračunava u odgovarajuću razlomljenu vrednost po sledećoj formuli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r-Latn-CS" altLang="en-US" sz="2400"/>
              <a:t>		contrast = (100.0+nContrast)/100.0;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r-Latn-CS" altLang="en-US" sz="2400"/>
              <a:t>		contrast *= contrast;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Rezultat je broj iz opsega od 0.0 do 4.0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Napomena: dato preslikavanje nije jedino moguće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B13D9D5-3DDC-4BDD-A97A-E72478523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286240D-B37D-49E5-B290-61E4DA42D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sr-Latn-CS" altLang="en-US" sz="2400"/>
              <a:t>Sledeće što treba uraditi je “relativno” pomnožiti svaki od piksela dobijenom vrednosti contrast</a:t>
            </a:r>
          </a:p>
          <a:p>
            <a:pPr>
              <a:lnSpc>
                <a:spcPct val="80000"/>
              </a:lnSpc>
            </a:pPr>
            <a:r>
              <a:rPr lang="sr-Latn-CS" altLang="en-US" sz="2400"/>
              <a:t>“Relativno množenje” se realizuje na sleći način:</a:t>
            </a:r>
          </a:p>
          <a:p>
            <a:pPr>
              <a:lnSpc>
                <a:spcPct val="80000"/>
              </a:lnSpc>
            </a:pPr>
            <a:r>
              <a:rPr lang="sr-Latn-CS" altLang="en-US" sz="2400"/>
              <a:t>Izvorna vrednost pixelSrc se iz opsega 0 do 255 prevede u opseg -0.5 do 0.5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pixel = </a:t>
            </a: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pixelSrc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/255.0;				</a:t>
            </a:r>
            <a:endParaRPr lang="sr-Latn-C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pixel -= 0.5;</a:t>
            </a:r>
            <a:endParaRPr lang="sr-Latn-C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sr-Latn-C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sr-Latn-CS" altLang="en-US" sz="2400"/>
              <a:t>Zatim se pomnoži dobijenom vrednošću contrast i zatim se vrati u interval 0 do 255</a:t>
            </a:r>
            <a:r>
              <a:rPr lang="en-US" altLang="en-US" sz="2400"/>
              <a:t>				</a:t>
            </a:r>
            <a:endParaRPr lang="sr-Latn-C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2400"/>
              <a:t>	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pixel *= contrast;		</a:t>
            </a:r>
            <a:endParaRPr lang="sr-Latn-C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pixel += 0.5;</a:t>
            </a:r>
            <a:endParaRPr lang="sr-Latn-C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pixel *= 255;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8B65D23-B812-4DC0-BF37-677454CF8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Gamma</a:t>
            </a: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19BB2BE-B890-4866-93D9-1C0B875D0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sr-Latn-CS" altLang="en-US" sz="2400"/>
              <a:t>Gamma je nelinearna transformacija čija je glavna ideja korekcija sjajnosti boja na slikama</a:t>
            </a:r>
          </a:p>
          <a:p>
            <a:pPr>
              <a:lnSpc>
                <a:spcPct val="80000"/>
              </a:lnSpc>
            </a:pPr>
            <a:r>
              <a:rPr lang="sr-Latn-CS" altLang="en-US" sz="2400"/>
              <a:t>Prvi korak je kreiranje nizova koji čuvaju vrednosti za svaku boju (primer je samo za crvenu boju)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2400"/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byte [] redGamma = new byte [256];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i&lt; 256; ++i)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r-Latn-C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redGamma[i] = (byte)Math.Min(255, (int)(( 255.0 * Math.Pow(i/255.0, 1.0/red)) + 0.5));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sr-Latn-C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sr-Latn-CS" altLang="en-US" sz="2400"/>
              <a:t>Prosleđeni parametar “red” će uticati na raspodelu boje. Za red = 1, dobija se normalna gama tj, redGamma[i] = i</a:t>
            </a:r>
          </a:p>
          <a:p>
            <a:pPr>
              <a:lnSpc>
                <a:spcPct val="80000"/>
              </a:lnSpc>
            </a:pPr>
            <a:r>
              <a:rPr lang="sr-Latn-CS" altLang="en-US" sz="2400"/>
              <a:t>Opseg parametra treba da bude između s i 1/s, kako bi se obezbedio simetričan efekat u oba smera</a:t>
            </a: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4C0E6C-4502-4698-A39C-3DEFD25DC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Color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348914-5F04-4A44-A0BD-9227943ED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Ovaj filter je najsličniji filteru Brightness</a:t>
            </a:r>
          </a:p>
          <a:p>
            <a:r>
              <a:rPr lang="sr-Latn-CS" altLang="en-US"/>
              <a:t>Ovde za svaku od boja definiše vrednost koja se dodaje odgovarajućem bajtu (neka se zovu r, g i b)</a:t>
            </a:r>
          </a:p>
          <a:p>
            <a:r>
              <a:rPr lang="sr-Latn-CS" altLang="en-US"/>
              <a:t>Svakom “crvenom” bajtu doda se vrednost r, svakom zelenom g, a svakom plavom p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7ECEDFB-2584-42B5-A06D-C6CDD62AB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z="4000"/>
              <a:t>Učitavanje slike u Bitmap objekat </a:t>
            </a:r>
            <a:endParaRPr lang="en-US" altLang="en-US" sz="400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9F1039D-50A9-46DA-8EBF-88FD5DE3B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435975" cy="4525963"/>
          </a:xfrm>
        </p:spPr>
        <p:txBody>
          <a:bodyPr/>
          <a:lstStyle/>
          <a:p>
            <a:r>
              <a:rPr lang="sr-Latn-CS" altLang="en-US"/>
              <a:t>Definišemo najpre objekat klase Bitmap</a:t>
            </a:r>
          </a:p>
          <a:p>
            <a:pPr>
              <a:buFontTx/>
              <a:buNone/>
            </a:pPr>
            <a:r>
              <a:rPr lang="sr-Latn-CS" altLang="en-US" sz="2400"/>
              <a:t>	</a:t>
            </a:r>
            <a:r>
              <a:rPr lang="sr-Latn-C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System.Drawing.Bitmap m_Bitmap;</a:t>
            </a:r>
          </a:p>
          <a:p>
            <a:pPr>
              <a:buFontTx/>
              <a:buNone/>
            </a:pPr>
            <a:endParaRPr lang="sr-Latn-C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CS" altLang="en-US"/>
              <a:t>Onda, prenesemo sadržaj iz fajla u bitmap objekat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m_Bitmap = (Bitmap)Bitmap.FromFile(</a:t>
            </a:r>
            <a:r>
              <a:rPr lang="sr-Latn-C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fileName)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C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sr-Latn-C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CS" altLang="en-US"/>
              <a:t>Nakon ovoga imamo bitmap objekat sa kojim možemo da eksperimentišemo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16E672C-F762-453C-9C96-B8F1465F6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O klasi Bitmap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B143813-3722-4461-BF52-B468EC964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/>
              <a:t>Klasa Bitmap nasleđuje klasu </a:t>
            </a:r>
            <a:r>
              <a:rPr lang="en-US" altLang="en-US" b="1"/>
              <a:t>System.Drawing.Image</a:t>
            </a:r>
            <a:r>
              <a:rPr lang="en-US" altLang="en-US"/>
              <a:t> </a:t>
            </a:r>
            <a:endParaRPr lang="sr-Latn-CS" altLang="en-US"/>
          </a:p>
          <a:p>
            <a:pPr>
              <a:lnSpc>
                <a:spcPct val="90000"/>
              </a:lnSpc>
            </a:pPr>
            <a:r>
              <a:rPr lang="sr-Latn-CS" altLang="en-US"/>
              <a:t>Iz te klase nam dolazi metoda </a:t>
            </a:r>
          </a:p>
          <a:p>
            <a:pPr>
              <a:lnSpc>
                <a:spcPct val="90000"/>
              </a:lnSpc>
            </a:pPr>
            <a:r>
              <a:rPr lang="en-US" altLang="en-US">
                <a:hlinkClick r:id="rId2"/>
              </a:rPr>
              <a:t>public static Image FromFile(string);</a:t>
            </a:r>
            <a:r>
              <a:rPr lang="en-US" altLang="en-US"/>
              <a:t> </a:t>
            </a:r>
            <a:endParaRPr lang="sr-Latn-CS" altLang="en-US"/>
          </a:p>
          <a:p>
            <a:pPr>
              <a:lnSpc>
                <a:spcPct val="90000"/>
              </a:lnSpc>
            </a:pPr>
            <a:r>
              <a:rPr lang="sr-Latn-CS" altLang="en-US"/>
              <a:t>Ova metoda će kreirati objekat tipa Image na osnovu fajla čije se ime navede u parametru</a:t>
            </a:r>
          </a:p>
          <a:p>
            <a:pPr>
              <a:lnSpc>
                <a:spcPct val="90000"/>
              </a:lnSpc>
            </a:pPr>
            <a:r>
              <a:rPr lang="sr-Latn-CS" altLang="en-US"/>
              <a:t>Drugi oblik ove metode je</a:t>
            </a:r>
          </a:p>
          <a:p>
            <a:pPr>
              <a:lnSpc>
                <a:spcPct val="90000"/>
              </a:lnSpc>
            </a:pPr>
            <a:r>
              <a:rPr lang="en-US" altLang="en-US">
                <a:hlinkClick r:id="rId3"/>
              </a:rPr>
              <a:t>public static Image FromFile(string, bool);</a:t>
            </a:r>
            <a:r>
              <a:rPr lang="en-US" altLang="en-US"/>
              <a:t> </a:t>
            </a:r>
            <a:endParaRPr lang="sr-Latn-CS" altLang="en-US"/>
          </a:p>
          <a:p>
            <a:pPr>
              <a:lnSpc>
                <a:spcPct val="90000"/>
              </a:lnSpc>
            </a:pPr>
            <a:r>
              <a:rPr lang="sr-Latn-CS" altLang="en-US"/>
              <a:t>Parametar tipa bool u ovom slučaju određuje da li će se koristiti paleta ugrađena u sliku ili ne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FA57D1-A9E6-419D-8991-706C5E767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altLang="en-US" sz="4000"/>
              <a:t>Kako se može pristupati pikselima u Bitmap objektu </a:t>
            </a:r>
            <a:br>
              <a:rPr lang="sr-Latn-CS" altLang="en-US" sz="4000"/>
            </a:br>
            <a:r>
              <a:rPr lang="sr-Latn-CS" altLang="en-US" sz="4000"/>
              <a:t>(jednostavniji, ali sporiji način)</a:t>
            </a:r>
            <a:endParaRPr lang="en-US" altLang="en-US" sz="4000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5AB39CD-D29E-4871-A457-4DD859456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r-Latn-CS" altLang="en-US" sz="2400"/>
              <a:t>Neka imamo Bitmap objekat, označimo ga sa b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Najpre treba da znamo dimenzije slike, to možemo da pročitamo iz propertija koji definišu širinu i visinu slike: </a:t>
            </a:r>
            <a:r>
              <a:rPr lang="en-US" altLang="en-US" sz="2400"/>
              <a:t>b.Width, b.Height</a:t>
            </a:r>
            <a:r>
              <a:rPr lang="sr-Latn-CS" altLang="en-US" sz="2400"/>
              <a:t> (obe su tipa int). 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Svaki piksel ima x koordinatu u opsegu od 0 do </a:t>
            </a:r>
            <a:r>
              <a:rPr lang="en-US" altLang="en-US" sz="2400"/>
              <a:t>b.Width</a:t>
            </a:r>
            <a:r>
              <a:rPr lang="sr-Latn-CS" altLang="en-US" sz="2400"/>
              <a:t>, a y koordinatu u opsegu od 0 do </a:t>
            </a:r>
            <a:r>
              <a:rPr lang="en-US" altLang="en-US" sz="2400"/>
              <a:t>b.Height</a:t>
            </a:r>
            <a:endParaRPr lang="sr-Latn-CS" altLang="en-US" sz="2400"/>
          </a:p>
          <a:p>
            <a:pPr>
              <a:lnSpc>
                <a:spcPct val="90000"/>
              </a:lnSpc>
            </a:pPr>
            <a:r>
              <a:rPr lang="sr-Latn-CS" altLang="en-US" sz="2400"/>
              <a:t>Za čitanje boje iz odgovarajućeg piksela može se koristiti b.GetPixel(x,y). Rezultat ove metode je objekat tipa System.Drawing.Color</a:t>
            </a:r>
          </a:p>
          <a:p>
            <a:pPr>
              <a:lnSpc>
                <a:spcPct val="90000"/>
              </a:lnSpc>
            </a:pPr>
            <a:r>
              <a:rPr lang="sr-Latn-CS" altLang="en-US" sz="2400"/>
              <a:t>Za postavljanje nove vrednosti u pixel može se koristiti b.SetPixel(x,y, c), gde je c objekat tipa System.Drawing.Color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80996A1-C664-4E17-945D-0204423C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 sz="4000" dirty="0" err="1"/>
              <a:t>Invert</a:t>
            </a:r>
            <a:r>
              <a:rPr lang="sr-Latn-CS" altLang="en-US" sz="4000" dirty="0"/>
              <a:t> operacija nad slikom – 1. način</a:t>
            </a:r>
            <a:endParaRPr lang="en-US" altLang="en-US" sz="4000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63FC89-0980-4C28-B574-9425712AA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bool Invert(Bitmap 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b.Width;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for (int j = 0; j &lt; b.Height; j++)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System.Drawing.Color c = b.GetPixel(i,j);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b.SetPixel(i, j, Color.FromArgb(255 - c.R, 255 - c.G, 255 - c.B));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sr-Latn-C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863705-0136-4897-96A8-EB47404B6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62" b="1"/>
          <a:stretch/>
        </p:blipFill>
        <p:spPr>
          <a:xfrm>
            <a:off x="0" y="124785"/>
            <a:ext cx="11548534" cy="621453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09C2D4E-6A78-4FBB-A26E-34F0C92AA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2154" y="1906489"/>
            <a:ext cx="3882684" cy="1325563"/>
          </a:xfrm>
        </p:spPr>
        <p:txBody>
          <a:bodyPr>
            <a:normAutofit fontScale="90000"/>
          </a:bodyPr>
          <a:lstStyle/>
          <a:p>
            <a:r>
              <a:rPr lang="sr-Latn-CS" altLang="en-US" sz="4000" dirty="0" err="1"/>
              <a:t>Invert</a:t>
            </a:r>
            <a:r>
              <a:rPr lang="sr-Latn-CS" altLang="en-US" sz="4000" dirty="0"/>
              <a:t> operacija nad slikom – 2. način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200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4956166-BA26-4AFB-AD3C-B0B701FBE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Osnovni filtri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CD18218-B331-43FF-9A16-618DFA756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Invert</a:t>
            </a:r>
          </a:p>
          <a:p>
            <a:r>
              <a:rPr lang="sr-Latn-CS" altLang="en-US"/>
              <a:t>Grayscale</a:t>
            </a:r>
          </a:p>
          <a:p>
            <a:r>
              <a:rPr lang="sr-Latn-CS" altLang="en-US"/>
              <a:t>Brightness</a:t>
            </a:r>
          </a:p>
          <a:p>
            <a:r>
              <a:rPr lang="sr-Latn-CS" altLang="en-US"/>
              <a:t>Contrast</a:t>
            </a:r>
          </a:p>
          <a:p>
            <a:r>
              <a:rPr lang="sr-Latn-CS" altLang="en-US"/>
              <a:t>Gamma</a:t>
            </a:r>
          </a:p>
          <a:p>
            <a:r>
              <a:rPr lang="sr-Latn-CS" altLang="en-US"/>
              <a:t>Color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12A6B7-3F99-4EDB-BE0E-732593128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Invert</a:t>
            </a: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C6953B-1D57-498A-AD26-DE7BE1E35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 altLang="en-US"/>
              <a:t>Osnovna ideja je napraviti negativ učitane slike</a:t>
            </a:r>
          </a:p>
          <a:p>
            <a:r>
              <a:rPr lang="sr-Latn-CS" altLang="en-US"/>
              <a:t>To uradimo tako što vrednost svakog bajta koji služi za predstavljanje boja (označimo je sa a) zamenimo vrednošću (označimo je sa b) koja je komplementarna polaznoj u odnosu na vrednost 255 (dakle b = 255 – a)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4107F6-A0FE-4E20-9192-5DF6AD776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3268663"/>
          </a:xfrm>
        </p:spPr>
        <p:txBody>
          <a:bodyPr/>
          <a:lstStyle/>
          <a:p>
            <a:r>
              <a:rPr lang="sr-Latn-CS" altLang="en-US" sz="2400"/>
              <a:t>Ideja je napraviti crno-belu sliku od slike u boji. To se radi tako što se svakoj od komponenti boje za određeni piksel dodeli ista vrednost</a:t>
            </a:r>
          </a:p>
          <a:p>
            <a:r>
              <a:rPr lang="sr-Latn-CS" altLang="en-US" sz="2400"/>
              <a:t>Najbolji rezultat se dobije kada važi uslov redR + greenR + blueR = 1.0</a:t>
            </a:r>
          </a:p>
          <a:p>
            <a:r>
              <a:rPr lang="sr-Latn-CS" altLang="en-US" sz="2400"/>
              <a:t>U komentarisanom redu su heuristički dobijeni koeficijenti koji daju najbolji utisak</a:t>
            </a:r>
          </a:p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DEA6EE-8E8F-42E0-B337-81981EA0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altLang="en-US"/>
              <a:t>Grayscale</a:t>
            </a: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72A8FEE-B8A7-4398-909A-A8DBFAA4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581526"/>
            <a:ext cx="73453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cs typeface="Arial" panose="020B0604020202020204" pitchFamily="34" charset="0"/>
              </a:rPr>
              <a:t>blue = p[0];</a:t>
            </a:r>
            <a:r>
              <a:rPr lang="sr-Latn-CS" altLang="en-US"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green = p[1];</a:t>
            </a:r>
            <a:r>
              <a:rPr lang="sr-Latn-CS" altLang="en-US">
                <a:cs typeface="Arial" panose="020B0604020202020204" pitchFamily="34" charset="0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red = p[2];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//p[0] = p[1] = p[2] = (byte)(.299 * red + .587 * green + .114 * blue);</a:t>
            </a:r>
          </a:p>
          <a:p>
            <a:endParaRPr lang="sr-Latn-CS" altLang="en-US">
              <a:cs typeface="Arial" panose="020B0604020202020204" pitchFamily="34" charset="0"/>
            </a:endParaRPr>
          </a:p>
          <a:p>
            <a:r>
              <a:rPr lang="en-US" altLang="en-US">
                <a:cs typeface="Arial" panose="020B0604020202020204" pitchFamily="34" charset="0"/>
              </a:rPr>
              <a:t>p[0] = p[1] = p[2] = (byte)(redR * red + greenR * green + blueR * blue);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753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Učitavanje slike pomoću Bitmap objekata</vt:lpstr>
      <vt:lpstr>Učitavanje slike u Bitmap objekat </vt:lpstr>
      <vt:lpstr>O klasi Bitmap</vt:lpstr>
      <vt:lpstr>Kako se može pristupati pikselima u Bitmap objektu  (jednostavniji, ali sporiji način)</vt:lpstr>
      <vt:lpstr>Invert operacija nad slikom – 1. način</vt:lpstr>
      <vt:lpstr>Invert operacija nad slikom – 2. način</vt:lpstr>
      <vt:lpstr>Osnovni filtri</vt:lpstr>
      <vt:lpstr>Invert</vt:lpstr>
      <vt:lpstr>Grayscale</vt:lpstr>
      <vt:lpstr>Brightness</vt:lpstr>
      <vt:lpstr>Contrast</vt:lpstr>
      <vt:lpstr>PowerPoint Presentation</vt:lpstr>
      <vt:lpstr>Gamma</vt:lpstr>
      <vt:lpstr>Color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Učitavanje slike pomoću Bitmap objekata</dc:title>
  <dc:creator>Petar Rajkovic</dc:creator>
  <cp:lastModifiedBy>Petar Rajkovic</cp:lastModifiedBy>
  <cp:revision>5</cp:revision>
  <dcterms:created xsi:type="dcterms:W3CDTF">2020-03-22T17:26:46Z</dcterms:created>
  <dcterms:modified xsi:type="dcterms:W3CDTF">2020-03-22T17:57:05Z</dcterms:modified>
</cp:coreProperties>
</file>