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78" r:id="rId3"/>
    <p:sldId id="272" r:id="rId4"/>
    <p:sldId id="259" r:id="rId5"/>
    <p:sldId id="260" r:id="rId6"/>
    <p:sldId id="261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273" r:id="rId37"/>
    <p:sldId id="274" r:id="rId38"/>
    <p:sldId id="275" r:id="rId39"/>
    <p:sldId id="277" r:id="rId40"/>
    <p:sldId id="276" r:id="rId41"/>
    <p:sldId id="279" r:id="rId42"/>
    <p:sldId id="310" r:id="rId43"/>
    <p:sldId id="311" r:id="rId44"/>
    <p:sldId id="312" r:id="rId4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DEF7-58C5-B74E-A2F0-2AA8437F3AB3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696F5-FF65-4242-BAC7-03597441F57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675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Чуть-чуть загружу сегодня, много чего будет непонятно, вернетесь к этому позже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696F5-FF65-4242-BAC7-03597441F57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099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4e6d845b6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4e6d845b6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4e6d845b6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4e6d845b6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4e6d845b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4e6d845b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4e6d845b6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4e6d845b6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4e6d845b6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4e6d845b6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4e6d845b6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4e6d845b6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4e6d845b6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4e6d845b6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4e6d845b6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4e6d845b6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4e6d845b6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4e6d845b6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4e6d845b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4e6d845b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бы здорово, если бы кто-то написал штуку, которая решает эти проблемы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696F5-FF65-4242-BAC7-03597441F578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66724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4e6d845b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4e6d845b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4e6d845b6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4e6d845b6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4e6d845b6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4e6d845b6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Удалять ветки надо, так как после merge ветка никуда не исчезает. В некоторых проектах, где не чистят ветки, можно найти несколько десятков веток, которые были смержены годы назад.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4e6d845b6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4e6d845b6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4e6d845b6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4e6d845b6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4e6d845b6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4e6d845b6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4e6d845b6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4e6d845b6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4e6d845b6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4e6d845b6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4e6d845b6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4e6d845b6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4e6d845b6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4e6d845b6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коммиты, ветки, </a:t>
            </a:r>
            <a:r>
              <a:rPr lang="ru-RU" dirty="0" err="1"/>
              <a:t>мерж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696F5-FF65-4242-BAC7-03597441F578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242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4e6d845b6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4e6d845b6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Делается коммит в мастер, воркер видит это, собирает билд, прогоняет тесты, если все ок, то отправляет билд на сервер/в play market/app store/умный пылесос, где он устанавливается и пользователи получают обновление.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4e6d845b6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4e6d845b6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4e6d845b6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4e6d845b6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4e6d845b6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4e6d845b6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641d882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641d882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641d882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641d882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4e6d845b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4e6d845b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4e6d845b6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4e6d845b6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4e6d845b6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4e6d845b6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4e6d845b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4e6d845b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4e6d845b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4e6d845b6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4e6d845b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4e6d845b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175C-8C69-F9AE-D35D-4F94CADC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F6DC1-CB00-5860-5DD3-934ADF37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337F-1063-DFFB-F840-308621CC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3C10-59FC-2736-CB68-560CE0E7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9D9A-2DB6-7106-E76B-6E4974EB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97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2DED-953E-09B9-179E-7F8A0570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27609-6A17-1822-469F-EC657C0C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D79F0-17F2-ACE0-3BC9-66EE3574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E2A3-D464-3592-DEF4-5DDF0266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D258-445A-2A55-59E0-3DE5D10C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7471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93071-65C6-0F56-050D-23CF8A56F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AFC7A-71EF-8315-FA1B-F9B816263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0586-FD13-1D7D-4CC2-D7860426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8C660-E7EB-16C9-3D98-4E971325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9C18-D745-FE0B-4D59-A328E34F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418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073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18E6-E2FB-F5F9-44CA-4BDC06B2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ED70-64A0-B306-B575-AC479F51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345E-51FB-F760-8596-7A43D90A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FB31-E6D6-25D5-EB65-41C7E0F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0B8A-502B-664E-7C98-6BE04FAB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340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C8B3-9E57-FA08-03F6-FF2C7A79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79122-9DB9-3485-FC80-7511BDE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2A29-EEEC-8151-BE3E-1B2FBEBB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AC88-F755-C43D-5DB7-A697CF93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24CC-AF2F-8B2D-E2A1-19AF9298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636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44CC-6547-6E62-F9EC-A00C40CC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EF2B-8176-B2D7-9636-06DC57B57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F4B81-CBC9-5B6F-2E9F-885694DA2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E65A-E4D6-BA3C-F398-2360EA9F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0E17D-6D52-25CD-7B35-BE289732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2C513-DE2F-48CC-3DE1-C8F4E10C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523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38F2-54C0-6B94-9CA8-3CF030A1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50C69-19F8-929A-0C96-A48C4822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59208-85D7-EF4E-BD83-AF30F32B8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C0196-63AE-56B3-614B-91691527E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E2860-74E8-5817-FC61-62C53BFF2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75279-C555-F565-F4C6-B3F53E38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BB71F-AC61-C3A9-F0C1-5BF17861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E7C4A-61A1-802E-A639-8CD51937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0214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1516-7AD1-1426-77A3-B9605715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69138-2F60-5A8D-DCDA-3DD30E51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3CB34-784B-98A0-44D4-C7B2360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EA4D-999F-0DBF-5D2B-3022788B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0249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54FF8-F565-CAFF-BE0C-6EE6168E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C2833-1368-CC67-97A7-7971111B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5B07A-6B60-A10B-D715-49655142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119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EA88-3997-A5EF-90C4-374C0A89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CCB3-CD6B-9AAE-6009-24D957FD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6FE0-6288-F68B-B692-E05C9497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D99A-7E3C-7873-BFBB-1898A409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E228F-2DAF-6609-BC71-B7687DB5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E9705-C3A5-5E38-096E-E927B6D1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30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4025-4E96-05C3-BD30-6E52D3D5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565E2-2CDB-7D4F-5B58-592B04419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7AC7E-50A6-EE1D-727F-0E6C6917A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657F-065B-28D7-863E-D2F7F68A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524DD-B956-981A-C21D-CF9076EE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4C2B1-B536-FF23-F5F4-D16ED9E9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459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7F8DF-CCCD-D023-9CC6-E8EEAB6C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FBABF-FCF2-AC29-AF29-545BBCE5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2A88-B019-0EFA-6E85-5F225076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4798-78B5-3749-A8F9-2B7F3C800842}" type="datetimeFigureOut">
              <a:rPr lang="en-RU" smtClean="0"/>
              <a:t>26.11.2023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33B9-F236-A647-3B1F-307422B1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7FCF-52E7-7FBD-3A5B-D11CC7058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68C0-C4B4-0148-9BEB-E4E765C7AC6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800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-scm.com/book/ru/v2/%D0%9E%D1%81%D0%BD%D0%BE%D0%B2%D1%8B-Git-%D0%97%D0%B0%D0%BF%D0%B8%D1%81%D1%8C-%D0%B8%D0%B7%D0%BC%D0%B5%D0%BD%D0%B5%D0%BD%D0%B8%D0%B9-%D0%B2-%D1%80%D0%B5%D0%BF%D0%BE%D0%B7%D0%B8%D1%82%D0%BE%D1%80%D0%B8%D0%B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vns/pandas-cookbook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-scm.com/book/ru/v2/%D0%9E%D1%81%D0%BD%D0%BE%D0%B2%D1%8B-Git-%D0%A0%D0%B0%D0%B1%D0%BE%D1%82%D0%B0-%D1%81-%D1%83%D0%B4%D0%B0%D0%BB%D1%91%D0%BD%D0%BD%D1%8B%D0%BC%D0%B8-%D1%80%D0%B5%D0%BF%D0%BE%D0%B7%D0%B8%D1%82%D0%BE%D1%80%D0%B8%D1%8F%D0%BC%D0%B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25999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2/%D0%92%D0%B5%D1%82%D0%B2%D0%BB%D0%B5%D0%BD%D0%B8%D0%B5-%D0%B2-Git-%D0%9E-%D0%B2%D0%B5%D1%82%D0%B2%D0%BB%D0%B5%D0%BD%D0%B8%D0%B8-%D0%B2-%D0%B4%D0%B2%D1%83%D1%85-%D1%81%D0%BB%D0%BE%D0%B2%D0%B0%D1%8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2/%D0%92%D0%B5%D1%82%D0%B2%D0%BB%D0%B5%D0%BD%D0%B8%D0%B5-%D0%B2-Git-%D0%A3%D0%BF%D1%80%D0%B0%D0%B2%D0%BB%D0%B5%D0%BD%D0%B8%D0%B5-%D0%B2%D0%B5%D1%82%D0%BA%D0%B0%D0%BC%D0%B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1813/how-to-resolve-merge-conflicts-in-gi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joi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io/p/git-cheatshee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using-branches/git-checkou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TBMlk_2ris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lib.io/p/bash-commands-for-beginners/" TargetMode="External"/><Relationship Id="rId13" Type="http://schemas.openxmlformats.org/officeDocument/2006/relationships/hyperlink" Target="https://www.youtube.com/watch?v=FdZecVxzJbk" TargetMode="External"/><Relationship Id="rId3" Type="http://schemas.openxmlformats.org/officeDocument/2006/relationships/hyperlink" Target="https://git-scm.com/book/ru/v2/" TargetMode="External"/><Relationship Id="rId7" Type="http://schemas.openxmlformats.org/officeDocument/2006/relationships/hyperlink" Target="https://www.tutorialspoint.com/batch_script/index.htm" TargetMode="External"/><Relationship Id="rId12" Type="http://schemas.openxmlformats.org/officeDocument/2006/relationships/hyperlink" Target="https://biz30.timedoctor.com/ru/c%D0%B8%D1%81%D1%82%D0%B5%D0%BC%D0%B0-%D0%BA%D0%BE%D0%BD%D1%82%D1%80%D0%BE%D0%BB%D1%8F-%D0%B2%D0%B5%D1%80%D1%81%D0%B8%D0%B9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onikelf.ru/pokoryaem-sistemnye-glubiny/" TargetMode="External"/><Relationship Id="rId11" Type="http://schemas.openxmlformats.org/officeDocument/2006/relationships/hyperlink" Target="https://help.github.com/articles/basic-writing-and-formatting-syntax/" TargetMode="External"/><Relationship Id="rId5" Type="http://schemas.openxmlformats.org/officeDocument/2006/relationships/hyperlink" Target="https://habr.com/company/playrix/blog/345732/" TargetMode="External"/><Relationship Id="rId10" Type="http://schemas.openxmlformats.org/officeDocument/2006/relationships/hyperlink" Target="https://stackoverflow.com/questions/89228/calling-an-external-command-in-python" TargetMode="External"/><Relationship Id="rId4" Type="http://schemas.openxmlformats.org/officeDocument/2006/relationships/hyperlink" Target="https://githowto.com/ru" TargetMode="External"/><Relationship Id="rId9" Type="http://schemas.openxmlformats.org/officeDocument/2006/relationships/hyperlink" Target="https://proglib.io/p/git-cheatshe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CD31-9676-B2B8-E9F0-5A30A02BC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725805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Git </a:t>
            </a:r>
            <a:r>
              <a:rPr lang="ru-RU" dirty="0"/>
              <a:t>- или как работать в команде и не выстрелить себе в ногу</a:t>
            </a:r>
            <a:endParaRPr lang="en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C2DD65-F457-C1BD-52D6-78B8C625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0"/>
            <a:ext cx="4933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5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Создаем наш первый репозиторий</a:t>
            </a:r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Если вы собираетесь начать использовать Git для существующего проекта, то вам необходимо перейти в директорию проекта и в командной строке ввести</a:t>
            </a:r>
            <a:endParaRPr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init</a:t>
            </a:r>
            <a:endParaRPr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/>
              <a:t>Эта команда создаёт в текущей директории новую поддиректорию с именем .git, содержащую все необходимые файлы репозитория — основу Git-репозитория. На этом этапе ваш проект ещё не находится под версионным контролем.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Проверим, что с нашим репозиторием</a:t>
            </a:r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Основной инструмент, используемый для определения, какие файлы в каком состоянии находятся — это команда git status.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status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</a:rPr>
              <a:t>Часто мы не хотим отслеживать все файлы</a:t>
            </a: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buSzPts val="1400"/>
            </a:pPr>
            <a:r>
              <a:rPr lang="en"/>
              <a:t>Все эти файлы выполняют одинаковую функцию:</a:t>
            </a:r>
            <a:endParaRPr sz="1867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1">
              <a:spcBef>
                <a:spcPts val="0"/>
              </a:spcBef>
            </a:pPr>
            <a:r>
              <a:rPr lang="en" sz="1867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$XDG_CONFIG_HOME/git/ignore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1">
              <a:spcBef>
                <a:spcPts val="0"/>
              </a:spcBef>
            </a:pPr>
            <a:r>
              <a:rPr lang="en" sz="1867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$GIT_DIR/info/exclude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1">
              <a:spcBef>
                <a:spcPts val="0"/>
              </a:spcBef>
            </a:pPr>
            <a:r>
              <a:rPr lang="en" sz="1867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.gitignore</a:t>
            </a:r>
            <a:endParaRPr sz="1867"/>
          </a:p>
          <a:p>
            <a:r>
              <a:rPr lang="en"/>
              <a:t>Не храним в репозиториях виртуальные окружения, служебные папки вашего редактора, секретную информацию, поэтому исключаем их от отслеживания (ключи шифрования, пароли и тд)</a:t>
            </a:r>
            <a:endParaRPr/>
          </a:p>
          <a:p>
            <a:r>
              <a:rPr lang="en"/>
              <a:t>.gitignore файл должен лежать в самой верхней директории (и в нужных поддиректориях)</a:t>
            </a:r>
            <a:endParaRPr/>
          </a:p>
          <a:p>
            <a:r>
              <a:rPr lang="en"/>
              <a:t>В этих файлах мы можем прописать маски названий файлов, которые мы отслеживать не будем</a:t>
            </a:r>
            <a:endParaRPr/>
          </a:p>
        </p:txBody>
      </p:sp>
      <p:sp>
        <p:nvSpPr>
          <p:cNvPr id="275" name="Google Shape;275;p48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Пример</a:t>
            </a: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git ls-files --others --exclude-from=.git/info/exclude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Lines that start with '#' are comments.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*.xlsx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*.bat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*.txt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*.jpg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Some Folder/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.ipynb_checkpoints/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.idea/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Untitled*.ipynb</a:t>
            </a:r>
            <a:endParaRPr sz="2133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133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*_my.ipynb</a:t>
            </a:r>
            <a:endParaRPr sz="2533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533">
              <a:solidFill>
                <a:srgbClr val="000000"/>
              </a:solidFill>
            </a:endParaRPr>
          </a:p>
        </p:txBody>
      </p:sp>
      <p:pic>
        <p:nvPicPr>
          <p:cNvPr id="282" name="Google Shape;282;p49"/>
          <p:cNvPicPr preferRelativeResize="0"/>
          <p:nvPr/>
        </p:nvPicPr>
        <p:blipFill rotWithShape="1">
          <a:blip r:embed="rId3">
            <a:alphaModFix/>
          </a:blip>
          <a:srcRect b="24625"/>
          <a:stretch/>
        </p:blipFill>
        <p:spPr>
          <a:xfrm>
            <a:off x="3778400" y="4091634"/>
            <a:ext cx="8413600" cy="276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67" y="1182067"/>
            <a:ext cx="11902467" cy="490976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0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Создадим README</a:t>
            </a:r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Создадим файл с описанием нашего проекта. 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Он может содержать:</a:t>
            </a:r>
            <a:endParaRPr/>
          </a:p>
          <a:p>
            <a:pPr>
              <a:spcBef>
                <a:spcPts val="2133"/>
              </a:spcBef>
            </a:pPr>
            <a:r>
              <a:rPr lang="en"/>
              <a:t>Название проекта</a:t>
            </a:r>
            <a:endParaRPr/>
          </a:p>
          <a:p>
            <a:r>
              <a:rPr lang="en"/>
              <a:t>Описание проекта</a:t>
            </a:r>
            <a:endParaRPr/>
          </a:p>
          <a:p>
            <a:r>
              <a:rPr lang="en"/>
              <a:t>Как собрать и запустить проект</a:t>
            </a:r>
            <a:endParaRPr/>
          </a:p>
          <a:p>
            <a:r>
              <a:rPr lang="en"/>
              <a:t>И так далее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echo # My Project &gt; README.md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status</a:t>
            </a:r>
            <a:endParaRPr/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" name="Google Shape;288;p50">
            <a:extLst>
              <a:ext uri="{FF2B5EF4-FFF2-40B4-BE49-F238E27FC236}">
                <a16:creationId xmlns:a16="http://schemas.microsoft.com/office/drawing/2014/main" id="{2F627D83-89CE-95F6-446A-6B6F09D2917B}"/>
              </a:ext>
            </a:extLst>
          </p:cNvPr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Отслеживание новых файлов</a:t>
            </a:r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Для того чтобы начать отслеживать (добавить под версионный контроль) новый файл, используется команда git add.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add README.md</a:t>
            </a:r>
            <a:endParaRPr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status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README теперь отслеживаемый и индексированный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Чтобы убрать из индекса файл: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reset README.md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status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Сделаем первый коммит</a:t>
            </a:r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Добавим все файлы в систему контроля версий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add -A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Теперь, когда ваш индекс находится в таком состоянии, как вам и хотелось, вы можете зафиксировать свои изменения.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"Initial Commit"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Теперь посмотрим лог репозитория (история изменений)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log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Как работать с чужими репозиториями?</a:t>
            </a:r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Для того, чтобы внести вклад в какой-либо Git-проект, вам необходимо уметь работать с удалёнными репозиториями. Удалённые репозитории представляют собой версии вашего проекта, сохранённые в интернете или ещё где-то в сети. У вас может быть несколько удалённых репозиториев, каждый из которых может быть доступен для чтения или для чтения-записи.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clone 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https://github.com/jvns/pandas-cookbook.git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.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"/>
              <a:t>Для того, чтобы просмотреть список настроенных удалённых репозиториев, вы можете запустить команду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-v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-a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54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Коммитим так же, как и раньше</a:t>
            </a:r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diff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status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add -A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“Created documentation”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Чтобы отправить изменения на удаленный репозиторий:</a:t>
            </a:r>
            <a:endParaRPr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pull origin master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origin master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A230-D1D1-4676-1976-2579ABA1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пойдет речь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F044-B317-65F7-621B-DCEE1E6B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работать с кодом в команде</a:t>
            </a:r>
          </a:p>
          <a:p>
            <a:r>
              <a:rPr lang="ru-RU" dirty="0"/>
              <a:t>Как откатить код, если что-то сломалось</a:t>
            </a:r>
          </a:p>
          <a:p>
            <a:r>
              <a:rPr lang="ru-RU" dirty="0"/>
              <a:t>Как не сломать то, что работает</a:t>
            </a:r>
          </a:p>
          <a:p>
            <a:r>
              <a:rPr lang="en-RU" dirty="0"/>
              <a:t>Best practicies </a:t>
            </a:r>
            <a:r>
              <a:rPr lang="ru-RU" dirty="0"/>
              <a:t>из большого </a:t>
            </a:r>
            <a:r>
              <a:rPr lang="en-US" dirty="0"/>
              <a:t>production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4941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Советы по работе в команде</a:t>
            </a:r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НЕ ПУШИТЬ В MASTER</a:t>
            </a:r>
            <a:endParaRPr/>
          </a:p>
          <a:p>
            <a:r>
              <a:rPr lang="en"/>
              <a:t>Создавать ветку для внесения изменений, добавления фич и тд.</a:t>
            </a:r>
            <a:endParaRPr/>
          </a:p>
          <a:p>
            <a:r>
              <a:rPr lang="en"/>
              <a:t>(часто встречаемые названия веток: develop, release, sth-feature)</a:t>
            </a:r>
            <a:endParaRPr/>
          </a:p>
          <a:p>
            <a:r>
              <a:rPr lang="en"/>
              <a:t>Пушить в эту ветку, а потом делать </a:t>
            </a:r>
            <a:r>
              <a:rPr lang="en" u="sng">
                <a:solidFill>
                  <a:schemeClr val="hlink"/>
                </a:solidFill>
                <a:hlinkClick r:id="rId3"/>
              </a:rPr>
              <a:t>Pull request</a:t>
            </a:r>
            <a:r>
              <a:rPr lang="en"/>
              <a:t> (как запрос на слияние веток)</a:t>
            </a:r>
            <a:endParaRPr/>
          </a:p>
          <a:p>
            <a:r>
              <a:rPr lang="en"/>
              <a:t>Делать информативные названия коммитов</a:t>
            </a:r>
            <a:endParaRPr/>
          </a:p>
          <a:p>
            <a:r>
              <a:rPr lang="en"/>
              <a:t>Коммиты должны быть атомарные (если в названии хочется поставить and, то лучше разделить коммит на два)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Системы контроля версий</a:t>
            </a:r>
            <a:endParaRPr/>
          </a:p>
        </p:txBody>
      </p:sp>
      <p:pic>
        <p:nvPicPr>
          <p:cNvPr id="331" name="Google Shape;3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65" y="1778518"/>
            <a:ext cx="8237268" cy="41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7"/>
          <p:cNvSpPr txBox="1"/>
          <p:nvPr/>
        </p:nvSpPr>
        <p:spPr>
          <a:xfrm>
            <a:off x="3954800" y="6024918"/>
            <a:ext cx="8237200" cy="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/>
              <a:t>Ключевые</a:t>
            </a:r>
            <a:r>
              <a:rPr lang="en" sz="2400" dirty="0"/>
              <a:t> </a:t>
            </a:r>
            <a:r>
              <a:rPr lang="en" sz="2400" dirty="0" err="1"/>
              <a:t>слова</a:t>
            </a:r>
            <a:r>
              <a:rPr lang="en" sz="2400" dirty="0"/>
              <a:t>: repository, commit, push, pull, clone, branch, master</a:t>
            </a:r>
            <a:endParaRPr sz="2400" dirty="0"/>
          </a:p>
        </p:txBody>
      </p:sp>
      <p:sp>
        <p:nvSpPr>
          <p:cNvPr id="333" name="Google Shape;333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Как работать с ветками</a:t>
            </a:r>
            <a:endParaRPr/>
          </a:p>
        </p:txBody>
      </p:sp>
      <p:sp>
        <p:nvSpPr>
          <p:cNvPr id="339" name="Google Shape;339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Ветвление Git очень легковесно. Операция создания ветки выполняется почти мгновенно, переключение между ветками туда-сюда, обычно, также быстро. В отличие от многих других СКВ, Git поощряет процесс работы, при котором ветвление и слияние выполняется часто, даже по несколько раз в день.</a:t>
            </a:r>
            <a:endParaRPr/>
          </a:p>
          <a:p>
            <a:pPr marL="0" indent="0">
              <a:buNone/>
            </a:pPr>
            <a:r>
              <a:rPr lang="en"/>
              <a:t>Создать новую ветку:</a:t>
            </a:r>
            <a:endParaRPr/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supernameofnew-feature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"/>
              <a:t>Чтобы переключиться на существующую ветку, выполните команду git checkout.</a:t>
            </a:r>
            <a:endParaRPr/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supernameofnew-feature</a:t>
            </a: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Запушить новую ветку</a:t>
            </a:r>
            <a:endParaRPr/>
          </a:p>
        </p:txBody>
      </p:sp>
      <p:sp>
        <p:nvSpPr>
          <p:cNvPr id="346" name="Google Shape;346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add -A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-u origin supernameofnew-feature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-a</a:t>
            </a:r>
            <a:endParaRPr/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master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pull origin master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--merged </a:t>
            </a:r>
            <a:r>
              <a:rPr lang="en"/>
              <a:t>(узнать состояние веток)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/>
              <a:t>Слияние веток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supernameofnew-feature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origin master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/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47" name="Google Shape;347;p59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Конфликты при слиянии</a:t>
            </a:r>
            <a:endParaRPr/>
          </a:p>
        </p:txBody>
      </p:sp>
      <p:sp>
        <p:nvSpPr>
          <p:cNvPr id="353" name="Google Shape;353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Проще всего решать при помощи умной IDE (напр. PyCharm)</a:t>
            </a:r>
            <a:endParaRPr/>
          </a:p>
          <a:p>
            <a:r>
              <a:rPr lang="en"/>
              <a:t>Но можно и руками (см. ссылку выше)</a:t>
            </a:r>
            <a:endParaRPr/>
          </a:p>
        </p:txBody>
      </p:sp>
      <p:sp>
        <p:nvSpPr>
          <p:cNvPr id="354" name="Google Shape;354;p60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2921303"/>
            <a:ext cx="11785600" cy="171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CCF494C-CAFC-FAFF-2763-ED5D99EE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5079810"/>
            <a:ext cx="5176837" cy="17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Удаляем ветку</a:t>
            </a:r>
            <a:endParaRPr/>
          </a:p>
        </p:txBody>
      </p:sp>
      <p:sp>
        <p:nvSpPr>
          <p:cNvPr id="361" name="Google Shape;361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Проверяем слиты ли ветки, которые мы хотим удалить (чтобы не потерять ничего)</a:t>
            </a:r>
            <a:endParaRPr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--merged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Удаляем локально</a:t>
            </a:r>
            <a:endParaRPr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-d supernameofnew-feature</a:t>
            </a:r>
            <a:endParaRPr/>
          </a:p>
          <a:p>
            <a:pPr marL="0" indent="0"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-a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"/>
              <a:t>И удаляем на удаленном репозитории</a:t>
            </a:r>
            <a:endParaRPr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origin --delete supernameofnew-feature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Пару</a:t>
            </a:r>
            <a:r>
              <a:rPr lang="en" dirty="0"/>
              <a:t> </a:t>
            </a:r>
            <a:r>
              <a:rPr lang="en" dirty="0" err="1"/>
              <a:t>слов</a:t>
            </a:r>
            <a:r>
              <a:rPr lang="en" dirty="0"/>
              <a:t> </a:t>
            </a:r>
            <a:r>
              <a:rPr lang="en" dirty="0" err="1"/>
              <a:t>о</a:t>
            </a:r>
            <a:r>
              <a:rPr lang="en" dirty="0"/>
              <a:t> GitHub</a:t>
            </a:r>
            <a:endParaRPr dirty="0"/>
          </a:p>
        </p:txBody>
      </p:sp>
      <p:sp>
        <p:nvSpPr>
          <p:cNvPr id="367" name="Google Shape;367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Место для хранения репозиториев</a:t>
            </a:r>
            <a:endParaRPr/>
          </a:p>
          <a:p>
            <a:r>
              <a:rPr lang="en"/>
              <a:t>Работодатели могут попросить Ваш профиль на GH</a:t>
            </a:r>
            <a:endParaRPr/>
          </a:p>
          <a:p>
            <a:r>
              <a:rPr lang="en"/>
              <a:t>Можно поучаствовать в разработке интересного open-source проекта</a:t>
            </a:r>
            <a:endParaRPr/>
          </a:p>
        </p:txBody>
      </p:sp>
      <p:pic>
        <p:nvPicPr>
          <p:cNvPr id="368" name="Google Shape;3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800" y="3120233"/>
            <a:ext cx="6498400" cy="341166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2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Создаем первый репозиторий!</a:t>
            </a:r>
            <a:endParaRPr/>
          </a:p>
        </p:txBody>
      </p:sp>
      <p:sp>
        <p:nvSpPr>
          <p:cNvPr id="375" name="Google Shape;375;p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96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Регистрируемся на </a:t>
            </a:r>
            <a:r>
              <a:rPr lang="en" u="sng">
                <a:solidFill>
                  <a:schemeClr val="hlink"/>
                </a:solidFill>
                <a:hlinkClick r:id="rId3"/>
              </a:rPr>
              <a:t>ГХ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Запоминаем логин и пароль (важно!)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Создаем репозиторий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6" name="Google Shape;37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430" y="1536633"/>
            <a:ext cx="6906569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Создаем первый репозиторий!</a:t>
            </a:r>
            <a:endParaRPr/>
          </a:p>
        </p:txBody>
      </p:sp>
      <p:sp>
        <p:nvSpPr>
          <p:cNvPr id="382" name="Google Shape;382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git init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Создаем/изменяем файлы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git status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git add .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git commit -m “first commit”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3" name="Google Shape;383;p64"/>
          <p:cNvPicPr preferRelativeResize="0"/>
          <p:nvPr/>
        </p:nvPicPr>
        <p:blipFill rotWithShape="1">
          <a:blip r:embed="rId3">
            <a:alphaModFix/>
          </a:blip>
          <a:srcRect l="3431" t="14920" r="40586" b="53087"/>
          <a:stretch/>
        </p:blipFill>
        <p:spPr>
          <a:xfrm>
            <a:off x="5176867" y="3851533"/>
            <a:ext cx="7015133" cy="300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Создаем первый репозиторий!</a:t>
            </a:r>
            <a:endParaRPr/>
          </a:p>
        </p:txBody>
      </p:sp>
      <p:sp>
        <p:nvSpPr>
          <p:cNvPr id="389" name="Google Shape;389;p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00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Добавляем переменную в remote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git push -u origin master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Вводим логин и пароль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90" name="Google Shape;39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600" y="1778418"/>
            <a:ext cx="6910400" cy="382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DB18-D866-0171-AFF0-861254D7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работаем в консоли?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F717-2A2B-034F-33AE-C95B3FD8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Убираем страх перед консолью</a:t>
            </a:r>
          </a:p>
          <a:p>
            <a:r>
              <a:rPr lang="ru-RU" dirty="0"/>
              <a:t>Для более глубокого понимания</a:t>
            </a:r>
          </a:p>
          <a:p>
            <a:r>
              <a:rPr lang="ru-RU" dirty="0"/>
              <a:t>На удаленных машинах иногда проще написать две команды, чем ставить </a:t>
            </a:r>
            <a:r>
              <a:rPr lang="en-US" dirty="0"/>
              <a:t>Remote SSH</a:t>
            </a:r>
            <a:endParaRPr lang="ru-RU" dirty="0"/>
          </a:p>
          <a:p>
            <a:r>
              <a:rPr lang="ru-RU" dirty="0"/>
              <a:t>В крупных компаниях свои системы контроля версий, не везде есть хорошие интерфейсы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Но если очень сложно – есть </a:t>
            </a:r>
            <a:r>
              <a:rPr lang="en-RU" dirty="0"/>
              <a:t>GitHub Desktop, TortoiseGit</a:t>
            </a:r>
            <a:r>
              <a:rPr lang="ru-RU" dirty="0"/>
              <a:t>, </a:t>
            </a:r>
            <a:r>
              <a:rPr lang="en-US" dirty="0" err="1"/>
              <a:t>GitLens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VS Code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26704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Шпаргалка</a:t>
            </a:r>
            <a:endParaRPr/>
          </a:p>
        </p:txBody>
      </p:sp>
      <p:graphicFrame>
        <p:nvGraphicFramePr>
          <p:cNvPr id="396" name="Google Shape;396;p66"/>
          <p:cNvGraphicFramePr/>
          <p:nvPr/>
        </p:nvGraphicFramePr>
        <p:xfrm>
          <a:off x="1270000" y="1752700"/>
          <a:ext cx="9652000" cy="4145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git init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Создает репозиторий в текущей папке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git status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Показывает что было изменено после последнего коммита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git add -A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Добавляет все файлы и изменения в репозиторий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git commit -m “commit name”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Коммит в текущую ветку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git push -u origin branch_name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Пуш в ветку branch_name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" name="Google Shape;397;p66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>
                <a:solidFill>
                  <a:srgbClr val="000000"/>
                </a:solidFill>
              </a:rPr>
              <a:t>О ветках</a:t>
            </a:r>
            <a:endParaRPr/>
          </a:p>
        </p:txBody>
      </p:sp>
      <p:sp>
        <p:nvSpPr>
          <p:cNvPr id="403" name="Google Shape;403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>
              <a:solidFill>
                <a:srgbClr val="000000"/>
              </a:solidFill>
            </a:endParaRPr>
          </a:p>
          <a:p>
            <a:pPr marL="0" indent="0"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04" name="Google Shape;404;p67"/>
          <p:cNvGraphicFramePr/>
          <p:nvPr/>
        </p:nvGraphicFramePr>
        <p:xfrm>
          <a:off x="1270000" y="1963500"/>
          <a:ext cx="9652000" cy="35656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git branch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Посмотреть текущую и существующие ветки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git branch new_branch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Создать ветку new_branch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git checkout branch_you_need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Переключиться на ветку branch_you_need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git merge branch_to_merge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Сделать слияние текущей ветки и branch_to_merge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5" name="Google Shape;405;p67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Автоматизируем работу с Git</a:t>
            </a:r>
            <a:endParaRPr/>
          </a:p>
        </p:txBody>
      </p:sp>
      <p:sp>
        <p:nvSpPr>
          <p:cNvPr id="411" name="Google Shape;411;p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IDE </a:t>
            </a:r>
            <a:r>
              <a:rPr lang="en" dirty="0" err="1"/>
              <a:t>от</a:t>
            </a:r>
            <a:r>
              <a:rPr lang="en" dirty="0"/>
              <a:t> JetBrains </a:t>
            </a:r>
            <a:r>
              <a:rPr lang="en" dirty="0" err="1"/>
              <a:t>поддерживают</a:t>
            </a:r>
            <a:r>
              <a:rPr lang="en" dirty="0"/>
              <a:t> </a:t>
            </a:r>
            <a:r>
              <a:rPr lang="en" dirty="0" err="1"/>
              <a:t>работу</a:t>
            </a:r>
            <a:r>
              <a:rPr lang="en" dirty="0"/>
              <a:t> </a:t>
            </a:r>
            <a:r>
              <a:rPr lang="en" dirty="0" err="1"/>
              <a:t>с</a:t>
            </a:r>
            <a:r>
              <a:rPr lang="en" dirty="0"/>
              <a:t> </a:t>
            </a:r>
            <a:r>
              <a:rPr lang="en" dirty="0" err="1"/>
              <a:t>многими</a:t>
            </a:r>
            <a:r>
              <a:rPr lang="en" dirty="0"/>
              <a:t> VCS</a:t>
            </a:r>
            <a:endParaRPr dirty="0"/>
          </a:p>
          <a:p>
            <a:pPr>
              <a:spcBef>
                <a:spcPts val="2133"/>
              </a:spcBef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Приложение от GitHub</a:t>
            </a:r>
            <a:r>
              <a:rPr lang="en" dirty="0"/>
              <a:t> (</a:t>
            </a:r>
            <a:r>
              <a:rPr lang="en" dirty="0" err="1"/>
              <a:t>только</a:t>
            </a:r>
            <a:r>
              <a:rPr lang="en" dirty="0"/>
              <a:t> </a:t>
            </a:r>
            <a:r>
              <a:rPr lang="en" dirty="0" err="1"/>
              <a:t>для</a:t>
            </a:r>
            <a:r>
              <a:rPr lang="en" dirty="0"/>
              <a:t> Windows </a:t>
            </a:r>
            <a:r>
              <a:rPr lang="en" dirty="0" err="1"/>
              <a:t>и</a:t>
            </a:r>
            <a:r>
              <a:rPr lang="en" dirty="0"/>
              <a:t> MacOS)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 err="1"/>
              <a:t>Преимущества</a:t>
            </a:r>
            <a:r>
              <a:rPr lang="en" dirty="0"/>
              <a:t>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 err="1"/>
              <a:t>Можно</a:t>
            </a:r>
            <a:r>
              <a:rPr lang="en" dirty="0"/>
              <a:t> </a:t>
            </a:r>
            <a:r>
              <a:rPr lang="en" dirty="0" err="1"/>
              <a:t>не</a:t>
            </a:r>
            <a:r>
              <a:rPr lang="en" dirty="0"/>
              <a:t> </a:t>
            </a:r>
            <a:r>
              <a:rPr lang="en" dirty="0" err="1"/>
              <a:t>помнить</a:t>
            </a:r>
            <a:r>
              <a:rPr lang="en" dirty="0"/>
              <a:t> </a:t>
            </a:r>
            <a:r>
              <a:rPr lang="en" dirty="0" err="1"/>
              <a:t>команды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 err="1"/>
              <a:t>Есть</a:t>
            </a:r>
            <a:r>
              <a:rPr lang="en" dirty="0"/>
              <a:t> </a:t>
            </a:r>
            <a:r>
              <a:rPr lang="en" dirty="0" err="1"/>
              <a:t>плагины</a:t>
            </a:r>
            <a:r>
              <a:rPr lang="en" dirty="0"/>
              <a:t> </a:t>
            </a:r>
            <a:r>
              <a:rPr lang="en" dirty="0" err="1"/>
              <a:t>для</a:t>
            </a:r>
            <a:r>
              <a:rPr lang="en" dirty="0"/>
              <a:t> </a:t>
            </a:r>
            <a:r>
              <a:rPr lang="en" dirty="0" err="1"/>
              <a:t>работы</a:t>
            </a:r>
            <a:r>
              <a:rPr lang="en" dirty="0"/>
              <a:t> </a:t>
            </a:r>
            <a:r>
              <a:rPr lang="en" dirty="0" err="1"/>
              <a:t>с</a:t>
            </a:r>
            <a:r>
              <a:rPr lang="en" dirty="0"/>
              <a:t> </a:t>
            </a:r>
            <a:r>
              <a:rPr lang="en" dirty="0" err="1"/>
              <a:t>gitignore</a:t>
            </a:r>
            <a:endParaRPr dirty="0"/>
          </a:p>
        </p:txBody>
      </p:sp>
      <p:sp>
        <p:nvSpPr>
          <p:cNvPr id="412" name="Google Shape;412;p68"/>
          <p:cNvSpPr/>
          <p:nvPr/>
        </p:nvSpPr>
        <p:spPr>
          <a:xfrm>
            <a:off x="10115133" y="153833"/>
            <a:ext cx="19424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CI/CD/CD</a:t>
            </a:r>
            <a:endParaRPr/>
          </a:p>
        </p:txBody>
      </p:sp>
      <p:pic>
        <p:nvPicPr>
          <p:cNvPr id="418" name="Google Shape;41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900" y="2429933"/>
            <a:ext cx="10490200" cy="2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Инструменты CI</a:t>
            </a:r>
            <a:endParaRPr/>
          </a:p>
        </p:txBody>
      </p:sp>
      <p:sp>
        <p:nvSpPr>
          <p:cNvPr id="424" name="Google Shape;424;p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Travis CI</a:t>
            </a:r>
            <a:endParaRPr/>
          </a:p>
          <a:p>
            <a:r>
              <a:rPr lang="en"/>
              <a:t>Jenkins</a:t>
            </a:r>
            <a:endParaRPr/>
          </a:p>
          <a:p>
            <a:r>
              <a:rPr lang="en"/>
              <a:t>TeamCity</a:t>
            </a:r>
            <a:endParaRPr/>
          </a:p>
          <a:p>
            <a:r>
              <a:rPr lang="en"/>
              <a:t>CircleCI</a:t>
            </a:r>
            <a:endParaRPr/>
          </a:p>
          <a:p>
            <a:r>
              <a:rPr lang="en"/>
              <a:t>GitLab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Delivery/Deployment обычно настраивается DevOps-инженером (или бэкендером)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Docker</a:t>
            </a:r>
            <a:endParaRPr/>
          </a:p>
        </p:txBody>
      </p:sp>
      <p:sp>
        <p:nvSpPr>
          <p:cNvPr id="430" name="Google Shape;430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Используется для поставки решения в “контейнерах”</a:t>
            </a:r>
            <a:endParaRPr/>
          </a:p>
          <a:p>
            <a:r>
              <a:rPr lang="en"/>
              <a:t>Контейнер - что-то похожее на виртуалку</a:t>
            </a:r>
            <a:endParaRPr/>
          </a:p>
          <a:p>
            <a:r>
              <a:rPr lang="en"/>
              <a:t>Соберется независимо от платформы</a:t>
            </a:r>
            <a:endParaRPr/>
          </a:p>
        </p:txBody>
      </p:sp>
      <p:pic>
        <p:nvPicPr>
          <p:cNvPr id="431" name="Google Shape;43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3723792"/>
            <a:ext cx="12191999" cy="313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0342-E21C-5224-0FFE-5B42ACC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Прекоммитные</a:t>
            </a:r>
            <a:r>
              <a:rPr lang="ru-RU" dirty="0"/>
              <a:t> проверки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B582-B84A-1A2B-A1AD-1B5C4EB6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То, что может помешать сделать коммит (защита от дурака)</a:t>
            </a:r>
          </a:p>
          <a:p>
            <a:r>
              <a:rPr lang="ru-RU" dirty="0"/>
              <a:t>Нельзя коммитить в главную ветку</a:t>
            </a:r>
          </a:p>
          <a:p>
            <a:r>
              <a:rPr lang="ru-RU" dirty="0"/>
              <a:t>Проверка на стиль кода (иногда живет в </a:t>
            </a:r>
            <a:r>
              <a:rPr lang="ru-RU" dirty="0" err="1"/>
              <a:t>посткоммитных</a:t>
            </a:r>
            <a:r>
              <a:rPr lang="ru-RU" dirty="0"/>
              <a:t> проверках)</a:t>
            </a:r>
          </a:p>
          <a:p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80160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0F45-28A3-F162-A521-67E57861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Посткоммитные</a:t>
            </a:r>
            <a:r>
              <a:rPr lang="ru-RU" dirty="0"/>
              <a:t> проверки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E84C-AA64-DB8E-C3FE-B1683F25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стиля</a:t>
            </a:r>
          </a:p>
          <a:p>
            <a:r>
              <a:rPr lang="ru-RU" dirty="0"/>
              <a:t>Код компилируется (для питона неактуально)</a:t>
            </a:r>
          </a:p>
          <a:p>
            <a:r>
              <a:rPr lang="ru-RU" dirty="0"/>
              <a:t>Тесты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8847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7386-D049-4445-61C0-85A08450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– как не выстрелить себе в ногу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3DC3-F6D3-1C79-F523-CBDB9697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Тесты – это код, который тестирует основной код</a:t>
            </a:r>
          </a:p>
          <a:p>
            <a:r>
              <a:rPr lang="ru-RU" dirty="0"/>
              <a:t>Покрытие – процент кода, который запускается в результате запуска тестов (</a:t>
            </a:r>
            <a:r>
              <a:rPr lang="en-US" dirty="0"/>
              <a:t>&gt;</a:t>
            </a:r>
            <a:r>
              <a:rPr lang="ru-RU" dirty="0"/>
              <a:t>6</a:t>
            </a:r>
            <a:r>
              <a:rPr lang="en-US" dirty="0"/>
              <a:t>0% - </a:t>
            </a:r>
            <a:r>
              <a:rPr lang="ru-RU" dirty="0"/>
              <a:t>очень хорошо)</a:t>
            </a:r>
          </a:p>
          <a:p>
            <a:r>
              <a:rPr lang="ru-RU" dirty="0"/>
              <a:t>Тесты бывают плохие. Прохождение тестов не гарантирует корректность кода.</a:t>
            </a:r>
          </a:p>
          <a:p>
            <a:r>
              <a:rPr lang="ru-RU" dirty="0"/>
              <a:t>Написал модуль – напиши тесты (а лучше 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2050062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5028-F678-4C7D-2952-070ECC66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BFE9-5482-69E4-1749-D9887102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Юнит-тесты</a:t>
            </a:r>
          </a:p>
          <a:p>
            <a:r>
              <a:rPr lang="ru-RU" dirty="0"/>
              <a:t>Интеграционные тесты</a:t>
            </a:r>
          </a:p>
          <a:p>
            <a:r>
              <a:rPr lang="ru-RU" dirty="0"/>
              <a:t>Нагрузочные тесты</a:t>
            </a:r>
          </a:p>
          <a:p>
            <a:r>
              <a:rPr lang="ru-RU" dirty="0" err="1"/>
              <a:t>Скриншотные</a:t>
            </a:r>
            <a:r>
              <a:rPr lang="ru-RU" dirty="0"/>
              <a:t> тесты</a:t>
            </a:r>
          </a:p>
          <a:p>
            <a:r>
              <a:rPr lang="en-RU" dirty="0"/>
              <a:t>E2E</a:t>
            </a:r>
            <a:r>
              <a:rPr lang="ru-RU" dirty="0"/>
              <a:t>-тесты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5463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32F-457A-8F4B-325F-FB0879B5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передать код другому человеку?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26D6-A91A-EAFD-1FBB-1300B56F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все файлики в архив </a:t>
            </a:r>
          </a:p>
          <a:p>
            <a:r>
              <a:rPr lang="ru-RU" dirty="0"/>
              <a:t>Архив закинуть в облако, скинуть ссылку</a:t>
            </a:r>
          </a:p>
          <a:p>
            <a:r>
              <a:rPr lang="ru-RU" dirty="0"/>
              <a:t>Что произойдет, когда адресат распакует архив?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9165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5E8B-5FB9-10E1-8D36-8C6CB8DE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Continuous Delivery/</a:t>
            </a:r>
            <a:r>
              <a:rPr lang="en-US" dirty="0"/>
              <a:t>Deployment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2265-0561-EB57-6313-CF7897C6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Деплой по нажатию на кнопку</a:t>
            </a:r>
          </a:p>
          <a:p>
            <a:r>
              <a:rPr lang="ru-RU" dirty="0"/>
              <a:t>Откатить релиз по нажатию на кнопку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61524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493E-8782-068B-E2DC-5EDC222D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 есть в большом </a:t>
            </a:r>
            <a:r>
              <a:rPr lang="ru-RU" dirty="0" err="1"/>
              <a:t>продакшене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BAA6-64AA-8374-64BB-EB8337F4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Дежурства</a:t>
            </a:r>
          </a:p>
          <a:p>
            <a:r>
              <a:rPr lang="ru-RU" dirty="0" err="1"/>
              <a:t>Логи</a:t>
            </a:r>
            <a:endParaRPr lang="ru-RU" dirty="0"/>
          </a:p>
          <a:p>
            <a:r>
              <a:rPr lang="ru-RU" dirty="0"/>
              <a:t>Саппорты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33355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Что не было рассказано</a:t>
            </a:r>
            <a:endParaRPr/>
          </a:p>
        </p:txBody>
      </p:sp>
      <p:sp>
        <p:nvSpPr>
          <p:cNvPr id="437" name="Google Shape;437;p7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Git Flow, </a:t>
            </a:r>
            <a:r>
              <a:rPr lang="en" dirty="0" err="1"/>
              <a:t>Github</a:t>
            </a:r>
            <a:r>
              <a:rPr lang="en" dirty="0"/>
              <a:t> Flow</a:t>
            </a:r>
            <a:endParaRPr dirty="0"/>
          </a:p>
          <a:p>
            <a:r>
              <a:rPr lang="en" dirty="0" err="1"/>
              <a:t>Как</a:t>
            </a:r>
            <a:r>
              <a:rPr lang="en" dirty="0"/>
              <a:t> </a:t>
            </a:r>
            <a:r>
              <a:rPr lang="en" dirty="0" err="1"/>
              <a:t>именно</a:t>
            </a:r>
            <a:r>
              <a:rPr lang="en" dirty="0"/>
              <a:t> </a:t>
            </a:r>
            <a:r>
              <a:rPr lang="en" dirty="0" err="1"/>
              <a:t>гит</a:t>
            </a:r>
            <a:r>
              <a:rPr lang="en" dirty="0"/>
              <a:t> </a:t>
            </a:r>
            <a:r>
              <a:rPr lang="en" dirty="0" err="1"/>
              <a:t>хранит</a:t>
            </a:r>
            <a:r>
              <a:rPr lang="en" dirty="0"/>
              <a:t> </a:t>
            </a:r>
            <a:r>
              <a:rPr lang="en" dirty="0" err="1"/>
              <a:t>изменения</a:t>
            </a:r>
            <a:r>
              <a:rPr lang="en" dirty="0"/>
              <a:t> </a:t>
            </a:r>
            <a:r>
              <a:rPr lang="en" dirty="0" err="1"/>
              <a:t>и</a:t>
            </a:r>
            <a:r>
              <a:rPr lang="en" dirty="0"/>
              <a:t> </a:t>
            </a:r>
            <a:r>
              <a:rPr lang="en" dirty="0" err="1"/>
              <a:t>коммиты</a:t>
            </a:r>
            <a:r>
              <a:rPr lang="en" dirty="0"/>
              <a:t>, </a:t>
            </a:r>
            <a:r>
              <a:rPr lang="en" dirty="0" err="1"/>
              <a:t>как</a:t>
            </a:r>
            <a:r>
              <a:rPr lang="en" dirty="0"/>
              <a:t> </a:t>
            </a:r>
            <a:r>
              <a:rPr lang="en" dirty="0" err="1"/>
              <a:t>делает</a:t>
            </a:r>
            <a:r>
              <a:rPr lang="en" dirty="0"/>
              <a:t> </a:t>
            </a:r>
            <a:r>
              <a:rPr lang="en" dirty="0" err="1"/>
              <a:t>слияния</a:t>
            </a:r>
            <a:endParaRPr dirty="0"/>
          </a:p>
          <a:p>
            <a:r>
              <a:rPr lang="en" dirty="0" err="1"/>
              <a:t>Про</a:t>
            </a:r>
            <a:r>
              <a:rPr lang="en" dirty="0"/>
              <a:t> CI/CD </a:t>
            </a:r>
            <a:r>
              <a:rPr lang="en" dirty="0" err="1"/>
              <a:t>и</a:t>
            </a:r>
            <a:r>
              <a:rPr lang="en" dirty="0"/>
              <a:t> </a:t>
            </a:r>
            <a:r>
              <a:rPr lang="en" dirty="0" err="1"/>
              <a:t>контейнеризацию</a:t>
            </a:r>
            <a:r>
              <a:rPr lang="en" dirty="0"/>
              <a:t> </a:t>
            </a:r>
            <a:r>
              <a:rPr lang="en" dirty="0" err="1"/>
              <a:t>можно</a:t>
            </a:r>
            <a:r>
              <a:rPr lang="en" dirty="0"/>
              <a:t> </a:t>
            </a:r>
            <a:r>
              <a:rPr lang="en" dirty="0" err="1"/>
              <a:t>рассказать</a:t>
            </a:r>
            <a:r>
              <a:rPr lang="en" dirty="0"/>
              <a:t> </a:t>
            </a:r>
            <a:r>
              <a:rPr lang="en" dirty="0" err="1"/>
              <a:t>еще</a:t>
            </a:r>
            <a:r>
              <a:rPr lang="en" dirty="0"/>
              <a:t> </a:t>
            </a:r>
            <a:r>
              <a:rPr lang="en" dirty="0" err="1"/>
              <a:t>очень-очень</a:t>
            </a:r>
            <a:r>
              <a:rPr lang="en" dirty="0"/>
              <a:t> </a:t>
            </a:r>
            <a:r>
              <a:rPr lang="en" dirty="0" err="1"/>
              <a:t>много</a:t>
            </a:r>
            <a:r>
              <a:rPr lang="en" dirty="0"/>
              <a:t> </a:t>
            </a:r>
            <a:r>
              <a:rPr lang="en" dirty="0" err="1"/>
              <a:t>инфы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Сделать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гитхабе</a:t>
            </a:r>
            <a:r>
              <a:rPr lang="en" dirty="0"/>
              <a:t> </a:t>
            </a:r>
            <a:r>
              <a:rPr lang="en" dirty="0" err="1"/>
              <a:t>репозиторий</a:t>
            </a:r>
            <a:r>
              <a:rPr lang="en" dirty="0"/>
              <a:t> </a:t>
            </a:r>
            <a:r>
              <a:rPr lang="en" dirty="0" err="1"/>
              <a:t>с</a:t>
            </a:r>
            <a:r>
              <a:rPr lang="en" dirty="0"/>
              <a:t> </a:t>
            </a:r>
            <a:r>
              <a:rPr lang="en" dirty="0" err="1"/>
              <a:t>вашим</a:t>
            </a:r>
            <a:r>
              <a:rPr lang="en" dirty="0"/>
              <a:t> </a:t>
            </a:r>
            <a:r>
              <a:rPr lang="en" dirty="0" err="1"/>
              <a:t>проектом</a:t>
            </a:r>
            <a:endParaRPr dirty="0"/>
          </a:p>
          <a:p>
            <a:r>
              <a:rPr lang="en" dirty="0" err="1"/>
              <a:t>Репозиторий</a:t>
            </a:r>
            <a:r>
              <a:rPr lang="en" dirty="0"/>
              <a:t> </a:t>
            </a:r>
            <a:r>
              <a:rPr lang="en" dirty="0" err="1"/>
              <a:t>должен</a:t>
            </a:r>
            <a:r>
              <a:rPr lang="en" dirty="0"/>
              <a:t> </a:t>
            </a:r>
            <a:r>
              <a:rPr lang="en" dirty="0" err="1"/>
              <a:t>содержать</a:t>
            </a:r>
            <a:r>
              <a:rPr lang="en" dirty="0"/>
              <a:t>: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Описание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Непустой</a:t>
            </a:r>
            <a:r>
              <a:rPr lang="en" dirty="0"/>
              <a:t> </a:t>
            </a:r>
            <a:r>
              <a:rPr lang="en" dirty="0" err="1"/>
              <a:t>gitignore-файл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Readme (</a:t>
            </a:r>
            <a:r>
              <a:rPr lang="en" dirty="0" err="1"/>
              <a:t>см</a:t>
            </a:r>
            <a:r>
              <a:rPr lang="en" dirty="0"/>
              <a:t>. </a:t>
            </a:r>
            <a:r>
              <a:rPr lang="en" dirty="0" err="1"/>
              <a:t>полезные</a:t>
            </a:r>
            <a:r>
              <a:rPr lang="en" dirty="0"/>
              <a:t> </a:t>
            </a:r>
            <a:r>
              <a:rPr lang="en" dirty="0" err="1"/>
              <a:t>ссылки</a:t>
            </a:r>
            <a:r>
              <a:rPr lang="en" dirty="0"/>
              <a:t>)</a:t>
            </a:r>
            <a:endParaRPr dirty="0"/>
          </a:p>
          <a:p>
            <a:r>
              <a:rPr lang="en" dirty="0" err="1"/>
              <a:t>В</a:t>
            </a:r>
            <a:r>
              <a:rPr lang="en" dirty="0"/>
              <a:t> </a:t>
            </a:r>
            <a:r>
              <a:rPr lang="en" dirty="0" err="1"/>
              <a:t>репозитории</a:t>
            </a:r>
            <a:r>
              <a:rPr lang="en" dirty="0"/>
              <a:t> </a:t>
            </a:r>
            <a:r>
              <a:rPr lang="en" dirty="0" err="1"/>
              <a:t>не</a:t>
            </a:r>
            <a:r>
              <a:rPr lang="en" dirty="0"/>
              <a:t> </a:t>
            </a:r>
            <a:r>
              <a:rPr lang="en" dirty="0" err="1"/>
              <a:t>должно</a:t>
            </a:r>
            <a:r>
              <a:rPr lang="en" dirty="0"/>
              <a:t> </a:t>
            </a:r>
            <a:r>
              <a:rPr lang="en" dirty="0" err="1"/>
              <a:t>быть</a:t>
            </a:r>
            <a:r>
              <a:rPr lang="en" dirty="0"/>
              <a:t>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Виртуальных</a:t>
            </a:r>
            <a:r>
              <a:rPr lang="en" dirty="0"/>
              <a:t> </a:t>
            </a:r>
            <a:r>
              <a:rPr lang="en" dirty="0" err="1"/>
              <a:t>окружений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Сборочных</a:t>
            </a:r>
            <a:r>
              <a:rPr lang="en" dirty="0"/>
              <a:t> </a:t>
            </a:r>
            <a:r>
              <a:rPr lang="en" dirty="0" err="1"/>
              <a:t>файлов</a:t>
            </a:r>
            <a:r>
              <a:rPr lang="en" dirty="0"/>
              <a:t> (.</a:t>
            </a:r>
            <a:r>
              <a:rPr lang="en" dirty="0" err="1"/>
              <a:t>whl</a:t>
            </a:r>
            <a:r>
              <a:rPr lang="en" dirty="0"/>
              <a:t>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Папок</a:t>
            </a:r>
            <a:r>
              <a:rPr lang="en" dirty="0"/>
              <a:t> .</a:t>
            </a:r>
            <a:r>
              <a:rPr lang="en" dirty="0" err="1"/>
              <a:t>vscode</a:t>
            </a:r>
            <a:r>
              <a:rPr lang="en" dirty="0"/>
              <a:t>, .idea, </a:t>
            </a:r>
            <a:r>
              <a:rPr lang="en" dirty="0" err="1"/>
              <a:t>pycache</a:t>
            </a:r>
            <a:r>
              <a:rPr lang="en" dirty="0"/>
              <a:t> </a:t>
            </a:r>
            <a:r>
              <a:rPr lang="en" dirty="0" err="1"/>
              <a:t>и</a:t>
            </a:r>
            <a:r>
              <a:rPr lang="en" dirty="0"/>
              <a:t> </a:t>
            </a:r>
            <a:r>
              <a:rPr lang="en" dirty="0" err="1"/>
              <a:t>т.д</a:t>
            </a:r>
            <a:r>
              <a:rPr lang="en" dirty="0"/>
              <a:t>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Лишних</a:t>
            </a:r>
            <a:r>
              <a:rPr lang="en" dirty="0"/>
              <a:t> </a:t>
            </a:r>
            <a:r>
              <a:rPr lang="en" dirty="0" err="1"/>
              <a:t>непонятных</a:t>
            </a:r>
            <a:r>
              <a:rPr lang="en" dirty="0"/>
              <a:t> </a:t>
            </a:r>
            <a:r>
              <a:rPr lang="en" dirty="0" err="1"/>
              <a:t>файлов</a:t>
            </a:r>
            <a:endParaRPr dirty="0"/>
          </a:p>
        </p:txBody>
      </p:sp>
      <p:sp>
        <p:nvSpPr>
          <p:cNvPr id="443" name="Google Shape;443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Полезные ссылки</a:t>
            </a:r>
            <a:endParaRPr/>
          </a:p>
        </p:txBody>
      </p:sp>
      <p:sp>
        <p:nvSpPr>
          <p:cNvPr id="449" name="Google Shape;449;p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89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Официальная книга по Git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Отличный интерактивный тур по git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Цикл статей на Хабре про Git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Про реестр в Windows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Как писать bat-скрипты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Шпаргалка по bash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Шпаргалка по git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10"/>
              </a:rPr>
              <a:t>Обращаемся к командной строке из питона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11"/>
              </a:rPr>
              <a:t>Как писать README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12"/>
              </a:rPr>
              <a:t>Сравнение систем контроля версий</a:t>
            </a:r>
            <a:endParaRPr dirty="0"/>
          </a:p>
          <a:p>
            <a:pPr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13"/>
              </a:rPr>
              <a:t>Исправляем ошибки при работе с коммитами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EF62-DE41-0713-D7CB-A0B4CC20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1188-2E2D-FC56-6CD7-034B59CD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Зависимости</a:t>
            </a:r>
          </a:p>
          <a:p>
            <a:r>
              <a:rPr lang="ru-RU" dirty="0"/>
              <a:t>Регулярные релизы</a:t>
            </a:r>
          </a:p>
          <a:p>
            <a:r>
              <a:rPr lang="ru-RU" dirty="0" err="1"/>
              <a:t>Версионирование</a:t>
            </a:r>
            <a:endParaRPr lang="ru-RU" dirty="0"/>
          </a:p>
          <a:p>
            <a:r>
              <a:rPr lang="ru-RU" dirty="0"/>
              <a:t>Другие платформы</a:t>
            </a:r>
          </a:p>
          <a:p>
            <a:r>
              <a:rPr lang="ru-RU" dirty="0"/>
              <a:t>Над кодом работает команда</a:t>
            </a:r>
          </a:p>
          <a:p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1147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DAE6-D9AF-C2B4-EBE6-F229E64F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Знакомьтесь, </a:t>
            </a:r>
            <a:r>
              <a:rPr lang="en-US" dirty="0"/>
              <a:t>Git</a:t>
            </a:r>
            <a:endParaRPr lang="en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0CD2C7-319D-5A5C-9D28-335E840E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399" y="1690688"/>
            <a:ext cx="7747202" cy="435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79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Git</a:t>
            </a:r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508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u="sng">
                <a:solidFill>
                  <a:schemeClr val="hlink"/>
                </a:solidFill>
                <a:hlinkClick r:id="rId3"/>
              </a:rPr>
              <a:t>Скачиваем</a:t>
            </a:r>
            <a:r>
              <a:rPr lang="en">
                <a:solidFill>
                  <a:srgbClr val="000000"/>
                </a:solidFill>
              </a:rPr>
              <a:t>, устанавливаем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Выбираем пункт как на картинке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Остальное не трогаем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На Linux и MacOS переменная PATH обновится сама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4" name="Google Shape;244;p43"/>
          <p:cNvPicPr preferRelativeResize="0"/>
          <p:nvPr/>
        </p:nvPicPr>
        <p:blipFill rotWithShape="1">
          <a:blip r:embed="rId4">
            <a:alphaModFix/>
          </a:blip>
          <a:srcRect l="25474" t="22038" r="25650" b="27251"/>
          <a:stretch/>
        </p:blipFill>
        <p:spPr>
          <a:xfrm>
            <a:off x="6728000" y="1690134"/>
            <a:ext cx="4469067" cy="347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Настроим глобальное окружение</a:t>
            </a:r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Теперь, когда Git установлен в вашей системе, самое время настроить среду для работы с Git под себя. Это нужно сделать только один раз — при обновлении версии Git настройки сохранятся. Но, при необходимости, вы можете поменять их в любой момент, выполнив те же команды снова.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2133"/>
              </a:spcBef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config --global user.name "Your Name"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config --global user.email simple@example.com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config --list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Aft>
                <a:spcPts val="2133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config --global core.editor subl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Как получить помощь?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Если вам нужна помощь при использовании Git, есть два способа открыть страницу руководства по любой команде Git: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help &lt;команда&gt;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 git &lt;команда&gt; --help</a:t>
            </a:r>
            <a:endParaRPr/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1752</Words>
  <Application>Microsoft Macintosh PowerPoint</Application>
  <PresentationFormat>Widescreen</PresentationFormat>
  <Paragraphs>297</Paragraphs>
  <Slides>44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Georgia</vt:lpstr>
      <vt:lpstr>Roboto</vt:lpstr>
      <vt:lpstr>Roboto Mono</vt:lpstr>
      <vt:lpstr>Office Theme</vt:lpstr>
      <vt:lpstr>Git - или как работать в команде и не выстрелить себе в ногу</vt:lpstr>
      <vt:lpstr>О чем пойдет речь</vt:lpstr>
      <vt:lpstr>Почему работаем в консоли?</vt:lpstr>
      <vt:lpstr>Как передать код другому человеку?</vt:lpstr>
      <vt:lpstr>Проблемы</vt:lpstr>
      <vt:lpstr>Знакомьтесь, Git</vt:lpstr>
      <vt:lpstr>Git</vt:lpstr>
      <vt:lpstr>Настроим глобальное окружение</vt:lpstr>
      <vt:lpstr>Как получить помощь?</vt:lpstr>
      <vt:lpstr>Создаем наш первый репозиторий</vt:lpstr>
      <vt:lpstr>Проверим, что с нашим репозиторием</vt:lpstr>
      <vt:lpstr>Часто мы не хотим отслеживать все файлы</vt:lpstr>
      <vt:lpstr>Пример</vt:lpstr>
      <vt:lpstr>PowerPoint Presentation</vt:lpstr>
      <vt:lpstr>Создадим README</vt:lpstr>
      <vt:lpstr>Отслеживание новых файлов</vt:lpstr>
      <vt:lpstr>Сделаем первый коммит</vt:lpstr>
      <vt:lpstr>Как работать с чужими репозиториями?</vt:lpstr>
      <vt:lpstr>Коммитим так же, как и раньше</vt:lpstr>
      <vt:lpstr>Советы по работе в команде</vt:lpstr>
      <vt:lpstr>Системы контроля версий</vt:lpstr>
      <vt:lpstr>Как работать с ветками</vt:lpstr>
      <vt:lpstr>Запушить новую ветку</vt:lpstr>
      <vt:lpstr>Конфликты при слиянии</vt:lpstr>
      <vt:lpstr>Удаляем ветку</vt:lpstr>
      <vt:lpstr>Пару слов о GitHub</vt:lpstr>
      <vt:lpstr>Создаем первый репозиторий!</vt:lpstr>
      <vt:lpstr>Создаем первый репозиторий!</vt:lpstr>
      <vt:lpstr>Создаем первый репозиторий!</vt:lpstr>
      <vt:lpstr>Шпаргалка</vt:lpstr>
      <vt:lpstr>О ветках</vt:lpstr>
      <vt:lpstr>Автоматизируем работу с Git</vt:lpstr>
      <vt:lpstr>CI/CD/CD</vt:lpstr>
      <vt:lpstr>Инструменты CI</vt:lpstr>
      <vt:lpstr>Docker</vt:lpstr>
      <vt:lpstr>Прекоммитные проверки</vt:lpstr>
      <vt:lpstr>Посткоммитные проверки</vt:lpstr>
      <vt:lpstr>Тесты – как не выстрелить себе в ногу</vt:lpstr>
      <vt:lpstr>Виды тестов</vt:lpstr>
      <vt:lpstr>Continuous Delivery/Deployment</vt:lpstr>
      <vt:lpstr>Что еще есть в большом продакшене</vt:lpstr>
      <vt:lpstr>Что не было рассказано</vt:lpstr>
      <vt:lpstr>Домашнее задание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Svyatoslav Kovalev</dc:creator>
  <cp:lastModifiedBy>Svyatoslav Kovalev</cp:lastModifiedBy>
  <cp:revision>3</cp:revision>
  <dcterms:created xsi:type="dcterms:W3CDTF">2023-11-26T09:41:37Z</dcterms:created>
  <dcterms:modified xsi:type="dcterms:W3CDTF">2023-11-26T13:55:58Z</dcterms:modified>
</cp:coreProperties>
</file>