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efac5348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efac5348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7cd9a665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7cd9a66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59f7309f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59f7309f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59f7309f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59f7309f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de52ac9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de52ac9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59f7309f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59f7309f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59f7309f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59f7309f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b46739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b46739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7cd9a66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7cd9a66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59f7309f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59f7309f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7cd9a665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7cd9a665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f14a025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f14a025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7ec14c2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7ec14c2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de52ac9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de52ac9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7cd9a665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7cd9a665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de52ac9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de52ac9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f9eb7bd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f9eb7bd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7b46739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7b46739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fb64c267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fb64c267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fb64c267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fb64c267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7b467390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7b467390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efac5348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efac534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f14a025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f14a025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7b467390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7b467390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f14a0250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f14a0250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f14a0250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f14a0250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7cd9a665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7cd9a665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7cd9a665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7cd9a665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0"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0"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0"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3200" y="1152475"/>
            <a:ext cx="3999900" cy="3416400"/>
          </a:xfrm>
          <a:prstGeom prst="rect">
            <a:avLst/>
          </a:prstGeom>
        </p:spPr>
        <p:txBody>
          <a:bodyPr anchorCtr="0" anchor="t" bIns="91425" lIns="0"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0"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0"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0"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0"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0" spcFirstLastPara="1" rIns="91425" wrap="square" tIns="91425">
            <a:normAutofit/>
          </a:bodyPr>
          <a:lstStyle>
            <a:lvl1pPr indent="-342900" lvl="0" marL="457200">
              <a:lnSpc>
                <a:spcPct val="115000"/>
              </a:lnSpc>
              <a:spcBef>
                <a:spcPts val="0"/>
              </a:spcBef>
              <a:spcAft>
                <a:spcPts val="0"/>
              </a:spcAft>
              <a:buClr>
                <a:schemeClr val="dk2"/>
              </a:buClr>
              <a:buSzPts val="1800"/>
              <a:buFont typeface="Avenir"/>
              <a:buChar char="●"/>
              <a:defRPr sz="1800">
                <a:solidFill>
                  <a:schemeClr val="dk2"/>
                </a:solidFill>
                <a:latin typeface="Avenir"/>
                <a:ea typeface="Avenir"/>
                <a:cs typeface="Avenir"/>
                <a:sym typeface="Avenir"/>
              </a:defRPr>
            </a:lvl1pPr>
            <a:lvl2pPr indent="-317500" lvl="1" marL="914400">
              <a:lnSpc>
                <a:spcPct val="115000"/>
              </a:lnSpc>
              <a:spcBef>
                <a:spcPts val="0"/>
              </a:spcBef>
              <a:spcAft>
                <a:spcPts val="0"/>
              </a:spcAft>
              <a:buClr>
                <a:schemeClr val="dk2"/>
              </a:buClr>
              <a:buSzPts val="1400"/>
              <a:buFont typeface="Avenir"/>
              <a:buChar char="○"/>
              <a:defRPr>
                <a:solidFill>
                  <a:schemeClr val="dk2"/>
                </a:solidFill>
                <a:latin typeface="Avenir"/>
                <a:ea typeface="Avenir"/>
                <a:cs typeface="Avenir"/>
                <a:sym typeface="Avenir"/>
              </a:defRPr>
            </a:lvl2pPr>
            <a:lvl3pPr indent="-317500" lvl="2" marL="1371600">
              <a:lnSpc>
                <a:spcPct val="115000"/>
              </a:lnSpc>
              <a:spcBef>
                <a:spcPts val="0"/>
              </a:spcBef>
              <a:spcAft>
                <a:spcPts val="0"/>
              </a:spcAft>
              <a:buClr>
                <a:schemeClr val="dk2"/>
              </a:buClr>
              <a:buSzPts val="1400"/>
              <a:buFont typeface="Avenir"/>
              <a:buChar char="■"/>
              <a:defRPr>
                <a:solidFill>
                  <a:schemeClr val="dk2"/>
                </a:solidFill>
                <a:latin typeface="Avenir"/>
                <a:ea typeface="Avenir"/>
                <a:cs typeface="Avenir"/>
                <a:sym typeface="Avenir"/>
              </a:defRPr>
            </a:lvl3pPr>
            <a:lvl4pPr indent="-317500" lvl="3" marL="1828800">
              <a:lnSpc>
                <a:spcPct val="115000"/>
              </a:lnSpc>
              <a:spcBef>
                <a:spcPts val="0"/>
              </a:spcBef>
              <a:spcAft>
                <a:spcPts val="0"/>
              </a:spcAft>
              <a:buClr>
                <a:schemeClr val="dk2"/>
              </a:buClr>
              <a:buSzPts val="1400"/>
              <a:buFont typeface="Avenir"/>
              <a:buChar char="●"/>
              <a:defRPr>
                <a:solidFill>
                  <a:schemeClr val="dk2"/>
                </a:solidFill>
                <a:latin typeface="Avenir"/>
                <a:ea typeface="Avenir"/>
                <a:cs typeface="Avenir"/>
                <a:sym typeface="Avenir"/>
              </a:defRPr>
            </a:lvl4pPr>
            <a:lvl5pPr indent="-317500" lvl="4" marL="2286000">
              <a:lnSpc>
                <a:spcPct val="115000"/>
              </a:lnSpc>
              <a:spcBef>
                <a:spcPts val="0"/>
              </a:spcBef>
              <a:spcAft>
                <a:spcPts val="0"/>
              </a:spcAft>
              <a:buClr>
                <a:schemeClr val="dk2"/>
              </a:buClr>
              <a:buSzPts val="1400"/>
              <a:buFont typeface="Avenir"/>
              <a:buChar char="○"/>
              <a:defRPr>
                <a:solidFill>
                  <a:schemeClr val="dk2"/>
                </a:solidFill>
                <a:latin typeface="Avenir"/>
                <a:ea typeface="Avenir"/>
                <a:cs typeface="Avenir"/>
                <a:sym typeface="Avenir"/>
              </a:defRPr>
            </a:lvl5pPr>
            <a:lvl6pPr indent="-317500" lvl="5" marL="2743200">
              <a:lnSpc>
                <a:spcPct val="115000"/>
              </a:lnSpc>
              <a:spcBef>
                <a:spcPts val="0"/>
              </a:spcBef>
              <a:spcAft>
                <a:spcPts val="0"/>
              </a:spcAft>
              <a:buClr>
                <a:schemeClr val="dk2"/>
              </a:buClr>
              <a:buSzPts val="1400"/>
              <a:buFont typeface="Avenir"/>
              <a:buChar char="■"/>
              <a:defRPr>
                <a:solidFill>
                  <a:schemeClr val="dk2"/>
                </a:solidFill>
                <a:latin typeface="Avenir"/>
                <a:ea typeface="Avenir"/>
                <a:cs typeface="Avenir"/>
                <a:sym typeface="Avenir"/>
              </a:defRPr>
            </a:lvl6pPr>
            <a:lvl7pPr indent="-317500" lvl="6" marL="3200400">
              <a:lnSpc>
                <a:spcPct val="115000"/>
              </a:lnSpc>
              <a:spcBef>
                <a:spcPts val="0"/>
              </a:spcBef>
              <a:spcAft>
                <a:spcPts val="0"/>
              </a:spcAft>
              <a:buClr>
                <a:schemeClr val="dk2"/>
              </a:buClr>
              <a:buSzPts val="1400"/>
              <a:buFont typeface="Avenir"/>
              <a:buChar char="●"/>
              <a:defRPr>
                <a:solidFill>
                  <a:schemeClr val="dk2"/>
                </a:solidFill>
                <a:latin typeface="Avenir"/>
                <a:ea typeface="Avenir"/>
                <a:cs typeface="Avenir"/>
                <a:sym typeface="Avenir"/>
              </a:defRPr>
            </a:lvl7pPr>
            <a:lvl8pPr indent="-317500" lvl="7" marL="3657600">
              <a:lnSpc>
                <a:spcPct val="115000"/>
              </a:lnSpc>
              <a:spcBef>
                <a:spcPts val="0"/>
              </a:spcBef>
              <a:spcAft>
                <a:spcPts val="0"/>
              </a:spcAft>
              <a:buClr>
                <a:schemeClr val="dk2"/>
              </a:buClr>
              <a:buSzPts val="1400"/>
              <a:buFont typeface="Avenir"/>
              <a:buChar char="○"/>
              <a:defRPr>
                <a:solidFill>
                  <a:schemeClr val="dk2"/>
                </a:solidFill>
                <a:latin typeface="Avenir"/>
                <a:ea typeface="Avenir"/>
                <a:cs typeface="Avenir"/>
                <a:sym typeface="Avenir"/>
              </a:defRPr>
            </a:lvl8pPr>
            <a:lvl9pPr indent="-317500" lvl="8" marL="4114800">
              <a:lnSpc>
                <a:spcPct val="115000"/>
              </a:lnSpc>
              <a:spcBef>
                <a:spcPts val="0"/>
              </a:spcBef>
              <a:spcAft>
                <a:spcPts val="0"/>
              </a:spcAft>
              <a:buClr>
                <a:schemeClr val="dk2"/>
              </a:buClr>
              <a:buSzPts val="1400"/>
              <a:buFont typeface="Avenir"/>
              <a:buChar char="●"/>
              <a:defRPr>
                <a:solidFill>
                  <a:schemeClr val="dk2"/>
                </a:solidFill>
                <a:latin typeface="Avenir"/>
                <a:ea typeface="Avenir"/>
                <a:cs typeface="Avenir"/>
                <a:sym typeface="Aveni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olab.research.google.com/github/StrangeGirlMurph/Coding-Seminar/blob/master/Einf%C3%BChrung-Python.ipynb" TargetMode="External"/><Relationship Id="rId4" Type="http://schemas.openxmlformats.org/officeDocument/2006/relationships/hyperlink" Target="https://colab.research.google.com/github/StrangeGirlMurph/Coding-Seminar/blob/master/Einf%C3%BChrung-Python.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murphy-in.space" TargetMode="External"/><Relationship Id="rId4" Type="http://schemas.openxmlformats.org/officeDocument/2006/relationships/hyperlink" Target="https://github.com/StrangeGirlMurp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sz="4000"/>
              <a:t>Einführung in die Welt der Programmierung</a:t>
            </a:r>
            <a:endParaRPr sz="4000"/>
          </a:p>
        </p:txBody>
      </p:sp>
      <p:sp>
        <p:nvSpPr>
          <p:cNvPr id="55" name="Google Shape;55;p13"/>
          <p:cNvSpPr txBox="1"/>
          <p:nvPr>
            <p:ph idx="1" type="subTitle"/>
          </p:nvPr>
        </p:nvSpPr>
        <p:spPr>
          <a:xfrm>
            <a:off x="311700" y="2834125"/>
            <a:ext cx="8520600" cy="400200"/>
          </a:xfrm>
          <a:prstGeom prst="rect">
            <a:avLst/>
          </a:prstGeom>
        </p:spPr>
        <p:txBody>
          <a:bodyPr anchorCtr="0" anchor="t" bIns="91425" lIns="0" spcFirstLastPara="1" rIns="91425" wrap="square" tIns="91425">
            <a:normAutofit/>
          </a:bodyPr>
          <a:lstStyle/>
          <a:p>
            <a:pPr indent="0" lvl="0" marL="0" rtl="0" algn="ctr">
              <a:spcBef>
                <a:spcPts val="0"/>
              </a:spcBef>
              <a:spcAft>
                <a:spcPts val="0"/>
              </a:spcAft>
              <a:buNone/>
            </a:pPr>
            <a:r>
              <a:rPr lang="de" sz="1400"/>
              <a:t>Arthur Wohlfahrt &amp; Murphy Sünnenwold</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Was ist Python? Warum Python?</a:t>
            </a:r>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32" name="Google Shape;132;p22"/>
          <p:cNvSpPr txBox="1"/>
          <p:nvPr>
            <p:ph idx="1" type="body"/>
          </p:nvPr>
        </p:nvSpPr>
        <p:spPr>
          <a:xfrm>
            <a:off x="311700" y="1152475"/>
            <a:ext cx="6732900" cy="2760900"/>
          </a:xfrm>
          <a:prstGeom prst="rect">
            <a:avLst/>
          </a:prstGeom>
          <a:solidFill>
            <a:schemeClr val="lt1"/>
          </a:solidFill>
        </p:spPr>
        <p:txBody>
          <a:bodyPr anchorCtr="0" anchor="t" bIns="91425" lIns="0" spcFirstLastPara="1" rIns="91425" wrap="square" tIns="91425">
            <a:normAutofit/>
          </a:bodyPr>
          <a:lstStyle/>
          <a:p>
            <a:pPr indent="-336550" lvl="0" marL="457200" marR="0" rtl="0" algn="l">
              <a:lnSpc>
                <a:spcPct val="115000"/>
              </a:lnSpc>
              <a:spcBef>
                <a:spcPts val="1200"/>
              </a:spcBef>
              <a:spcAft>
                <a:spcPts val="0"/>
              </a:spcAft>
              <a:buClr>
                <a:schemeClr val="dk1"/>
              </a:buClr>
              <a:buSzPts val="1700"/>
              <a:buFont typeface="Arial"/>
              <a:buChar char="●"/>
            </a:pPr>
            <a:r>
              <a:rPr lang="de" sz="1700">
                <a:solidFill>
                  <a:schemeClr val="dk1"/>
                </a:solidFill>
              </a:rPr>
              <a:t>Beliebteste/meist benutze (sehr) high-level Programmiersprache. </a:t>
            </a:r>
            <a:endParaRPr sz="1700">
              <a:solidFill>
                <a:schemeClr val="dk1"/>
              </a:solidFill>
            </a:endParaRPr>
          </a:p>
          <a:p>
            <a:pPr indent="-336550" lvl="0" marL="457200" marR="0" rtl="0" algn="l">
              <a:lnSpc>
                <a:spcPct val="115000"/>
              </a:lnSpc>
              <a:spcBef>
                <a:spcPts val="0"/>
              </a:spcBef>
              <a:spcAft>
                <a:spcPts val="0"/>
              </a:spcAft>
              <a:buClr>
                <a:schemeClr val="dk1"/>
              </a:buClr>
              <a:buSzPts val="1700"/>
              <a:buFont typeface="Arial"/>
              <a:buChar char="●"/>
            </a:pPr>
            <a:r>
              <a:rPr lang="de" sz="1700">
                <a:solidFill>
                  <a:schemeClr val="dk1"/>
                </a:solidFill>
              </a:rPr>
              <a:t>Sehr leicht zu verstehen und zu lernen. </a:t>
            </a:r>
            <a:endParaRPr sz="1700">
              <a:solidFill>
                <a:schemeClr val="dk1"/>
              </a:solidFill>
            </a:endParaRPr>
          </a:p>
          <a:p>
            <a:pPr indent="-336550" lvl="0" marL="457200" marR="0" rtl="0" algn="l">
              <a:lnSpc>
                <a:spcPct val="115000"/>
              </a:lnSpc>
              <a:spcBef>
                <a:spcPts val="0"/>
              </a:spcBef>
              <a:spcAft>
                <a:spcPts val="0"/>
              </a:spcAft>
              <a:buClr>
                <a:schemeClr val="dk1"/>
              </a:buClr>
              <a:buSzPts val="1700"/>
              <a:buFont typeface="Arial"/>
              <a:buChar char="●"/>
            </a:pPr>
            <a:r>
              <a:rPr lang="de" sz="1700">
                <a:solidFill>
                  <a:schemeClr val="dk1"/>
                </a:solidFill>
              </a:rPr>
              <a:t>Sie wird unglaublich viel für Data Science, Machine Learning genutzt und ist perfekt für den (Forschungs-) Alltag geeignet</a:t>
            </a:r>
            <a:endParaRPr sz="1700">
              <a:solidFill>
                <a:schemeClr val="dk1"/>
              </a:solidFill>
            </a:endParaRPr>
          </a:p>
          <a:p>
            <a:pPr indent="-336550" lvl="0" marL="457200" marR="0" rtl="0" algn="l">
              <a:lnSpc>
                <a:spcPct val="115000"/>
              </a:lnSpc>
              <a:spcBef>
                <a:spcPts val="0"/>
              </a:spcBef>
              <a:spcAft>
                <a:spcPts val="0"/>
              </a:spcAft>
              <a:buClr>
                <a:schemeClr val="dk1"/>
              </a:buClr>
              <a:buSzPts val="1700"/>
              <a:buFont typeface="Arial"/>
              <a:buChar char="●"/>
            </a:pPr>
            <a:r>
              <a:rPr lang="de" sz="1700">
                <a:solidFill>
                  <a:schemeClr val="dk1"/>
                </a:solidFill>
              </a:rPr>
              <a:t>Ungeeignet für große Infrastruktur-Projekte oder sehr effiziente Programme </a:t>
            </a:r>
            <a:endParaRPr sz="1700">
              <a:solidFill>
                <a:schemeClr val="dk1"/>
              </a:solidFill>
            </a:endParaRPr>
          </a:p>
          <a:p>
            <a:pPr indent="-336550" lvl="0" marL="457200" marR="0" rtl="0" algn="l">
              <a:lnSpc>
                <a:spcPct val="115000"/>
              </a:lnSpc>
              <a:spcBef>
                <a:spcPts val="0"/>
              </a:spcBef>
              <a:spcAft>
                <a:spcPts val="0"/>
              </a:spcAft>
              <a:buClr>
                <a:schemeClr val="dk1"/>
              </a:buClr>
              <a:buSzPts val="1700"/>
              <a:buFont typeface="Arial"/>
              <a:buChar char="●"/>
            </a:pPr>
            <a:r>
              <a:rPr lang="de" sz="1700">
                <a:solidFill>
                  <a:schemeClr val="dk1"/>
                </a:solidFill>
              </a:rPr>
              <a:t>Sehr abstrakt, wenig Kontrolle über Maschinencode</a:t>
            </a:r>
            <a:endParaRPr sz="1700"/>
          </a:p>
        </p:txBody>
      </p:sp>
      <p:sp>
        <p:nvSpPr>
          <p:cNvPr id="133" name="Google Shape;133;p22"/>
          <p:cNvSpPr/>
          <p:nvPr/>
        </p:nvSpPr>
        <p:spPr>
          <a:xfrm>
            <a:off x="65922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91357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nvSpPr>
        <p:spPr>
          <a:xfrm>
            <a:off x="1341650" y="3968875"/>
            <a:ext cx="634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800">
                <a:latin typeface="Avenir"/>
                <a:ea typeface="Avenir"/>
                <a:cs typeface="Avenir"/>
                <a:sym typeface="Avenir"/>
              </a:rPr>
              <a:t>Python ist sehr beliebt, nützlich und einfach zu lernen.</a:t>
            </a:r>
            <a:r>
              <a:rPr b="1" lang="de" sz="1800">
                <a:latin typeface="Avenir"/>
                <a:ea typeface="Avenir"/>
                <a:cs typeface="Avenir"/>
                <a:sym typeface="Avenir"/>
              </a:rPr>
              <a:t>  </a:t>
            </a:r>
            <a:endParaRPr b="1" sz="1800">
              <a:latin typeface="Avenir"/>
              <a:ea typeface="Avenir"/>
              <a:cs typeface="Avenir"/>
              <a:sym typeface="Avenir"/>
            </a:endParaRPr>
          </a:p>
        </p:txBody>
      </p:sp>
      <p:pic>
        <p:nvPicPr>
          <p:cNvPr id="136" name="Google Shape;136;p22"/>
          <p:cNvPicPr preferRelativeResize="0"/>
          <p:nvPr/>
        </p:nvPicPr>
        <p:blipFill rotWithShape="1">
          <a:blip r:embed="rId3">
            <a:alphaModFix/>
          </a:blip>
          <a:srcRect b="0" l="22893" r="19353" t="0"/>
          <a:stretch/>
        </p:blipFill>
        <p:spPr>
          <a:xfrm>
            <a:off x="7165025" y="1937875"/>
            <a:ext cx="1307425" cy="126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de"/>
              <a:t>Pause? </a:t>
            </a:r>
            <a:endParaRPr/>
          </a:p>
        </p:txBody>
      </p:sp>
      <p:sp>
        <p:nvSpPr>
          <p:cNvPr id="142" name="Google Shape;142;p23"/>
          <p:cNvSpPr txBox="1"/>
          <p:nvPr>
            <p:ph idx="1" type="body"/>
          </p:nvPr>
        </p:nvSpPr>
        <p:spPr>
          <a:xfrm>
            <a:off x="311700" y="3152225"/>
            <a:ext cx="8520600" cy="1300800"/>
          </a:xfrm>
          <a:prstGeom prst="rect">
            <a:avLst/>
          </a:prstGeom>
        </p:spPr>
        <p:txBody>
          <a:bodyPr anchorCtr="0" anchor="t" bIns="91425" lIns="0" spcFirstLastPara="1" rIns="91425" wrap="square" tIns="91425">
            <a:normAutofit/>
          </a:bodyPr>
          <a:lstStyle/>
          <a:p>
            <a:pPr indent="0" lvl="0" marL="0" rtl="0" algn="ctr">
              <a:spcBef>
                <a:spcPts val="0"/>
              </a:spcBef>
              <a:spcAft>
                <a:spcPts val="1200"/>
              </a:spcAft>
              <a:buNone/>
            </a:pPr>
            <a:r>
              <a:rPr lang="de" sz="5800"/>
              <a:t>⏰</a:t>
            </a:r>
            <a:endParaRPr sz="5800"/>
          </a:p>
        </p:txBody>
      </p:sp>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de"/>
              <a:t>Grundlagen anhand von Python</a:t>
            </a:r>
            <a:endParaRPr/>
          </a:p>
          <a:p>
            <a:pPr indent="0" lvl="0" marL="0" rtl="0" algn="ctr">
              <a:spcBef>
                <a:spcPts val="0"/>
              </a:spcBef>
              <a:spcAft>
                <a:spcPts val="0"/>
              </a:spcAft>
              <a:buNone/>
            </a:pPr>
            <a:r>
              <a:rPr lang="de"/>
              <a:t>Jetzt wird programmiert :D </a:t>
            </a:r>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u="sng">
                <a:solidFill>
                  <a:schemeClr val="hlink"/>
                </a:solidFill>
                <a:hlinkClick r:id="rId3"/>
              </a:rPr>
              <a:t>colab.research.google.com</a:t>
            </a:r>
            <a:endParaRPr/>
          </a:p>
        </p:txBody>
      </p:sp>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56" name="Google Shape;156;p25"/>
          <p:cNvSpPr txBox="1"/>
          <p:nvPr/>
        </p:nvSpPr>
        <p:spPr>
          <a:xfrm>
            <a:off x="311700" y="3032175"/>
            <a:ext cx="8520600" cy="6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100" u="sng">
                <a:solidFill>
                  <a:schemeClr val="hlink"/>
                </a:solidFill>
                <a:latin typeface="Avenir"/>
                <a:ea typeface="Avenir"/>
                <a:cs typeface="Avenir"/>
                <a:sym typeface="Avenir"/>
                <a:hlinkClick r:id="rId4"/>
              </a:rPr>
              <a:t>https://colab.research.google.com/github/StrangeGirlMurph/Coding-Seminar/blob/master/Einf%C3%BChrung-Python.ipynb</a:t>
            </a:r>
            <a:endParaRPr sz="1100">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de"/>
              <a:t>Pause? </a:t>
            </a:r>
            <a:endParaRPr/>
          </a:p>
        </p:txBody>
      </p:sp>
      <p:sp>
        <p:nvSpPr>
          <p:cNvPr id="162" name="Google Shape;162;p26"/>
          <p:cNvSpPr txBox="1"/>
          <p:nvPr>
            <p:ph idx="1" type="body"/>
          </p:nvPr>
        </p:nvSpPr>
        <p:spPr>
          <a:xfrm>
            <a:off x="311700" y="3152225"/>
            <a:ext cx="8520600" cy="1300800"/>
          </a:xfrm>
          <a:prstGeom prst="rect">
            <a:avLst/>
          </a:prstGeom>
        </p:spPr>
        <p:txBody>
          <a:bodyPr anchorCtr="0" anchor="t" bIns="91425" lIns="0" spcFirstLastPara="1" rIns="91425" wrap="square" tIns="91425">
            <a:normAutofit/>
          </a:bodyPr>
          <a:lstStyle/>
          <a:p>
            <a:pPr indent="0" lvl="0" marL="0" rtl="0" algn="ctr">
              <a:spcBef>
                <a:spcPts val="0"/>
              </a:spcBef>
              <a:spcAft>
                <a:spcPts val="1200"/>
              </a:spcAft>
              <a:buNone/>
            </a:pPr>
            <a:r>
              <a:rPr lang="de" sz="5800"/>
              <a:t>⏰</a:t>
            </a:r>
            <a:endParaRPr sz="5800"/>
          </a:p>
        </p:txBody>
      </p:sp>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de"/>
              <a:t>Blick über den Tellerrand</a:t>
            </a:r>
            <a:endParaRPr/>
          </a:p>
          <a:p>
            <a:pPr indent="0" lvl="0" marL="0" rtl="0" algn="ctr">
              <a:spcBef>
                <a:spcPts val="0"/>
              </a:spcBef>
              <a:spcAft>
                <a:spcPts val="0"/>
              </a:spcAft>
              <a:buNone/>
            </a:pPr>
            <a:r>
              <a:rPr lang="de"/>
              <a:t>Die Welt drumherum</a:t>
            </a:r>
            <a:endParaRPr/>
          </a:p>
          <a:p>
            <a:pPr indent="0" lvl="0" marL="0" rtl="0" algn="ctr">
              <a:spcBef>
                <a:spcPts val="0"/>
              </a:spcBef>
              <a:spcAft>
                <a:spcPts val="0"/>
              </a:spcAft>
              <a:buNone/>
            </a:pPr>
            <a:r>
              <a:t/>
            </a:r>
            <a:endParaRPr/>
          </a:p>
        </p:txBody>
      </p:sp>
      <p:sp>
        <p:nvSpPr>
          <p:cNvPr id="169" name="Google Shape;16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73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Was sind eigentlich IDEs?</a:t>
            </a:r>
            <a:endParaRPr/>
          </a:p>
          <a:p>
            <a:pPr indent="0" lvl="0" marL="0" rtl="0" algn="l">
              <a:spcBef>
                <a:spcPts val="0"/>
              </a:spcBef>
              <a:spcAft>
                <a:spcPts val="0"/>
              </a:spcAft>
              <a:buNone/>
            </a:pPr>
            <a:r>
              <a:rPr lang="de" sz="1355"/>
              <a:t>Integrated Development Environments (IDEs) erleichtern viele Abläufe beim Programmieren. Gerade bei größeren Projekten unverzichtbar!</a:t>
            </a:r>
            <a:endParaRPr sz="1355"/>
          </a:p>
        </p:txBody>
      </p:sp>
      <p:sp>
        <p:nvSpPr>
          <p:cNvPr id="175" name="Google Shape;175;p28"/>
          <p:cNvSpPr txBox="1"/>
          <p:nvPr>
            <p:ph idx="1" type="body"/>
          </p:nvPr>
        </p:nvSpPr>
        <p:spPr>
          <a:xfrm>
            <a:off x="313200" y="1417325"/>
            <a:ext cx="2473800" cy="31515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b="1" lang="de" sz="1600"/>
              <a:t>Texteditor und Konsole</a:t>
            </a:r>
            <a:endParaRPr b="1" sz="1600"/>
          </a:p>
          <a:p>
            <a:pPr indent="0" lvl="0" marL="0" rtl="0" algn="l">
              <a:spcBef>
                <a:spcPts val="1200"/>
              </a:spcBef>
              <a:spcAft>
                <a:spcPts val="0"/>
              </a:spcAft>
              <a:buNone/>
            </a:pPr>
            <a:r>
              <a:rPr lang="de"/>
              <a:t>Sollten alle mal gemacht haben, falls ihr mal ohne IDE auskommen müsst. Genauso wie alle mal ohne GPS zum Ziel gefunden haben sollten.</a:t>
            </a:r>
            <a:endParaRPr/>
          </a:p>
          <a:p>
            <a:pPr indent="0" lvl="0" marL="0" rtl="0" algn="l">
              <a:spcBef>
                <a:spcPts val="1200"/>
              </a:spcBef>
              <a:spcAft>
                <a:spcPts val="1200"/>
              </a:spcAft>
              <a:buNone/>
            </a:pPr>
            <a:r>
              <a:rPr lang="de"/>
              <a:t>Außerdem nützlich um das Terminal kennen zu lernen.</a:t>
            </a:r>
            <a:endParaRPr/>
          </a:p>
        </p:txBody>
      </p:sp>
      <p:sp>
        <p:nvSpPr>
          <p:cNvPr id="176" name="Google Shape;17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77" name="Google Shape;177;p28"/>
          <p:cNvSpPr txBox="1"/>
          <p:nvPr>
            <p:ph idx="1" type="body"/>
          </p:nvPr>
        </p:nvSpPr>
        <p:spPr>
          <a:xfrm>
            <a:off x="3335100" y="1417325"/>
            <a:ext cx="2473800" cy="31515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b="1" lang="de" sz="1600"/>
              <a:t>Jupyter Lab, Spyder , …</a:t>
            </a:r>
            <a:endParaRPr b="1" sz="1600"/>
          </a:p>
          <a:p>
            <a:pPr indent="0" lvl="0" marL="0" rtl="0" algn="l">
              <a:spcBef>
                <a:spcPts val="1200"/>
              </a:spcBef>
              <a:spcAft>
                <a:spcPts val="1200"/>
              </a:spcAft>
              <a:buNone/>
            </a:pPr>
            <a:r>
              <a:rPr lang="de"/>
              <a:t>Ideal für Einsteiger*innen, einfach zu bedienen, schnelle Resultate</a:t>
            </a:r>
            <a:endParaRPr/>
          </a:p>
        </p:txBody>
      </p:sp>
      <p:sp>
        <p:nvSpPr>
          <p:cNvPr id="178" name="Google Shape;178;p28"/>
          <p:cNvSpPr txBox="1"/>
          <p:nvPr>
            <p:ph idx="1" type="body"/>
          </p:nvPr>
        </p:nvSpPr>
        <p:spPr>
          <a:xfrm>
            <a:off x="6357000" y="1417325"/>
            <a:ext cx="2473800" cy="31515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b="1" lang="de" sz="1600"/>
              <a:t>Visual Studio (VSCode), PyCharm, …</a:t>
            </a:r>
            <a:endParaRPr b="1" sz="1600"/>
          </a:p>
          <a:p>
            <a:pPr indent="0" lvl="0" marL="0" rtl="0" algn="l">
              <a:spcBef>
                <a:spcPts val="1200"/>
              </a:spcBef>
              <a:spcAft>
                <a:spcPts val="1200"/>
              </a:spcAft>
              <a:buNone/>
            </a:pPr>
            <a:r>
              <a:rPr lang="de"/>
              <a:t>Sehr umfangreich, jede Menge mehr oder weniger nützliche Funktionen wie code-completion, debugger, benchmarking etc…</a:t>
            </a:r>
            <a:endParaRPr/>
          </a:p>
        </p:txBody>
      </p:sp>
      <p:pic>
        <p:nvPicPr>
          <p:cNvPr id="179" name="Google Shape;179;p28"/>
          <p:cNvPicPr preferRelativeResize="0"/>
          <p:nvPr/>
        </p:nvPicPr>
        <p:blipFill>
          <a:blip r:embed="rId3">
            <a:alphaModFix/>
          </a:blip>
          <a:stretch>
            <a:fillRect/>
          </a:stretch>
        </p:blipFill>
        <p:spPr>
          <a:xfrm>
            <a:off x="3307744" y="3447819"/>
            <a:ext cx="795475" cy="940125"/>
          </a:xfrm>
          <a:prstGeom prst="rect">
            <a:avLst/>
          </a:prstGeom>
          <a:noFill/>
          <a:ln>
            <a:noFill/>
          </a:ln>
        </p:spPr>
      </p:pic>
      <p:pic>
        <p:nvPicPr>
          <p:cNvPr id="180" name="Google Shape;180;p28"/>
          <p:cNvPicPr preferRelativeResize="0"/>
          <p:nvPr/>
        </p:nvPicPr>
        <p:blipFill>
          <a:blip r:embed="rId4">
            <a:alphaModFix/>
          </a:blip>
          <a:stretch>
            <a:fillRect/>
          </a:stretch>
        </p:blipFill>
        <p:spPr>
          <a:xfrm>
            <a:off x="4431450" y="3447825"/>
            <a:ext cx="734810" cy="940125"/>
          </a:xfrm>
          <a:prstGeom prst="rect">
            <a:avLst/>
          </a:prstGeom>
          <a:noFill/>
          <a:ln>
            <a:noFill/>
          </a:ln>
        </p:spPr>
      </p:pic>
      <p:pic>
        <p:nvPicPr>
          <p:cNvPr id="181" name="Google Shape;181;p28"/>
          <p:cNvPicPr preferRelativeResize="0"/>
          <p:nvPr/>
        </p:nvPicPr>
        <p:blipFill>
          <a:blip r:embed="rId5">
            <a:alphaModFix/>
          </a:blip>
          <a:stretch>
            <a:fillRect/>
          </a:stretch>
        </p:blipFill>
        <p:spPr>
          <a:xfrm>
            <a:off x="2686150" y="4387950"/>
            <a:ext cx="3249267" cy="393600"/>
          </a:xfrm>
          <a:prstGeom prst="rect">
            <a:avLst/>
          </a:prstGeom>
          <a:noFill/>
          <a:ln>
            <a:noFill/>
          </a:ln>
        </p:spPr>
      </p:pic>
      <p:pic>
        <p:nvPicPr>
          <p:cNvPr id="182" name="Google Shape;182;p28"/>
          <p:cNvPicPr preferRelativeResize="0"/>
          <p:nvPr/>
        </p:nvPicPr>
        <p:blipFill>
          <a:blip r:embed="rId6">
            <a:alphaModFix/>
          </a:blip>
          <a:stretch>
            <a:fillRect/>
          </a:stretch>
        </p:blipFill>
        <p:spPr>
          <a:xfrm>
            <a:off x="7300126" y="4083297"/>
            <a:ext cx="1254850" cy="863305"/>
          </a:xfrm>
          <a:prstGeom prst="rect">
            <a:avLst/>
          </a:prstGeom>
          <a:noFill/>
          <a:ln>
            <a:noFill/>
          </a:ln>
        </p:spPr>
      </p:pic>
      <p:pic>
        <p:nvPicPr>
          <p:cNvPr descr="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 id="183" name="Google Shape;183;p28"/>
          <p:cNvPicPr preferRelativeResize="0"/>
          <p:nvPr/>
        </p:nvPicPr>
        <p:blipFill>
          <a:blip r:embed="rId7">
            <a:alphaModFix/>
          </a:blip>
          <a:stretch>
            <a:fillRect/>
          </a:stretch>
        </p:blipFill>
        <p:spPr>
          <a:xfrm>
            <a:off x="6220725" y="4046498"/>
            <a:ext cx="996875" cy="936909"/>
          </a:xfrm>
          <a:prstGeom prst="rect">
            <a:avLst/>
          </a:prstGeom>
          <a:noFill/>
          <a:ln>
            <a:noFill/>
          </a:ln>
        </p:spPr>
      </p:pic>
      <p:pic>
        <p:nvPicPr>
          <p:cNvPr descr="Freihandzeichnungen &#10;Freihandzeichnungen &#10;Freihandzeichnungen &#10;Freihandzeichnungen &#10;Freihandzeichnungen &#10;" id="184" name="Google Shape;184;p28"/>
          <p:cNvPicPr preferRelativeResize="0"/>
          <p:nvPr/>
        </p:nvPicPr>
        <p:blipFill>
          <a:blip r:embed="rId8">
            <a:alphaModFix/>
          </a:blip>
          <a:stretch>
            <a:fillRect/>
          </a:stretch>
        </p:blipFill>
        <p:spPr>
          <a:xfrm>
            <a:off x="702300" y="4046500"/>
            <a:ext cx="1104900" cy="86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Was ist Linux?</a:t>
            </a:r>
            <a:endParaRPr/>
          </a:p>
        </p:txBody>
      </p:sp>
      <p:sp>
        <p:nvSpPr>
          <p:cNvPr id="190" name="Google Shape;19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91" name="Google Shape;191;p29"/>
          <p:cNvSpPr txBox="1"/>
          <p:nvPr>
            <p:ph idx="1" type="body"/>
          </p:nvPr>
        </p:nvSpPr>
        <p:spPr>
          <a:xfrm>
            <a:off x="311700" y="1152475"/>
            <a:ext cx="6732900" cy="2760900"/>
          </a:xfrm>
          <a:prstGeom prst="rect">
            <a:avLst/>
          </a:prstGeom>
          <a:solidFill>
            <a:schemeClr val="lt1"/>
          </a:solidFill>
        </p:spPr>
        <p:txBody>
          <a:bodyPr anchorCtr="0" anchor="t" bIns="91425" lIns="0" spcFirstLastPara="1" rIns="91425" wrap="square" tIns="91425">
            <a:normAutofit/>
          </a:bodyPr>
          <a:lstStyle/>
          <a:p>
            <a:pPr indent="-323850" lvl="0" marL="457200" rtl="0" algn="l">
              <a:spcBef>
                <a:spcPts val="1200"/>
              </a:spcBef>
              <a:spcAft>
                <a:spcPts val="0"/>
              </a:spcAft>
              <a:buClr>
                <a:schemeClr val="dk1"/>
              </a:buClr>
              <a:buSzPts val="1500"/>
              <a:buFont typeface="Avenir"/>
              <a:buChar char="●"/>
            </a:pPr>
            <a:r>
              <a:rPr lang="de" sz="1500">
                <a:solidFill>
                  <a:schemeClr val="dk1"/>
                </a:solidFill>
              </a:rPr>
              <a:t>Neben Windows und MacOS gibt es auch noch Linux Betriebssysteme</a:t>
            </a:r>
            <a:endParaRPr sz="1500">
              <a:solidFill>
                <a:schemeClr val="dk1"/>
              </a:solidFill>
            </a:endParaRPr>
          </a:p>
          <a:p>
            <a:pPr indent="-323850" lvl="0" marL="457200" rtl="0" algn="l">
              <a:spcBef>
                <a:spcPts val="0"/>
              </a:spcBef>
              <a:spcAft>
                <a:spcPts val="0"/>
              </a:spcAft>
              <a:buClr>
                <a:schemeClr val="dk1"/>
              </a:buClr>
              <a:buSzPts val="1500"/>
              <a:buFont typeface="Avenir"/>
              <a:buChar char="●"/>
            </a:pPr>
            <a:r>
              <a:rPr lang="de" sz="1500">
                <a:solidFill>
                  <a:schemeClr val="dk1"/>
                </a:solidFill>
              </a:rPr>
              <a:t>Vor allem bei Programmierer*innen beliebt</a:t>
            </a:r>
            <a:endParaRPr sz="1500">
              <a:solidFill>
                <a:schemeClr val="dk1"/>
              </a:solidFill>
            </a:endParaRPr>
          </a:p>
          <a:p>
            <a:pPr indent="-323850" lvl="0" marL="457200" rtl="0" algn="l">
              <a:spcBef>
                <a:spcPts val="0"/>
              </a:spcBef>
              <a:spcAft>
                <a:spcPts val="0"/>
              </a:spcAft>
              <a:buClr>
                <a:schemeClr val="dk1"/>
              </a:buClr>
              <a:buSzPts val="1500"/>
              <a:buFont typeface="Avenir"/>
              <a:buChar char="●"/>
            </a:pPr>
            <a:r>
              <a:rPr lang="de" sz="1500">
                <a:solidFill>
                  <a:schemeClr val="dk1"/>
                </a:solidFill>
              </a:rPr>
              <a:t>Viele Arbeitsabläufe werden sehr vereinfacht</a:t>
            </a:r>
            <a:endParaRPr sz="1500">
              <a:solidFill>
                <a:schemeClr val="dk1"/>
              </a:solidFill>
            </a:endParaRPr>
          </a:p>
          <a:p>
            <a:pPr indent="-323850" lvl="0" marL="457200" rtl="0" algn="l">
              <a:spcBef>
                <a:spcPts val="0"/>
              </a:spcBef>
              <a:spcAft>
                <a:spcPts val="0"/>
              </a:spcAft>
              <a:buClr>
                <a:schemeClr val="dk1"/>
              </a:buClr>
              <a:buSzPts val="1500"/>
              <a:buFont typeface="Avenir"/>
              <a:buChar char="●"/>
            </a:pPr>
            <a:r>
              <a:rPr lang="de" sz="1500">
                <a:solidFill>
                  <a:schemeClr val="dk1"/>
                </a:solidFill>
              </a:rPr>
              <a:t>Bietet mehr Kontrolle über den Computer</a:t>
            </a:r>
            <a:endParaRPr sz="1500">
              <a:solidFill>
                <a:schemeClr val="dk1"/>
              </a:solidFill>
            </a:endParaRPr>
          </a:p>
          <a:p>
            <a:pPr indent="-323850" lvl="0" marL="457200" rtl="0" algn="l">
              <a:spcBef>
                <a:spcPts val="0"/>
              </a:spcBef>
              <a:spcAft>
                <a:spcPts val="0"/>
              </a:spcAft>
              <a:buClr>
                <a:schemeClr val="dk1"/>
              </a:buClr>
              <a:buSzPts val="1500"/>
              <a:buFont typeface="Avenir"/>
              <a:buChar char="●"/>
            </a:pPr>
            <a:r>
              <a:rPr lang="de" sz="1500">
                <a:solidFill>
                  <a:schemeClr val="dk1"/>
                </a:solidFill>
              </a:rPr>
              <a:t>Viele verschiedene Linux-“Distributionen”, je nach Anwendung</a:t>
            </a:r>
            <a:endParaRPr sz="1500">
              <a:solidFill>
                <a:schemeClr val="dk1"/>
              </a:solidFill>
            </a:endParaRPr>
          </a:p>
          <a:p>
            <a:pPr indent="-323850" lvl="0" marL="457200" rtl="0" algn="l">
              <a:spcBef>
                <a:spcPts val="0"/>
              </a:spcBef>
              <a:spcAft>
                <a:spcPts val="0"/>
              </a:spcAft>
              <a:buClr>
                <a:schemeClr val="dk1"/>
              </a:buClr>
              <a:buSzPts val="1500"/>
              <a:buFont typeface="Avenir"/>
              <a:buChar char="●"/>
            </a:pPr>
            <a:r>
              <a:rPr lang="de" sz="1500">
                <a:solidFill>
                  <a:schemeClr val="dk1"/>
                </a:solidFill>
              </a:rPr>
              <a:t>Den Linux Kernel haben wir vor allem Linus Torvalds zu verdanken</a:t>
            </a:r>
            <a:endParaRPr/>
          </a:p>
        </p:txBody>
      </p:sp>
      <p:sp>
        <p:nvSpPr>
          <p:cNvPr id="192" name="Google Shape;192;p29"/>
          <p:cNvSpPr/>
          <p:nvPr/>
        </p:nvSpPr>
        <p:spPr>
          <a:xfrm>
            <a:off x="65922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91357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txBox="1"/>
          <p:nvPr/>
        </p:nvSpPr>
        <p:spPr>
          <a:xfrm>
            <a:off x="1354300" y="3830275"/>
            <a:ext cx="569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Avenir"/>
              <a:ea typeface="Avenir"/>
              <a:cs typeface="Avenir"/>
              <a:sym typeface="Avenir"/>
            </a:endParaRPr>
          </a:p>
        </p:txBody>
      </p:sp>
      <p:pic>
        <p:nvPicPr>
          <p:cNvPr id="195" name="Google Shape;195;p29"/>
          <p:cNvPicPr preferRelativeResize="0"/>
          <p:nvPr/>
        </p:nvPicPr>
        <p:blipFill>
          <a:blip r:embed="rId3">
            <a:alphaModFix/>
          </a:blip>
          <a:stretch>
            <a:fillRect/>
          </a:stretch>
        </p:blipFill>
        <p:spPr>
          <a:xfrm>
            <a:off x="7247325" y="1152475"/>
            <a:ext cx="1584975" cy="158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de"/>
              <a:t>27,8 Mio</a:t>
            </a:r>
            <a:endParaRPr/>
          </a:p>
        </p:txBody>
      </p:sp>
      <p:sp>
        <p:nvSpPr>
          <p:cNvPr id="201" name="Google Shape;201;p30"/>
          <p:cNvSpPr txBox="1"/>
          <p:nvPr>
            <p:ph idx="1" type="body"/>
          </p:nvPr>
        </p:nvSpPr>
        <p:spPr>
          <a:xfrm>
            <a:off x="311700" y="3152225"/>
            <a:ext cx="8520600" cy="1300800"/>
          </a:xfrm>
          <a:prstGeom prst="rect">
            <a:avLst/>
          </a:prstGeom>
        </p:spPr>
        <p:txBody>
          <a:bodyPr anchorCtr="0" anchor="t" bIns="91425" lIns="0" spcFirstLastPara="1" rIns="91425" wrap="square" tIns="91425">
            <a:normAutofit/>
          </a:bodyPr>
          <a:lstStyle/>
          <a:p>
            <a:pPr indent="0" lvl="0" marL="0" rtl="0" algn="ctr">
              <a:spcBef>
                <a:spcPts val="0"/>
              </a:spcBef>
              <a:spcAft>
                <a:spcPts val="0"/>
              </a:spcAft>
              <a:buNone/>
            </a:pPr>
            <a:r>
              <a:rPr lang="de"/>
              <a:t>Zeilen Code steckten 2020 im Linux Kernel</a:t>
            </a:r>
            <a:endParaRPr/>
          </a:p>
          <a:p>
            <a:pPr indent="0" lvl="0" marL="0" rtl="0" algn="ctr">
              <a:spcBef>
                <a:spcPts val="1200"/>
              </a:spcBef>
              <a:spcAft>
                <a:spcPts val="1200"/>
              </a:spcAft>
              <a:buNone/>
            </a:pPr>
            <a:r>
              <a:rPr lang="de"/>
              <a:t>… alles von Menschen geschrieben und die machen bekanntlich Fehler</a:t>
            </a:r>
            <a:endParaRPr/>
          </a:p>
        </p:txBody>
      </p:sp>
      <p:sp>
        <p:nvSpPr>
          <p:cNvPr id="202" name="Google Shape;20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Was sind Git und GitHub?</a:t>
            </a:r>
            <a:endParaRPr/>
          </a:p>
        </p:txBody>
      </p:sp>
      <p:sp>
        <p:nvSpPr>
          <p:cNvPr id="208" name="Google Shape;20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09" name="Google Shape;209;p31"/>
          <p:cNvSpPr txBox="1"/>
          <p:nvPr>
            <p:ph idx="1" type="body"/>
          </p:nvPr>
        </p:nvSpPr>
        <p:spPr>
          <a:xfrm>
            <a:off x="311700" y="1152475"/>
            <a:ext cx="6732900" cy="2760900"/>
          </a:xfrm>
          <a:prstGeom prst="rect">
            <a:avLst/>
          </a:prstGeom>
          <a:solidFill>
            <a:schemeClr val="lt1"/>
          </a:solidFill>
        </p:spPr>
        <p:txBody>
          <a:bodyPr anchorCtr="0" anchor="t" bIns="91425" lIns="0" spcFirstLastPara="1" rIns="91425" wrap="square" tIns="91425">
            <a:normAutofit/>
          </a:bodyPr>
          <a:lstStyle/>
          <a:p>
            <a:pPr indent="-330200" lvl="0" marL="457200" rtl="0" algn="l">
              <a:spcBef>
                <a:spcPts val="1200"/>
              </a:spcBef>
              <a:spcAft>
                <a:spcPts val="0"/>
              </a:spcAft>
              <a:buClr>
                <a:schemeClr val="dk1"/>
              </a:buClr>
              <a:buSzPts val="1600"/>
              <a:buFont typeface="Avenir"/>
              <a:buChar char="●"/>
            </a:pPr>
            <a:r>
              <a:rPr lang="de" sz="1600">
                <a:solidFill>
                  <a:schemeClr val="dk1"/>
                </a:solidFill>
              </a:rPr>
              <a:t>Git ist Linus Torvalds zweites Lebenswerk. </a:t>
            </a:r>
            <a:endParaRPr sz="1600">
              <a:solidFill>
                <a:schemeClr val="dk1"/>
              </a:solidFill>
            </a:endParaRPr>
          </a:p>
          <a:p>
            <a:pPr indent="-330200" lvl="0" marL="457200" rtl="0" algn="l">
              <a:spcBef>
                <a:spcPts val="0"/>
              </a:spcBef>
              <a:spcAft>
                <a:spcPts val="0"/>
              </a:spcAft>
              <a:buClr>
                <a:schemeClr val="dk1"/>
              </a:buClr>
              <a:buSzPts val="1600"/>
              <a:buFont typeface="Avenir"/>
              <a:buChar char="●"/>
            </a:pPr>
            <a:r>
              <a:rPr b="1" lang="de" sz="1600">
                <a:solidFill>
                  <a:schemeClr val="dk1"/>
                </a:solidFill>
              </a:rPr>
              <a:t>version control system</a:t>
            </a:r>
            <a:r>
              <a:rPr lang="de" sz="1600">
                <a:solidFill>
                  <a:schemeClr val="dk1"/>
                </a:solidFill>
              </a:rPr>
              <a:t>: System zur Verwaltung verschiedener Versionen von Code</a:t>
            </a:r>
            <a:endParaRPr sz="1600">
              <a:solidFill>
                <a:schemeClr val="dk1"/>
              </a:solidFill>
            </a:endParaRPr>
          </a:p>
          <a:p>
            <a:pPr indent="-330200" lvl="0" marL="457200" rtl="0" algn="l">
              <a:spcBef>
                <a:spcPts val="0"/>
              </a:spcBef>
              <a:spcAft>
                <a:spcPts val="0"/>
              </a:spcAft>
              <a:buClr>
                <a:schemeClr val="dk1"/>
              </a:buClr>
              <a:buSzPts val="1600"/>
              <a:buFont typeface="Avenir"/>
              <a:buChar char="●"/>
            </a:pPr>
            <a:r>
              <a:rPr lang="de" sz="1600">
                <a:solidFill>
                  <a:schemeClr val="dk1"/>
                </a:solidFill>
              </a:rPr>
              <a:t>Fehler im Code?! =&gt; vorige Version wird wiederhergestellt</a:t>
            </a:r>
            <a:endParaRPr sz="1600">
              <a:solidFill>
                <a:schemeClr val="dk1"/>
              </a:solidFill>
            </a:endParaRPr>
          </a:p>
          <a:p>
            <a:pPr indent="-330200" lvl="0" marL="457200" rtl="0" algn="l">
              <a:spcBef>
                <a:spcPts val="0"/>
              </a:spcBef>
              <a:spcAft>
                <a:spcPts val="0"/>
              </a:spcAft>
              <a:buClr>
                <a:schemeClr val="dk1"/>
              </a:buClr>
              <a:buSzPts val="1600"/>
              <a:buFont typeface="Avenir"/>
              <a:buChar char="●"/>
            </a:pPr>
            <a:r>
              <a:rPr lang="de" sz="1600">
                <a:solidFill>
                  <a:schemeClr val="dk1"/>
                </a:solidFill>
              </a:rPr>
              <a:t>“Branches” ermöglichen Aufteilung in Teilprojekte, später wird zusammengefügt</a:t>
            </a:r>
            <a:endParaRPr sz="1600">
              <a:solidFill>
                <a:schemeClr val="dk1"/>
              </a:solidFill>
            </a:endParaRPr>
          </a:p>
          <a:p>
            <a:pPr indent="-330200" lvl="0" marL="457200" rtl="0" algn="l">
              <a:spcBef>
                <a:spcPts val="0"/>
              </a:spcBef>
              <a:spcAft>
                <a:spcPts val="0"/>
              </a:spcAft>
              <a:buClr>
                <a:schemeClr val="dk1"/>
              </a:buClr>
              <a:buSzPts val="1600"/>
              <a:buFont typeface="Avenir"/>
              <a:buChar char="●"/>
            </a:pPr>
            <a:r>
              <a:rPr lang="de" sz="1600">
                <a:solidFill>
                  <a:schemeClr val="dk1"/>
                </a:solidFill>
              </a:rPr>
              <a:t>GitHub: online Dienst von Microsoft um Git Repositories über das Internet zu teilen und mit anderen zusammenzuarbeiten</a:t>
            </a:r>
            <a:endParaRPr sz="1900"/>
          </a:p>
        </p:txBody>
      </p:sp>
      <p:sp>
        <p:nvSpPr>
          <p:cNvPr id="210" name="Google Shape;210;p31"/>
          <p:cNvSpPr/>
          <p:nvPr/>
        </p:nvSpPr>
        <p:spPr>
          <a:xfrm>
            <a:off x="65922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a:off x="91357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txBox="1"/>
          <p:nvPr/>
        </p:nvSpPr>
        <p:spPr>
          <a:xfrm>
            <a:off x="1354300" y="3830275"/>
            <a:ext cx="569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800">
                <a:latin typeface="Avenir"/>
                <a:ea typeface="Avenir"/>
                <a:cs typeface="Avenir"/>
                <a:sym typeface="Avenir"/>
              </a:rPr>
              <a:t>Git ist ein populäres Versionsverwaltungstool. Ideal, um Fehler zu beheben und im Team zu arbeiten</a:t>
            </a:r>
            <a:endParaRPr b="1" sz="1800">
              <a:latin typeface="Avenir"/>
              <a:ea typeface="Avenir"/>
              <a:cs typeface="Avenir"/>
              <a:sym typeface="Avenir"/>
            </a:endParaRPr>
          </a:p>
        </p:txBody>
      </p:sp>
      <p:pic>
        <p:nvPicPr>
          <p:cNvPr id="213" name="Google Shape;213;p31"/>
          <p:cNvPicPr preferRelativeResize="0"/>
          <p:nvPr/>
        </p:nvPicPr>
        <p:blipFill>
          <a:blip r:embed="rId3">
            <a:alphaModFix/>
          </a:blip>
          <a:stretch>
            <a:fillRect/>
          </a:stretch>
        </p:blipFill>
        <p:spPr>
          <a:xfrm>
            <a:off x="6699090" y="445027"/>
            <a:ext cx="1773360" cy="73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Wer sind wir?</a:t>
            </a:r>
            <a:endParaRPr/>
          </a:p>
        </p:txBody>
      </p:sp>
      <p:sp>
        <p:nvSpPr>
          <p:cNvPr id="61" name="Google Shape;61;p14"/>
          <p:cNvSpPr txBox="1"/>
          <p:nvPr>
            <p:ph idx="1" type="body"/>
          </p:nvPr>
        </p:nvSpPr>
        <p:spPr>
          <a:xfrm>
            <a:off x="313200" y="1152475"/>
            <a:ext cx="3999900" cy="3510900"/>
          </a:xfrm>
          <a:prstGeom prst="rect">
            <a:avLst/>
          </a:prstGeom>
        </p:spPr>
        <p:txBody>
          <a:bodyPr anchorCtr="0" anchor="ctr" bIns="91425" lIns="0" spcFirstLastPara="1" rIns="91425" wrap="square" tIns="91425">
            <a:normAutofit/>
          </a:bodyPr>
          <a:lstStyle/>
          <a:p>
            <a:pPr indent="0" lvl="0" marL="0" rtl="0" algn="l">
              <a:spcBef>
                <a:spcPts val="0"/>
              </a:spcBef>
              <a:spcAft>
                <a:spcPts val="0"/>
              </a:spcAft>
              <a:buNone/>
            </a:pPr>
            <a:r>
              <a:rPr lang="de"/>
              <a:t>Murphy (sie/ihr)</a:t>
            </a:r>
            <a:endParaRPr/>
          </a:p>
          <a:p>
            <a:pPr indent="-178899" lvl="0" marL="269999" rtl="0" algn="l">
              <a:spcBef>
                <a:spcPts val="1200"/>
              </a:spcBef>
              <a:spcAft>
                <a:spcPts val="0"/>
              </a:spcAft>
              <a:buSzPts val="1400"/>
              <a:buChar char="●"/>
            </a:pPr>
            <a:r>
              <a:rPr lang="de"/>
              <a:t>20 Jahre alt</a:t>
            </a:r>
            <a:endParaRPr/>
          </a:p>
          <a:p>
            <a:pPr indent="-178899" lvl="0" marL="269999" rtl="0" algn="l">
              <a:spcBef>
                <a:spcPts val="0"/>
              </a:spcBef>
              <a:spcAft>
                <a:spcPts val="0"/>
              </a:spcAft>
              <a:buSzPts val="1400"/>
              <a:buChar char="●"/>
            </a:pPr>
            <a:r>
              <a:rPr lang="de"/>
              <a:t>Studiere </a:t>
            </a:r>
            <a:r>
              <a:rPr lang="de"/>
              <a:t>Informatik, Mathematik &amp; Physik</a:t>
            </a:r>
            <a:endParaRPr/>
          </a:p>
          <a:p>
            <a:pPr indent="-178899" lvl="0" marL="269999" rtl="0" algn="l">
              <a:spcBef>
                <a:spcPts val="0"/>
              </a:spcBef>
              <a:spcAft>
                <a:spcPts val="0"/>
              </a:spcAft>
              <a:buSzPts val="1400"/>
              <a:buChar char="●"/>
            </a:pPr>
            <a:r>
              <a:rPr lang="de"/>
              <a:t>Ich programmiere ziemlich viel &amp; arbeite an einigen Projekten. </a:t>
            </a:r>
            <a:endParaRPr/>
          </a:p>
          <a:p>
            <a:pPr indent="-178899" lvl="0" marL="269999" rtl="0" algn="l">
              <a:spcBef>
                <a:spcPts val="0"/>
              </a:spcBef>
              <a:spcAft>
                <a:spcPts val="0"/>
              </a:spcAft>
              <a:buSzPts val="1400"/>
              <a:buChar char="●"/>
            </a:pPr>
            <a:r>
              <a:rPr lang="de" u="sng">
                <a:solidFill>
                  <a:schemeClr val="hlink"/>
                </a:solidFill>
                <a:hlinkClick r:id="rId3"/>
              </a:rPr>
              <a:t>murphy-in.space</a:t>
            </a:r>
            <a:br>
              <a:rPr lang="de"/>
            </a:br>
            <a:r>
              <a:rPr lang="de" u="sng">
                <a:solidFill>
                  <a:schemeClr val="hlink"/>
                </a:solidFill>
                <a:hlinkClick r:id="rId4"/>
              </a:rPr>
              <a:t>github.com/StrangeGirlMurph</a:t>
            </a:r>
            <a:endParaRPr/>
          </a:p>
          <a:p>
            <a:pPr indent="0" lvl="0" marL="0" rtl="0" algn="l">
              <a:spcBef>
                <a:spcPts val="1200"/>
              </a:spcBef>
              <a:spcAft>
                <a:spcPts val="1200"/>
              </a:spcAft>
              <a:buNone/>
            </a:pPr>
            <a:r>
              <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solidFill>
                  <a:schemeClr val="dk2"/>
                </a:solidFill>
              </a:rPr>
              <a:t>‹#›</a:t>
            </a:fld>
            <a:endParaRPr>
              <a:solidFill>
                <a:schemeClr val="dk2"/>
              </a:solidFill>
            </a:endParaRPr>
          </a:p>
        </p:txBody>
      </p:sp>
      <p:sp>
        <p:nvSpPr>
          <p:cNvPr id="63" name="Google Shape;63;p14"/>
          <p:cNvSpPr txBox="1"/>
          <p:nvPr>
            <p:ph idx="2" type="body"/>
          </p:nvPr>
        </p:nvSpPr>
        <p:spPr>
          <a:xfrm>
            <a:off x="4832400" y="1152475"/>
            <a:ext cx="3999900" cy="3510900"/>
          </a:xfrm>
          <a:prstGeom prst="rect">
            <a:avLst/>
          </a:prstGeom>
        </p:spPr>
        <p:txBody>
          <a:bodyPr anchorCtr="0" anchor="ctr" bIns="91425" lIns="0" spcFirstLastPara="1" rIns="91425" wrap="square" tIns="91425">
            <a:normAutofit/>
          </a:bodyPr>
          <a:lstStyle/>
          <a:p>
            <a:pPr indent="0" lvl="0" marL="0" rtl="0" algn="l">
              <a:spcBef>
                <a:spcPts val="0"/>
              </a:spcBef>
              <a:spcAft>
                <a:spcPts val="0"/>
              </a:spcAft>
              <a:buNone/>
            </a:pPr>
            <a:r>
              <a:rPr lang="de"/>
              <a:t>Arthur (er/ihm)</a:t>
            </a:r>
            <a:endParaRPr/>
          </a:p>
          <a:p>
            <a:pPr indent="-317500" lvl="0" marL="457200" rtl="0" algn="l">
              <a:spcBef>
                <a:spcPts val="1200"/>
              </a:spcBef>
              <a:spcAft>
                <a:spcPts val="0"/>
              </a:spcAft>
              <a:buSzPts val="1400"/>
              <a:buChar char="●"/>
            </a:pPr>
            <a:r>
              <a:rPr lang="de"/>
              <a:t>22 Jahre alt</a:t>
            </a:r>
            <a:endParaRPr/>
          </a:p>
          <a:p>
            <a:pPr indent="-317500" lvl="0" marL="457200" rtl="0" algn="l">
              <a:spcBef>
                <a:spcPts val="0"/>
              </a:spcBef>
              <a:spcAft>
                <a:spcPts val="0"/>
              </a:spcAft>
              <a:buSzPts val="1400"/>
              <a:buChar char="●"/>
            </a:pPr>
            <a:r>
              <a:rPr lang="de"/>
              <a:t>Studiere Physik, Informatik Nebenfach</a:t>
            </a:r>
            <a:endParaRPr/>
          </a:p>
          <a:p>
            <a:pPr indent="-317500" lvl="0" marL="457200" rtl="0" algn="l">
              <a:spcBef>
                <a:spcPts val="0"/>
              </a:spcBef>
              <a:spcAft>
                <a:spcPts val="0"/>
              </a:spcAft>
              <a:buSzPts val="1400"/>
              <a:buChar char="●"/>
            </a:pPr>
            <a:r>
              <a:rPr lang="de"/>
              <a:t>Ich mag Scientific Computing, Simulationen und Data Science</a:t>
            </a:r>
            <a:endParaRPr/>
          </a:p>
          <a:p>
            <a:pPr indent="-317500" lvl="0" marL="457200" rtl="0" algn="l">
              <a:spcBef>
                <a:spcPts val="0"/>
              </a:spcBef>
              <a:spcAft>
                <a:spcPts val="0"/>
              </a:spcAft>
              <a:buSzPts val="1400"/>
              <a:buChar char="●"/>
            </a:pPr>
            <a:r>
              <a:rPr lang="de"/>
              <a:t>Studienschwerpunkt: Quantentechnologien</a:t>
            </a:r>
            <a:endParaRPr/>
          </a:p>
          <a:p>
            <a:pPr indent="-317500" lvl="0" marL="457200" rtl="0" algn="l">
              <a:spcBef>
                <a:spcPts val="0"/>
              </a:spcBef>
              <a:spcAft>
                <a:spcPts val="0"/>
              </a:spcAft>
              <a:buSzPts val="1400"/>
              <a:buChar char="●"/>
            </a:pPr>
            <a:r>
              <a:rPr lang="de"/>
              <a:t>Hätte auch gern so ne fancy website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Terminal, Konsole, Shell und Command Line </a:t>
            </a:r>
            <a:endParaRPr/>
          </a:p>
        </p:txBody>
      </p:sp>
      <p:sp>
        <p:nvSpPr>
          <p:cNvPr id="219" name="Google Shape;21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20" name="Google Shape;220;p32"/>
          <p:cNvSpPr txBox="1"/>
          <p:nvPr>
            <p:ph idx="1" type="body"/>
          </p:nvPr>
        </p:nvSpPr>
        <p:spPr>
          <a:xfrm>
            <a:off x="311700" y="1191300"/>
            <a:ext cx="6732900" cy="2760900"/>
          </a:xfrm>
          <a:prstGeom prst="rect">
            <a:avLst/>
          </a:prstGeom>
          <a:solidFill>
            <a:schemeClr val="lt1"/>
          </a:solidFill>
        </p:spPr>
        <p:txBody>
          <a:bodyPr anchorCtr="0" anchor="t" bIns="91425" lIns="0" spcFirstLastPara="1" rIns="91425" wrap="square" tIns="91425">
            <a:normAutofit/>
          </a:bodyPr>
          <a:lstStyle/>
          <a:p>
            <a:pPr indent="-323850" lvl="0" marL="457200" rtl="0" algn="l">
              <a:spcBef>
                <a:spcPts val="1200"/>
              </a:spcBef>
              <a:spcAft>
                <a:spcPts val="0"/>
              </a:spcAft>
              <a:buClr>
                <a:schemeClr val="dk1"/>
              </a:buClr>
              <a:buSzPts val="1500"/>
              <a:buChar char="●"/>
            </a:pPr>
            <a:r>
              <a:rPr lang="de" sz="1500">
                <a:solidFill>
                  <a:schemeClr val="dk1"/>
                </a:solidFill>
              </a:rPr>
              <a:t>Ein Terminal/die Konsole/die Shell ermöglicht uns mit dem Betriebssystem und anderen Programmen mit einfachem Text zu kommunizieren</a:t>
            </a:r>
            <a:endParaRPr/>
          </a:p>
        </p:txBody>
      </p:sp>
      <p:pic>
        <p:nvPicPr>
          <p:cNvPr descr="Freihandzeichnungen &#10;Freihandzeichnungen &#10;Freihandzeichnungen &#10;Freihandzeichnungen &#10;Freihandzeichnungen &#10;" id="221" name="Google Shape;221;p32"/>
          <p:cNvPicPr preferRelativeResize="0"/>
          <p:nvPr/>
        </p:nvPicPr>
        <p:blipFill>
          <a:blip r:embed="rId3">
            <a:alphaModFix/>
          </a:blip>
          <a:stretch>
            <a:fillRect/>
          </a:stretch>
        </p:blipFill>
        <p:spPr>
          <a:xfrm>
            <a:off x="7367550" y="1191300"/>
            <a:ext cx="1104900" cy="95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sz="3600"/>
              <a:t>Was ist sonst noch wichtig?</a:t>
            </a:r>
            <a:endParaRPr/>
          </a:p>
        </p:txBody>
      </p:sp>
      <p:sp>
        <p:nvSpPr>
          <p:cNvPr id="227" name="Google Shape;227;p33"/>
          <p:cNvSpPr txBox="1"/>
          <p:nvPr>
            <p:ph idx="1" type="body"/>
          </p:nvPr>
        </p:nvSpPr>
        <p:spPr>
          <a:xfrm>
            <a:off x="311700" y="1152475"/>
            <a:ext cx="8520600" cy="3416400"/>
          </a:xfrm>
          <a:prstGeom prst="rect">
            <a:avLst/>
          </a:prstGeom>
        </p:spPr>
        <p:txBody>
          <a:bodyPr anchorCtr="0" anchor="t" bIns="91425" lIns="0" spcFirstLastPara="1" rIns="91425" wrap="square" tIns="91425">
            <a:normAutofit/>
          </a:bodyPr>
          <a:lstStyle/>
          <a:p>
            <a:pPr indent="-342900" lvl="0" marL="457200" rtl="0" algn="l">
              <a:spcBef>
                <a:spcPts val="0"/>
              </a:spcBef>
              <a:spcAft>
                <a:spcPts val="0"/>
              </a:spcAft>
              <a:buSzPts val="1800"/>
              <a:buChar char="●"/>
            </a:pPr>
            <a:r>
              <a:rPr lang="de"/>
              <a:t>Was sind Server?</a:t>
            </a:r>
            <a:endParaRPr/>
          </a:p>
          <a:p>
            <a:pPr indent="-342900" lvl="0" marL="457200" rtl="0" algn="l">
              <a:spcBef>
                <a:spcPts val="0"/>
              </a:spcBef>
              <a:spcAft>
                <a:spcPts val="0"/>
              </a:spcAft>
              <a:buSzPts val="1800"/>
              <a:buChar char="●"/>
            </a:pPr>
            <a:r>
              <a:rPr lang="de"/>
              <a:t>Was sind APIs?</a:t>
            </a:r>
            <a:endParaRPr/>
          </a:p>
          <a:p>
            <a:pPr indent="-342900" lvl="0" marL="457200" rtl="0" algn="l">
              <a:spcBef>
                <a:spcPts val="0"/>
              </a:spcBef>
              <a:spcAft>
                <a:spcPts val="0"/>
              </a:spcAft>
              <a:buSzPts val="1800"/>
              <a:buChar char="●"/>
            </a:pPr>
            <a:r>
              <a:rPr lang="de"/>
              <a:t>Was sind Open-Source-Projekte?</a:t>
            </a:r>
            <a:endParaRPr/>
          </a:p>
          <a:p>
            <a:pPr indent="-342900" lvl="0" marL="457200" rtl="0" algn="l">
              <a:spcBef>
                <a:spcPts val="0"/>
              </a:spcBef>
              <a:spcAft>
                <a:spcPts val="0"/>
              </a:spcAft>
              <a:buSzPts val="1800"/>
              <a:buChar char="●"/>
            </a:pPr>
            <a:r>
              <a:rPr lang="de"/>
              <a:t>Was sind JSON und Markdown?</a:t>
            </a:r>
            <a:endParaRPr/>
          </a:p>
        </p:txBody>
      </p:sp>
      <p:sp>
        <p:nvSpPr>
          <p:cNvPr id="228" name="Google Shape;22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Programmieren Lernen</a:t>
            </a:r>
            <a:endParaRPr/>
          </a:p>
        </p:txBody>
      </p:sp>
      <p:sp>
        <p:nvSpPr>
          <p:cNvPr id="234" name="Google Shape;23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35" name="Google Shape;235;p34"/>
          <p:cNvSpPr txBox="1"/>
          <p:nvPr>
            <p:ph idx="1" type="body"/>
          </p:nvPr>
        </p:nvSpPr>
        <p:spPr>
          <a:xfrm>
            <a:off x="311700" y="1152475"/>
            <a:ext cx="6732900" cy="2760900"/>
          </a:xfrm>
          <a:prstGeom prst="rect">
            <a:avLst/>
          </a:prstGeom>
          <a:solidFill>
            <a:schemeClr val="lt1"/>
          </a:solidFill>
        </p:spPr>
        <p:txBody>
          <a:bodyPr anchorCtr="0" anchor="t" bIns="91425" lIns="0" spcFirstLastPara="1" rIns="91425" wrap="square" tIns="91425">
            <a:normAutofit/>
          </a:bodyPr>
          <a:lstStyle/>
          <a:p>
            <a:pPr indent="-338185" lvl="0" marL="457200" rtl="0" algn="l">
              <a:spcBef>
                <a:spcPts val="1200"/>
              </a:spcBef>
              <a:spcAft>
                <a:spcPts val="0"/>
              </a:spcAft>
              <a:buClr>
                <a:schemeClr val="dk1"/>
              </a:buClr>
              <a:buSzPts val="1726"/>
              <a:buFont typeface="Avenir"/>
              <a:buChar char="●"/>
            </a:pPr>
            <a:r>
              <a:rPr lang="de" sz="1725">
                <a:solidFill>
                  <a:schemeClr val="dk1"/>
                </a:solidFill>
              </a:rPr>
              <a:t>Ein großer und wichtiger Teil vom Programmieren ist es zu lernen. Niemand weiß alles. Alle lernen täglich Neues oder schauen Sachen nach. </a:t>
            </a:r>
            <a:endParaRPr sz="1725">
              <a:solidFill>
                <a:schemeClr val="dk1"/>
              </a:solidFill>
            </a:endParaRPr>
          </a:p>
          <a:p>
            <a:pPr indent="-338185" lvl="0" marL="457200" rtl="0" algn="l">
              <a:spcBef>
                <a:spcPts val="0"/>
              </a:spcBef>
              <a:spcAft>
                <a:spcPts val="0"/>
              </a:spcAft>
              <a:buClr>
                <a:schemeClr val="dk1"/>
              </a:buClr>
              <a:buSzPts val="1726"/>
              <a:buFont typeface="Avenir"/>
              <a:buChar char="●"/>
            </a:pPr>
            <a:r>
              <a:rPr lang="de" sz="1725">
                <a:solidFill>
                  <a:schemeClr val="dk1"/>
                </a:solidFill>
              </a:rPr>
              <a:t>Gelernt wird Stück für Stück! </a:t>
            </a:r>
            <a:endParaRPr sz="1725">
              <a:solidFill>
                <a:schemeClr val="dk1"/>
              </a:solidFill>
            </a:endParaRPr>
          </a:p>
          <a:p>
            <a:pPr indent="-338185" lvl="0" marL="457200" rtl="0" algn="l">
              <a:spcBef>
                <a:spcPts val="0"/>
              </a:spcBef>
              <a:spcAft>
                <a:spcPts val="0"/>
              </a:spcAft>
              <a:buClr>
                <a:schemeClr val="dk1"/>
              </a:buClr>
              <a:buSzPts val="1726"/>
              <a:buFont typeface="Avenir"/>
              <a:buChar char="●"/>
            </a:pPr>
            <a:r>
              <a:rPr lang="de" sz="1725">
                <a:solidFill>
                  <a:schemeClr val="dk1"/>
                </a:solidFill>
              </a:rPr>
              <a:t>Learning by doing ist das Motto!</a:t>
            </a:r>
            <a:endParaRPr sz="2025"/>
          </a:p>
          <a:p>
            <a:pPr indent="0" lvl="0" marL="457200" rtl="0" algn="l">
              <a:spcBef>
                <a:spcPts val="1200"/>
              </a:spcBef>
              <a:spcAft>
                <a:spcPts val="1200"/>
              </a:spcAft>
              <a:buNone/>
            </a:pPr>
            <a:r>
              <a:t/>
            </a:r>
            <a:endParaRPr/>
          </a:p>
        </p:txBody>
      </p:sp>
      <p:sp>
        <p:nvSpPr>
          <p:cNvPr id="236" name="Google Shape;236;p34"/>
          <p:cNvSpPr/>
          <p:nvPr/>
        </p:nvSpPr>
        <p:spPr>
          <a:xfrm>
            <a:off x="65922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4"/>
          <p:cNvSpPr/>
          <p:nvPr/>
        </p:nvSpPr>
        <p:spPr>
          <a:xfrm>
            <a:off x="91357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4"/>
          <p:cNvSpPr txBox="1"/>
          <p:nvPr/>
        </p:nvSpPr>
        <p:spPr>
          <a:xfrm>
            <a:off x="1354200" y="3968875"/>
            <a:ext cx="61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800">
                <a:latin typeface="Avenir"/>
                <a:ea typeface="Avenir"/>
                <a:cs typeface="Avenir"/>
                <a:sym typeface="Avenir"/>
              </a:rPr>
              <a:t>Programmierskills = Googleskills x Frustrationstoleranz</a:t>
            </a:r>
            <a:endParaRPr b="1" sz="1800">
              <a:latin typeface="Avenir"/>
              <a:ea typeface="Avenir"/>
              <a:cs typeface="Avenir"/>
              <a:sym typeface="Avenir"/>
            </a:endParaRPr>
          </a:p>
        </p:txBody>
      </p:sp>
      <p:sp>
        <p:nvSpPr>
          <p:cNvPr id="239" name="Google Shape;239;p34"/>
          <p:cNvSpPr txBox="1"/>
          <p:nvPr/>
        </p:nvSpPr>
        <p:spPr>
          <a:xfrm>
            <a:off x="7497925" y="2056050"/>
            <a:ext cx="1089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5500">
                <a:solidFill>
                  <a:schemeClr val="dk1"/>
                </a:solidFill>
                <a:latin typeface="Avenir"/>
                <a:ea typeface="Avenir"/>
                <a:cs typeface="Avenir"/>
                <a:sym typeface="Avenir"/>
              </a:rPr>
              <a:t>💡</a:t>
            </a:r>
            <a:endParaRPr sz="5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de" sz="2800"/>
              <a:t>Die Rolle von Chat-GPT / AI beim Programmieren</a:t>
            </a:r>
            <a:endParaRPr/>
          </a:p>
        </p:txBody>
      </p:sp>
      <p:sp>
        <p:nvSpPr>
          <p:cNvPr id="245" name="Google Shape;24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1798050"/>
            <a:ext cx="8520600" cy="154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Teil 2</a:t>
            </a:r>
            <a:endParaRPr/>
          </a:p>
          <a:p>
            <a:pPr indent="0" lvl="0" marL="0" rtl="0" algn="ctr">
              <a:spcBef>
                <a:spcPts val="0"/>
              </a:spcBef>
              <a:spcAft>
                <a:spcPts val="0"/>
              </a:spcAft>
              <a:buNone/>
            </a:pPr>
            <a:r>
              <a:rPr lang="de"/>
              <a:t>Projekte (Praxis)</a:t>
            </a:r>
            <a:endParaRPr/>
          </a:p>
        </p:txBody>
      </p:sp>
      <p:sp>
        <p:nvSpPr>
          <p:cNvPr id="251" name="Google Shape;25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de"/>
              <a:t>Inspiration</a:t>
            </a:r>
            <a:endParaRPr/>
          </a:p>
        </p:txBody>
      </p:sp>
      <p:sp>
        <p:nvSpPr>
          <p:cNvPr id="257" name="Google Shape;25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Hier ein paar Ideen aus euren Fachgebieten</a:t>
            </a:r>
            <a:endParaRPr/>
          </a:p>
        </p:txBody>
      </p:sp>
      <p:sp>
        <p:nvSpPr>
          <p:cNvPr id="263" name="Google Shape;263;p38"/>
          <p:cNvSpPr txBox="1"/>
          <p:nvPr>
            <p:ph idx="1" type="body"/>
          </p:nvPr>
        </p:nvSpPr>
        <p:spPr>
          <a:xfrm>
            <a:off x="313200" y="1152475"/>
            <a:ext cx="3999900" cy="3416400"/>
          </a:xfrm>
          <a:prstGeom prst="rect">
            <a:avLst/>
          </a:prstGeom>
        </p:spPr>
        <p:txBody>
          <a:bodyPr anchorCtr="0" anchor="t" bIns="91425" lIns="0" spcFirstLastPara="1" rIns="91425" wrap="square" tIns="91425">
            <a:normAutofit lnSpcReduction="10000"/>
          </a:bodyPr>
          <a:lstStyle/>
          <a:p>
            <a:pPr indent="0" lvl="0" marL="0" rtl="0" algn="ctr">
              <a:spcBef>
                <a:spcPts val="0"/>
              </a:spcBef>
              <a:spcAft>
                <a:spcPts val="0"/>
              </a:spcAft>
              <a:buNone/>
            </a:pPr>
            <a:r>
              <a:rPr lang="de" sz="1800"/>
              <a:t>CHEMIE</a:t>
            </a:r>
            <a:endParaRPr sz="1800"/>
          </a:p>
          <a:p>
            <a:pPr indent="-336550" lvl="0" marL="457200" rtl="0" algn="l">
              <a:spcBef>
                <a:spcPts val="1200"/>
              </a:spcBef>
              <a:spcAft>
                <a:spcPts val="0"/>
              </a:spcAft>
              <a:buSzPts val="1700"/>
              <a:buChar char="●"/>
            </a:pPr>
            <a:r>
              <a:rPr lang="de" sz="1700"/>
              <a:t>Molecular Dynamics Simulation</a:t>
            </a:r>
            <a:endParaRPr sz="1700"/>
          </a:p>
          <a:p>
            <a:pPr indent="-336550" lvl="0" marL="457200" rtl="0" algn="l">
              <a:spcBef>
                <a:spcPts val="0"/>
              </a:spcBef>
              <a:spcAft>
                <a:spcPts val="0"/>
              </a:spcAft>
              <a:buSzPts val="1700"/>
              <a:buChar char="●"/>
            </a:pPr>
            <a:r>
              <a:rPr lang="de" sz="1700"/>
              <a:t>Laborautomatisierung </a:t>
            </a:r>
            <a:endParaRPr sz="1700"/>
          </a:p>
          <a:p>
            <a:pPr indent="-336550" lvl="0" marL="457200" rtl="0" algn="l">
              <a:spcBef>
                <a:spcPts val="0"/>
              </a:spcBef>
              <a:spcAft>
                <a:spcPts val="0"/>
              </a:spcAft>
              <a:buSzPts val="1700"/>
              <a:buChar char="●"/>
            </a:pPr>
            <a:r>
              <a:rPr lang="de" sz="1700"/>
              <a:t>Datenauswertung</a:t>
            </a:r>
            <a:endParaRPr sz="1700"/>
          </a:p>
          <a:p>
            <a:pPr indent="0" lvl="0" marL="457200" rtl="0" algn="l">
              <a:spcBef>
                <a:spcPts val="1200"/>
              </a:spcBef>
              <a:spcAft>
                <a:spcPts val="0"/>
              </a:spcAft>
              <a:buNone/>
            </a:pPr>
            <a:r>
              <a:t/>
            </a:r>
            <a:endParaRPr sz="1800"/>
          </a:p>
          <a:p>
            <a:pPr indent="0" lvl="0" marL="0" rtl="0" algn="ctr">
              <a:spcBef>
                <a:spcPts val="1200"/>
              </a:spcBef>
              <a:spcAft>
                <a:spcPts val="0"/>
              </a:spcAft>
              <a:buNone/>
            </a:pPr>
            <a:r>
              <a:rPr lang="de" sz="1800"/>
              <a:t> PHARMAZIE</a:t>
            </a:r>
            <a:endParaRPr sz="1800"/>
          </a:p>
          <a:p>
            <a:pPr indent="-336550" lvl="0" marL="457200" rtl="0" algn="l">
              <a:spcBef>
                <a:spcPts val="1200"/>
              </a:spcBef>
              <a:spcAft>
                <a:spcPts val="0"/>
              </a:spcAft>
              <a:buSzPts val="1700"/>
              <a:buChar char="●"/>
            </a:pPr>
            <a:r>
              <a:rPr lang="de" sz="1700"/>
              <a:t>Datenbanken fuer Gesundheitsdaten oder Arzneimittel</a:t>
            </a:r>
            <a:endParaRPr sz="1700"/>
          </a:p>
        </p:txBody>
      </p:sp>
      <p:sp>
        <p:nvSpPr>
          <p:cNvPr id="264" name="Google Shape;264;p38"/>
          <p:cNvSpPr txBox="1"/>
          <p:nvPr>
            <p:ph idx="2" type="body"/>
          </p:nvPr>
        </p:nvSpPr>
        <p:spPr>
          <a:xfrm>
            <a:off x="4832400" y="1152475"/>
            <a:ext cx="3999900" cy="3416400"/>
          </a:xfrm>
          <a:prstGeom prst="rect">
            <a:avLst/>
          </a:prstGeom>
        </p:spPr>
        <p:txBody>
          <a:bodyPr anchorCtr="0" anchor="t" bIns="91425" lIns="0" spcFirstLastPara="1" rIns="91425" wrap="square" tIns="91425">
            <a:normAutofit lnSpcReduction="20000"/>
          </a:bodyPr>
          <a:lstStyle/>
          <a:p>
            <a:pPr indent="0" lvl="0" marL="0" rtl="0" algn="ctr">
              <a:spcBef>
                <a:spcPts val="0"/>
              </a:spcBef>
              <a:spcAft>
                <a:spcPts val="0"/>
              </a:spcAft>
              <a:buClr>
                <a:schemeClr val="dk1"/>
              </a:buClr>
              <a:buSzPts val="1100"/>
              <a:buFont typeface="Arial"/>
              <a:buNone/>
            </a:pPr>
            <a:r>
              <a:rPr lang="de" sz="1800"/>
              <a:t>MATHEMATIK</a:t>
            </a:r>
            <a:endParaRPr sz="1800"/>
          </a:p>
          <a:p>
            <a:pPr indent="-342900" lvl="0" marL="457200" rtl="0" algn="l">
              <a:spcBef>
                <a:spcPts val="1200"/>
              </a:spcBef>
              <a:spcAft>
                <a:spcPts val="0"/>
              </a:spcAft>
              <a:buSzPts val="1800"/>
              <a:buChar char="●"/>
            </a:pPr>
            <a:r>
              <a:rPr lang="de" sz="1800"/>
              <a:t>Pi Collisions</a:t>
            </a:r>
            <a:endParaRPr sz="1800"/>
          </a:p>
          <a:p>
            <a:pPr indent="-342900" lvl="0" marL="457200" rtl="0" algn="l">
              <a:spcBef>
                <a:spcPts val="0"/>
              </a:spcBef>
              <a:spcAft>
                <a:spcPts val="0"/>
              </a:spcAft>
              <a:buSzPts val="1800"/>
              <a:buChar char="●"/>
            </a:pPr>
            <a:r>
              <a:rPr lang="de" sz="1800"/>
              <a:t>Numerik?</a:t>
            </a:r>
            <a:endParaRPr sz="1800"/>
          </a:p>
          <a:p>
            <a:pPr indent="-342900" lvl="0" marL="457200" rtl="0" algn="l">
              <a:spcBef>
                <a:spcPts val="0"/>
              </a:spcBef>
              <a:spcAft>
                <a:spcPts val="0"/>
              </a:spcAft>
              <a:buSzPts val="1800"/>
              <a:buChar char="●"/>
            </a:pPr>
            <a:r>
              <a:rPr lang="de" sz="1800"/>
              <a:t>Komplexität / NP-completeness</a:t>
            </a:r>
            <a:endParaRPr sz="1800"/>
          </a:p>
          <a:p>
            <a:pPr indent="0" lvl="0" marL="457200" rtl="0" algn="l">
              <a:spcBef>
                <a:spcPts val="1200"/>
              </a:spcBef>
              <a:spcAft>
                <a:spcPts val="0"/>
              </a:spcAft>
              <a:buClr>
                <a:schemeClr val="dk1"/>
              </a:buClr>
              <a:buSzPts val="1100"/>
              <a:buFont typeface="Arial"/>
              <a:buNone/>
            </a:pPr>
            <a:r>
              <a:t/>
            </a:r>
            <a:endParaRPr sz="1800"/>
          </a:p>
          <a:p>
            <a:pPr indent="0" lvl="0" marL="0" rtl="0" algn="ctr">
              <a:spcBef>
                <a:spcPts val="1200"/>
              </a:spcBef>
              <a:spcAft>
                <a:spcPts val="0"/>
              </a:spcAft>
              <a:buClr>
                <a:schemeClr val="dk1"/>
              </a:buClr>
              <a:buSzPts val="1100"/>
              <a:buFont typeface="Arial"/>
              <a:buNone/>
            </a:pPr>
            <a:r>
              <a:rPr lang="de" sz="1800"/>
              <a:t>GEOGRAPHIE</a:t>
            </a:r>
            <a:endParaRPr sz="1800"/>
          </a:p>
          <a:p>
            <a:pPr indent="-336550" lvl="0" marL="457200" rtl="0" algn="l">
              <a:spcBef>
                <a:spcPts val="1200"/>
              </a:spcBef>
              <a:spcAft>
                <a:spcPts val="0"/>
              </a:spcAft>
              <a:buSzPts val="1700"/>
              <a:buChar char="●"/>
            </a:pPr>
            <a:r>
              <a:rPr lang="de" sz="1700"/>
              <a:t>Temporal, spatial datasets</a:t>
            </a:r>
            <a:endParaRPr sz="1700"/>
          </a:p>
          <a:p>
            <a:pPr indent="-336550" lvl="0" marL="457200" rtl="0" algn="l">
              <a:spcBef>
                <a:spcPts val="0"/>
              </a:spcBef>
              <a:spcAft>
                <a:spcPts val="0"/>
              </a:spcAft>
              <a:buSzPts val="1700"/>
              <a:buChar char="●"/>
            </a:pPr>
            <a:r>
              <a:rPr lang="de" sz="1700"/>
              <a:t>Statistik</a:t>
            </a:r>
            <a:endParaRPr sz="1700"/>
          </a:p>
          <a:p>
            <a:pPr indent="-336550" lvl="0" marL="457200" rtl="0" algn="l">
              <a:spcBef>
                <a:spcPts val="0"/>
              </a:spcBef>
              <a:spcAft>
                <a:spcPts val="0"/>
              </a:spcAft>
              <a:buSzPts val="1700"/>
              <a:buChar char="●"/>
            </a:pPr>
            <a:r>
              <a:rPr lang="de" sz="1700"/>
              <a:t>Digital Twin staedtischer Infrastruktur</a:t>
            </a:r>
            <a:endParaRPr sz="1700"/>
          </a:p>
        </p:txBody>
      </p:sp>
      <p:sp>
        <p:nvSpPr>
          <p:cNvPr id="265" name="Google Shape;26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Hier ein paar Ideen aus euren Fachgebieten</a:t>
            </a:r>
            <a:endParaRPr/>
          </a:p>
        </p:txBody>
      </p:sp>
      <p:sp>
        <p:nvSpPr>
          <p:cNvPr id="271" name="Google Shape;271;p39"/>
          <p:cNvSpPr txBox="1"/>
          <p:nvPr>
            <p:ph idx="1" type="body"/>
          </p:nvPr>
        </p:nvSpPr>
        <p:spPr>
          <a:xfrm>
            <a:off x="313200" y="1152475"/>
            <a:ext cx="3999900" cy="3416400"/>
          </a:xfrm>
          <a:prstGeom prst="rect">
            <a:avLst/>
          </a:prstGeom>
        </p:spPr>
        <p:txBody>
          <a:bodyPr anchorCtr="0" anchor="t" bIns="91425" lIns="0" spcFirstLastPara="1" rIns="91425" wrap="square" tIns="91425">
            <a:normAutofit lnSpcReduction="10000"/>
          </a:bodyPr>
          <a:lstStyle/>
          <a:p>
            <a:pPr indent="0" lvl="0" marL="0" rtl="0" algn="ctr">
              <a:spcBef>
                <a:spcPts val="0"/>
              </a:spcBef>
              <a:spcAft>
                <a:spcPts val="0"/>
              </a:spcAft>
              <a:buNone/>
            </a:pPr>
            <a:r>
              <a:rPr lang="de" sz="1800"/>
              <a:t>ENERGIESYSTEME &amp; EE, MASCHBAU</a:t>
            </a:r>
            <a:endParaRPr sz="1800"/>
          </a:p>
          <a:p>
            <a:pPr indent="-336550" lvl="0" marL="457200" rtl="0" algn="l">
              <a:spcBef>
                <a:spcPts val="1200"/>
              </a:spcBef>
              <a:spcAft>
                <a:spcPts val="0"/>
              </a:spcAft>
              <a:buSzPts val="1700"/>
              <a:buChar char="●"/>
            </a:pPr>
            <a:r>
              <a:rPr lang="de" sz="1700"/>
              <a:t>Steuerung/Regelung</a:t>
            </a:r>
            <a:endParaRPr sz="1700"/>
          </a:p>
          <a:p>
            <a:pPr indent="-336550" lvl="0" marL="457200" rtl="0" algn="l">
              <a:spcBef>
                <a:spcPts val="0"/>
              </a:spcBef>
              <a:spcAft>
                <a:spcPts val="0"/>
              </a:spcAft>
              <a:buSzPts val="1700"/>
              <a:buChar char="●"/>
            </a:pPr>
            <a:r>
              <a:rPr lang="de" sz="1700"/>
              <a:t>IOT / Microcontroller</a:t>
            </a:r>
            <a:endParaRPr sz="1700"/>
          </a:p>
          <a:p>
            <a:pPr indent="-336550" lvl="0" marL="457200" rtl="0" algn="l">
              <a:spcBef>
                <a:spcPts val="0"/>
              </a:spcBef>
              <a:spcAft>
                <a:spcPts val="0"/>
              </a:spcAft>
              <a:buSzPts val="1700"/>
              <a:buChar char="●"/>
            </a:pPr>
            <a:r>
              <a:rPr lang="de" sz="1700"/>
              <a:t>Predictive Maintenance</a:t>
            </a:r>
            <a:endParaRPr sz="1700"/>
          </a:p>
          <a:p>
            <a:pPr indent="0" lvl="0" marL="457200" rtl="0" algn="l">
              <a:spcBef>
                <a:spcPts val="1200"/>
              </a:spcBef>
              <a:spcAft>
                <a:spcPts val="0"/>
              </a:spcAft>
              <a:buNone/>
            </a:pPr>
            <a:r>
              <a:t/>
            </a:r>
            <a:endParaRPr sz="1800"/>
          </a:p>
          <a:p>
            <a:pPr indent="0" lvl="0" marL="0" rtl="0" algn="ctr">
              <a:spcBef>
                <a:spcPts val="1200"/>
              </a:spcBef>
              <a:spcAft>
                <a:spcPts val="0"/>
              </a:spcAft>
              <a:buNone/>
            </a:pPr>
            <a:r>
              <a:rPr lang="de" sz="1800"/>
              <a:t>INTERNATIONAL ENV. STUDIES</a:t>
            </a:r>
            <a:endParaRPr sz="1800"/>
          </a:p>
          <a:p>
            <a:pPr indent="-336550" lvl="0" marL="457200" rtl="0" algn="l">
              <a:spcBef>
                <a:spcPts val="1200"/>
              </a:spcBef>
              <a:spcAft>
                <a:spcPts val="0"/>
              </a:spcAft>
              <a:buSzPts val="1700"/>
              <a:buChar char="●"/>
            </a:pPr>
            <a:r>
              <a:rPr lang="de" sz="1700"/>
              <a:t>Agent based models: social, climate, governance</a:t>
            </a:r>
            <a:endParaRPr sz="1700"/>
          </a:p>
          <a:p>
            <a:pPr indent="-336550" lvl="0" marL="457200" rtl="0" algn="l">
              <a:spcBef>
                <a:spcPts val="0"/>
              </a:spcBef>
              <a:spcAft>
                <a:spcPts val="0"/>
              </a:spcAft>
              <a:buSzPts val="1700"/>
              <a:buChar char="●"/>
            </a:pPr>
            <a:r>
              <a:rPr lang="de" sz="1700"/>
              <a:t>Data Analysis</a:t>
            </a:r>
            <a:endParaRPr sz="1700"/>
          </a:p>
        </p:txBody>
      </p:sp>
      <p:sp>
        <p:nvSpPr>
          <p:cNvPr id="272" name="Google Shape;272;p39"/>
          <p:cNvSpPr txBox="1"/>
          <p:nvPr>
            <p:ph idx="2" type="body"/>
          </p:nvPr>
        </p:nvSpPr>
        <p:spPr>
          <a:xfrm>
            <a:off x="4832400" y="1152475"/>
            <a:ext cx="3999900" cy="3416400"/>
          </a:xfrm>
          <a:prstGeom prst="rect">
            <a:avLst/>
          </a:prstGeom>
        </p:spPr>
        <p:txBody>
          <a:bodyPr anchorCtr="0" anchor="t" bIns="91425" lIns="0" spcFirstLastPara="1" rIns="91425" wrap="square" tIns="91425">
            <a:normAutofit lnSpcReduction="20000"/>
          </a:bodyPr>
          <a:lstStyle/>
          <a:p>
            <a:pPr indent="0" lvl="0" marL="0" rtl="0" algn="ctr">
              <a:spcBef>
                <a:spcPts val="0"/>
              </a:spcBef>
              <a:spcAft>
                <a:spcPts val="0"/>
              </a:spcAft>
              <a:buNone/>
            </a:pPr>
            <a:r>
              <a:rPr lang="de" sz="1800"/>
              <a:t>POWI ANGEWANDT</a:t>
            </a:r>
            <a:endParaRPr sz="1800"/>
          </a:p>
          <a:p>
            <a:pPr indent="-336550" lvl="0" marL="457200" rtl="0" algn="l">
              <a:spcBef>
                <a:spcPts val="1200"/>
              </a:spcBef>
              <a:spcAft>
                <a:spcPts val="0"/>
              </a:spcAft>
              <a:buSzPts val="1700"/>
              <a:buChar char="●"/>
            </a:pPr>
            <a:r>
              <a:rPr lang="de" sz="1700"/>
              <a:t>Opinion Modelling</a:t>
            </a:r>
            <a:endParaRPr sz="1700"/>
          </a:p>
          <a:p>
            <a:pPr indent="-336550" lvl="0" marL="457200" rtl="0" algn="l">
              <a:spcBef>
                <a:spcPts val="0"/>
              </a:spcBef>
              <a:spcAft>
                <a:spcPts val="0"/>
              </a:spcAft>
              <a:buSzPts val="1700"/>
              <a:buChar char="●"/>
            </a:pPr>
            <a:r>
              <a:rPr lang="de" sz="1700"/>
              <a:t>Text Analysis</a:t>
            </a:r>
            <a:endParaRPr sz="1700"/>
          </a:p>
          <a:p>
            <a:pPr indent="0" lvl="0" marL="0" rtl="0" algn="ctr">
              <a:spcBef>
                <a:spcPts val="1200"/>
              </a:spcBef>
              <a:spcAft>
                <a:spcPts val="0"/>
              </a:spcAft>
              <a:buNone/>
            </a:pPr>
            <a:r>
              <a:rPr lang="de" sz="1800"/>
              <a:t> JURA</a:t>
            </a:r>
            <a:endParaRPr sz="1800"/>
          </a:p>
          <a:p>
            <a:pPr indent="-361950" lvl="0" marL="457200" rtl="0" algn="l">
              <a:spcBef>
                <a:spcPts val="1200"/>
              </a:spcBef>
              <a:spcAft>
                <a:spcPts val="0"/>
              </a:spcAft>
              <a:buSzPts val="2100"/>
              <a:buChar char="●"/>
            </a:pPr>
            <a:r>
              <a:rPr lang="de" sz="1600"/>
              <a:t>Prozesse automatisieren</a:t>
            </a:r>
            <a:endParaRPr sz="1600"/>
          </a:p>
          <a:p>
            <a:pPr indent="-342900" lvl="0" marL="457200" rtl="0" algn="l">
              <a:spcBef>
                <a:spcPts val="0"/>
              </a:spcBef>
              <a:spcAft>
                <a:spcPts val="0"/>
              </a:spcAft>
              <a:buSzPts val="1800"/>
              <a:buChar char="●"/>
            </a:pPr>
            <a:r>
              <a:rPr lang="de" sz="1600"/>
              <a:t>Kriminalstatistik</a:t>
            </a:r>
            <a:endParaRPr sz="1600"/>
          </a:p>
          <a:p>
            <a:pPr indent="0" lvl="0" marL="457200" rtl="0" algn="ctr">
              <a:spcBef>
                <a:spcPts val="1200"/>
              </a:spcBef>
              <a:spcAft>
                <a:spcPts val="0"/>
              </a:spcAft>
              <a:buNone/>
            </a:pPr>
            <a:r>
              <a:rPr lang="de" sz="1800"/>
              <a:t>LINGUISTIK</a:t>
            </a:r>
            <a:endParaRPr sz="1800"/>
          </a:p>
          <a:p>
            <a:pPr indent="-342900" lvl="0" marL="457200" rtl="0" algn="l">
              <a:spcBef>
                <a:spcPts val="1200"/>
              </a:spcBef>
              <a:spcAft>
                <a:spcPts val="0"/>
              </a:spcAft>
              <a:buSzPts val="1800"/>
              <a:buChar char="●"/>
            </a:pPr>
            <a:r>
              <a:rPr lang="de" sz="1800"/>
              <a:t>Text Analysis</a:t>
            </a:r>
            <a:endParaRPr sz="1800"/>
          </a:p>
          <a:p>
            <a:pPr indent="-342900" lvl="0" marL="457200" rtl="0" algn="l">
              <a:spcBef>
                <a:spcPts val="0"/>
              </a:spcBef>
              <a:spcAft>
                <a:spcPts val="0"/>
              </a:spcAft>
              <a:buSzPts val="1800"/>
              <a:buChar char="●"/>
            </a:pPr>
            <a:r>
              <a:rPr lang="de" sz="1800"/>
              <a:t>Sprachliche Datenbank</a:t>
            </a:r>
            <a:endParaRPr sz="1800"/>
          </a:p>
        </p:txBody>
      </p:sp>
      <p:sp>
        <p:nvSpPr>
          <p:cNvPr id="273" name="Google Shape;27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Abschluss Projekt Sharing</a:t>
            </a:r>
            <a:endParaRPr/>
          </a:p>
        </p:txBody>
      </p:sp>
      <p:sp>
        <p:nvSpPr>
          <p:cNvPr id="279" name="Google Shape;279;p40"/>
          <p:cNvSpPr txBox="1"/>
          <p:nvPr>
            <p:ph idx="1" type="body"/>
          </p:nvPr>
        </p:nvSpPr>
        <p:spPr>
          <a:xfrm>
            <a:off x="311700" y="1152475"/>
            <a:ext cx="8520600" cy="3416400"/>
          </a:xfrm>
          <a:prstGeom prst="rect">
            <a:avLst/>
          </a:prstGeom>
        </p:spPr>
        <p:txBody>
          <a:bodyPr anchorCtr="0" anchor="t" bIns="91425" lIns="0" spcFirstLastPara="1" rIns="91425" wrap="square" tIns="91425">
            <a:normAutofit/>
          </a:bodyPr>
          <a:lstStyle/>
          <a:p>
            <a:pPr indent="-342900" lvl="0" marL="457200" rtl="0" algn="l">
              <a:spcBef>
                <a:spcPts val="0"/>
              </a:spcBef>
              <a:spcAft>
                <a:spcPts val="0"/>
              </a:spcAft>
              <a:buSzPts val="1800"/>
              <a:buChar char="●"/>
            </a:pPr>
            <a:r>
              <a:rPr lang="de"/>
              <a:t>Stellt kurz euer Projekt vor</a:t>
            </a:r>
            <a:endParaRPr/>
          </a:p>
          <a:p>
            <a:pPr indent="-342900" lvl="0" marL="457200" rtl="0" algn="l">
              <a:spcBef>
                <a:spcPts val="0"/>
              </a:spcBef>
              <a:spcAft>
                <a:spcPts val="0"/>
              </a:spcAft>
              <a:buSzPts val="1800"/>
              <a:buChar char="●"/>
            </a:pPr>
            <a:r>
              <a:rPr lang="de"/>
              <a:t>Warum habt ihr es gewählt?</a:t>
            </a:r>
            <a:endParaRPr/>
          </a:p>
          <a:p>
            <a:pPr indent="-342900" lvl="0" marL="457200" rtl="0" algn="l">
              <a:spcBef>
                <a:spcPts val="0"/>
              </a:spcBef>
              <a:spcAft>
                <a:spcPts val="0"/>
              </a:spcAft>
              <a:buSzPts val="1800"/>
              <a:buChar char="●"/>
            </a:pPr>
            <a:r>
              <a:rPr lang="de"/>
              <a:t>Wie seid ihr vorgegangen?</a:t>
            </a:r>
            <a:endParaRPr/>
          </a:p>
          <a:p>
            <a:pPr indent="-342900" lvl="0" marL="457200" rtl="0" algn="l">
              <a:spcBef>
                <a:spcPts val="0"/>
              </a:spcBef>
              <a:spcAft>
                <a:spcPts val="0"/>
              </a:spcAft>
              <a:buSzPts val="1800"/>
              <a:buChar char="●"/>
            </a:pPr>
            <a:r>
              <a:rPr lang="de"/>
              <a:t>Wie habt ihr Probleme gelöst?</a:t>
            </a:r>
            <a:endParaRPr/>
          </a:p>
          <a:p>
            <a:pPr indent="-342900" lvl="0" marL="457200" rtl="0" algn="l">
              <a:spcBef>
                <a:spcPts val="0"/>
              </a:spcBef>
              <a:spcAft>
                <a:spcPts val="0"/>
              </a:spcAft>
              <a:buSzPts val="1800"/>
              <a:buChar char="●"/>
            </a:pPr>
            <a:r>
              <a:rPr lang="de"/>
              <a:t>Wo geht die Reise hin? Werdet ihr noch weiter an dem Projekt arbeiten?</a:t>
            </a:r>
            <a:endParaRPr/>
          </a:p>
          <a:p>
            <a:pPr indent="-342900" lvl="0" marL="457200" rtl="0" algn="l">
              <a:spcBef>
                <a:spcPts val="0"/>
              </a:spcBef>
              <a:spcAft>
                <a:spcPts val="0"/>
              </a:spcAft>
              <a:buSzPts val="1800"/>
              <a:buChar char="●"/>
            </a:pPr>
            <a:r>
              <a:rPr lang="de"/>
              <a:t>Zeitrahmen: &lt;5 min! </a:t>
            </a:r>
            <a:endParaRPr/>
          </a:p>
        </p:txBody>
      </p:sp>
      <p:sp>
        <p:nvSpPr>
          <p:cNvPr id="280" name="Google Shape;28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Wer seid ihr?</a:t>
            </a:r>
            <a:endParaRPr/>
          </a:p>
        </p:txBody>
      </p:sp>
      <p:sp>
        <p:nvSpPr>
          <p:cNvPr id="69" name="Google Shape;69;p15"/>
          <p:cNvSpPr txBox="1"/>
          <p:nvPr>
            <p:ph idx="1" type="body"/>
          </p:nvPr>
        </p:nvSpPr>
        <p:spPr>
          <a:xfrm>
            <a:off x="311700" y="1152475"/>
            <a:ext cx="4378800" cy="3297000"/>
          </a:xfrm>
          <a:prstGeom prst="rect">
            <a:avLst/>
          </a:prstGeom>
        </p:spPr>
        <p:txBody>
          <a:bodyPr anchorCtr="0" anchor="t" bIns="91425" lIns="0" spcFirstLastPara="1" rIns="91425" wrap="square" tIns="91425">
            <a:normAutofit/>
          </a:bodyPr>
          <a:lstStyle/>
          <a:p>
            <a:pPr indent="-184150" lvl="0" marL="360000" rtl="0" algn="l">
              <a:spcBef>
                <a:spcPts val="0"/>
              </a:spcBef>
              <a:spcAft>
                <a:spcPts val="0"/>
              </a:spcAft>
              <a:buSzPts val="1400"/>
              <a:buChar char="●"/>
            </a:pPr>
            <a:r>
              <a:rPr lang="de"/>
              <a:t>Angewandte Politikwissenschaften</a:t>
            </a:r>
            <a:endParaRPr/>
          </a:p>
          <a:p>
            <a:pPr indent="-184150" lvl="0" marL="360000" rtl="0" algn="l">
              <a:spcBef>
                <a:spcPts val="0"/>
              </a:spcBef>
              <a:spcAft>
                <a:spcPts val="0"/>
              </a:spcAft>
              <a:buSzPts val="1400"/>
              <a:buChar char="●"/>
            </a:pPr>
            <a:r>
              <a:rPr lang="de"/>
              <a:t>2x Chemie</a:t>
            </a:r>
            <a:endParaRPr/>
          </a:p>
          <a:p>
            <a:pPr indent="-184150" lvl="0" marL="360000" rtl="0" algn="l">
              <a:spcBef>
                <a:spcPts val="0"/>
              </a:spcBef>
              <a:spcAft>
                <a:spcPts val="0"/>
              </a:spcAft>
              <a:buSzPts val="1400"/>
              <a:buChar char="●"/>
            </a:pPr>
            <a:r>
              <a:rPr lang="de"/>
              <a:t>Energiesysteme &amp; Erneuerbare Energien (Maschinenbau)</a:t>
            </a:r>
            <a:endParaRPr/>
          </a:p>
          <a:p>
            <a:pPr indent="-184150" lvl="0" marL="360000" rtl="0" algn="l">
              <a:spcBef>
                <a:spcPts val="0"/>
              </a:spcBef>
              <a:spcAft>
                <a:spcPts val="0"/>
              </a:spcAft>
              <a:buSzPts val="1400"/>
              <a:buChar char="●"/>
            </a:pPr>
            <a:r>
              <a:rPr lang="de"/>
              <a:t>Europäische Sprachen</a:t>
            </a:r>
            <a:endParaRPr/>
          </a:p>
          <a:p>
            <a:pPr indent="-184150" lvl="0" marL="360000" rtl="0" algn="l">
              <a:spcBef>
                <a:spcPts val="0"/>
              </a:spcBef>
              <a:spcAft>
                <a:spcPts val="0"/>
              </a:spcAft>
              <a:buSzPts val="1400"/>
              <a:buChar char="●"/>
            </a:pPr>
            <a:r>
              <a:rPr lang="de"/>
              <a:t>Humangeographie</a:t>
            </a:r>
            <a:endParaRPr/>
          </a:p>
          <a:p>
            <a:pPr indent="-184150" lvl="0" marL="360000" rtl="0" algn="l">
              <a:spcBef>
                <a:spcPts val="0"/>
              </a:spcBef>
              <a:spcAft>
                <a:spcPts val="0"/>
              </a:spcAft>
              <a:buSzPts val="1400"/>
              <a:buChar char="●"/>
            </a:pPr>
            <a:r>
              <a:rPr lang="de"/>
              <a:t>International Environmental Studies</a:t>
            </a:r>
            <a:endParaRPr/>
          </a:p>
          <a:p>
            <a:pPr indent="-184150" lvl="0" marL="360000" rtl="0" algn="l">
              <a:spcBef>
                <a:spcPts val="0"/>
              </a:spcBef>
              <a:spcAft>
                <a:spcPts val="0"/>
              </a:spcAft>
              <a:buSzPts val="1400"/>
              <a:buChar char="●"/>
            </a:pPr>
            <a:r>
              <a:rPr lang="de"/>
              <a:t>Jura</a:t>
            </a:r>
            <a:endParaRPr/>
          </a:p>
          <a:p>
            <a:pPr indent="-184150" lvl="0" marL="360000" rtl="0" algn="l">
              <a:spcBef>
                <a:spcPts val="0"/>
              </a:spcBef>
              <a:spcAft>
                <a:spcPts val="0"/>
              </a:spcAft>
              <a:buSzPts val="1400"/>
              <a:buChar char="●"/>
            </a:pPr>
            <a:r>
              <a:rPr lang="de"/>
              <a:t>Mathematik</a:t>
            </a:r>
            <a:endParaRPr/>
          </a:p>
          <a:p>
            <a:pPr indent="-184150" lvl="0" marL="360000" rtl="0" algn="l">
              <a:spcBef>
                <a:spcPts val="0"/>
              </a:spcBef>
              <a:spcAft>
                <a:spcPts val="0"/>
              </a:spcAft>
              <a:buSzPts val="1400"/>
              <a:buChar char="●"/>
            </a:pPr>
            <a:r>
              <a:rPr lang="de"/>
              <a:t>Pharmazie</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solidFill>
                  <a:schemeClr val="dk2"/>
                </a:solidFill>
              </a:rPr>
              <a:t>‹#›</a:t>
            </a:fld>
            <a:endParaRPr>
              <a:solidFill>
                <a:schemeClr val="dk2"/>
              </a:solidFill>
            </a:endParaRPr>
          </a:p>
        </p:txBody>
      </p:sp>
      <p:pic>
        <p:nvPicPr>
          <p:cNvPr id="71" name="Google Shape;71;p15" title="Points scored"/>
          <p:cNvPicPr preferRelativeResize="0"/>
          <p:nvPr/>
        </p:nvPicPr>
        <p:blipFill>
          <a:blip r:embed="rId3">
            <a:alphaModFix/>
          </a:blip>
          <a:stretch>
            <a:fillRect/>
          </a:stretch>
        </p:blipFill>
        <p:spPr>
          <a:xfrm>
            <a:off x="5186800" y="1017725"/>
            <a:ext cx="3645501" cy="3645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Übersicht</a:t>
            </a:r>
            <a:endParaRPr/>
          </a:p>
        </p:txBody>
      </p:sp>
      <p:sp>
        <p:nvSpPr>
          <p:cNvPr id="77" name="Google Shape;77;p16"/>
          <p:cNvSpPr txBox="1"/>
          <p:nvPr>
            <p:ph idx="1" type="body"/>
          </p:nvPr>
        </p:nvSpPr>
        <p:spPr>
          <a:xfrm>
            <a:off x="313200" y="1152475"/>
            <a:ext cx="3999900" cy="3416400"/>
          </a:xfrm>
          <a:prstGeom prst="rect">
            <a:avLst/>
          </a:prstGeom>
        </p:spPr>
        <p:txBody>
          <a:bodyPr anchorCtr="0" anchor="t" bIns="91425" lIns="0" spcFirstLastPara="1" rIns="91425" wrap="square" tIns="91425">
            <a:normAutofit/>
          </a:bodyPr>
          <a:lstStyle/>
          <a:p>
            <a:pPr indent="-204301" lvl="0" marL="360000" rtl="0" algn="l">
              <a:spcBef>
                <a:spcPts val="0"/>
              </a:spcBef>
              <a:spcAft>
                <a:spcPts val="0"/>
              </a:spcAft>
              <a:buSzPts val="1800"/>
              <a:buAutoNum type="arabicPeriod"/>
            </a:pPr>
            <a:r>
              <a:rPr lang="de" sz="1800"/>
              <a:t>Grundlagen (Theorie)	[9-12 Uhr]</a:t>
            </a:r>
            <a:endParaRPr sz="1800"/>
          </a:p>
          <a:p>
            <a:pPr indent="-191599" lvl="1" marL="719999" rtl="0" algn="l">
              <a:spcBef>
                <a:spcPts val="0"/>
              </a:spcBef>
              <a:spcAft>
                <a:spcPts val="0"/>
              </a:spcAft>
              <a:buSzPts val="1600"/>
              <a:buAutoNum type="arabicPeriod"/>
            </a:pPr>
            <a:r>
              <a:rPr lang="de" sz="1600"/>
              <a:t>Motivation</a:t>
            </a:r>
            <a:endParaRPr sz="1700"/>
          </a:p>
          <a:p>
            <a:pPr indent="-191599" lvl="1" marL="719999" rtl="0" algn="l">
              <a:spcBef>
                <a:spcPts val="0"/>
              </a:spcBef>
              <a:spcAft>
                <a:spcPts val="0"/>
              </a:spcAft>
              <a:buSzPts val="1600"/>
              <a:buAutoNum type="arabicPeriod"/>
            </a:pPr>
            <a:r>
              <a:rPr lang="de" sz="1600"/>
              <a:t>Grundlagen anhand von Python</a:t>
            </a:r>
            <a:endParaRPr sz="1600"/>
          </a:p>
          <a:p>
            <a:pPr indent="-191599" lvl="1" marL="719999" rtl="0" algn="l">
              <a:spcBef>
                <a:spcPts val="0"/>
              </a:spcBef>
              <a:spcAft>
                <a:spcPts val="0"/>
              </a:spcAft>
              <a:buSzPts val="1600"/>
              <a:buAutoNum type="arabicPeriod"/>
            </a:pPr>
            <a:r>
              <a:rPr lang="de" sz="1600"/>
              <a:t>Die Welt drumherum</a:t>
            </a:r>
            <a:endParaRPr sz="1600"/>
          </a:p>
          <a:p>
            <a:pPr indent="-204301" lvl="0" marL="360000" rtl="0" algn="l">
              <a:spcBef>
                <a:spcPts val="0"/>
              </a:spcBef>
              <a:spcAft>
                <a:spcPts val="0"/>
              </a:spcAft>
              <a:buSzPts val="1800"/>
              <a:buAutoNum type="arabicPeriod"/>
            </a:pPr>
            <a:r>
              <a:rPr lang="de" sz="1800"/>
              <a:t>Projekte (Praxis)	[15-18 Uhr]</a:t>
            </a:r>
            <a:endParaRPr sz="1800"/>
          </a:p>
          <a:p>
            <a:pPr indent="-191599" lvl="1" marL="719999" rtl="0" algn="l">
              <a:spcBef>
                <a:spcPts val="0"/>
              </a:spcBef>
              <a:spcAft>
                <a:spcPts val="0"/>
              </a:spcAft>
              <a:buSzPts val="1600"/>
              <a:buAutoNum type="arabicPeriod"/>
            </a:pPr>
            <a:r>
              <a:rPr lang="de" sz="1600"/>
              <a:t>Inspiration</a:t>
            </a:r>
            <a:endParaRPr sz="1600"/>
          </a:p>
          <a:p>
            <a:pPr indent="-191599" lvl="1" marL="719999" rtl="0" algn="l">
              <a:spcBef>
                <a:spcPts val="0"/>
              </a:spcBef>
              <a:spcAft>
                <a:spcPts val="0"/>
              </a:spcAft>
              <a:buSzPts val="1600"/>
              <a:buAutoNum type="arabicPeriod"/>
            </a:pPr>
            <a:r>
              <a:rPr lang="de" sz="1600"/>
              <a:t>Projektarbeit</a:t>
            </a:r>
            <a:endParaRPr sz="1600"/>
          </a:p>
          <a:p>
            <a:pPr indent="-191599" lvl="1" marL="719999" rtl="0" algn="l">
              <a:spcBef>
                <a:spcPts val="0"/>
              </a:spcBef>
              <a:spcAft>
                <a:spcPts val="0"/>
              </a:spcAft>
              <a:buSzPts val="1600"/>
              <a:buAutoNum type="arabicPeriod"/>
            </a:pPr>
            <a:r>
              <a:rPr lang="de" sz="1600">
                <a:solidFill>
                  <a:schemeClr val="dk1"/>
                </a:solidFill>
              </a:rPr>
              <a:t>Abschluss Projekt Sharing</a:t>
            </a:r>
            <a:endParaRPr sz="1600"/>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79" name="Google Shape;79;p16"/>
          <p:cNvSpPr txBox="1"/>
          <p:nvPr>
            <p:ph idx="2" type="body"/>
          </p:nvPr>
        </p:nvSpPr>
        <p:spPr>
          <a:xfrm>
            <a:off x="4832400" y="1152475"/>
            <a:ext cx="3999900" cy="34164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lang="de"/>
              <a:t>I</a:t>
            </a:r>
            <a:r>
              <a:rPr lang="de"/>
              <a:t>nhaltlich wird das Seminar relativ viel. Also eher eine Art Achterbahnfahrt. Wichtig ist vor allem die Begriffe einmal gehört zu haben. Der Praxisteil ist sogar darauf ausgelegt, dass ihr nicht weiter wissen werdet und euch neues Wissen aneignen müsst.</a:t>
            </a:r>
            <a:endParaRPr/>
          </a:p>
          <a:p>
            <a:pPr indent="-330200" lvl="0" marL="457200" rtl="0" algn="l">
              <a:spcBef>
                <a:spcPts val="1200"/>
              </a:spcBef>
              <a:spcAft>
                <a:spcPts val="0"/>
              </a:spcAft>
              <a:buSzPts val="1600"/>
              <a:buChar char="➔"/>
            </a:pPr>
            <a:r>
              <a:rPr lang="de" sz="1600"/>
              <a:t>Gerne</a:t>
            </a:r>
            <a:r>
              <a:rPr lang="de" sz="1600"/>
              <a:t> jederzeit melden und fragen</a:t>
            </a:r>
            <a:endParaRPr sz="1600"/>
          </a:p>
          <a:p>
            <a:pPr indent="-330200" lvl="0" marL="457200" rtl="0" algn="l">
              <a:spcBef>
                <a:spcPts val="0"/>
              </a:spcBef>
              <a:spcAft>
                <a:spcPts val="0"/>
              </a:spcAft>
              <a:buSzPts val="1600"/>
              <a:buChar char="➔"/>
            </a:pPr>
            <a:r>
              <a:rPr lang="de" sz="1600"/>
              <a:t>Später in Ruhe nachlesen</a:t>
            </a:r>
            <a:endParaRPr sz="1600"/>
          </a:p>
          <a:p>
            <a:pPr indent="-330200" lvl="0" marL="457200" rtl="0" algn="l">
              <a:spcBef>
                <a:spcPts val="0"/>
              </a:spcBef>
              <a:spcAft>
                <a:spcPts val="0"/>
              </a:spcAft>
              <a:buSzPts val="1600"/>
              <a:buChar char="➔"/>
            </a:pPr>
            <a:r>
              <a:rPr lang="de" sz="1600"/>
              <a:t>Untereinander austauschen</a:t>
            </a:r>
            <a:endParaRPr sz="1600"/>
          </a:p>
        </p:txBody>
      </p:sp>
      <p:sp>
        <p:nvSpPr>
          <p:cNvPr id="80" name="Google Shape;80;p16"/>
          <p:cNvSpPr txBox="1"/>
          <p:nvPr>
            <p:ph type="title"/>
          </p:nvPr>
        </p:nvSpPr>
        <p:spPr>
          <a:xfrm>
            <a:off x="47022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DISCLAIMER</a:t>
            </a:r>
            <a:endParaRPr/>
          </a:p>
        </p:txBody>
      </p:sp>
      <p:pic>
        <p:nvPicPr>
          <p:cNvPr descr="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 id="81" name="Google Shape;81;p16"/>
          <p:cNvPicPr preferRelativeResize="0"/>
          <p:nvPr/>
        </p:nvPicPr>
        <p:blipFill>
          <a:blip r:embed="rId3">
            <a:alphaModFix/>
          </a:blip>
          <a:stretch>
            <a:fillRect/>
          </a:stretch>
        </p:blipFill>
        <p:spPr>
          <a:xfrm>
            <a:off x="6945525" y="104725"/>
            <a:ext cx="1323975" cy="1047750"/>
          </a:xfrm>
          <a:prstGeom prst="rect">
            <a:avLst/>
          </a:prstGeom>
          <a:noFill/>
          <a:ln>
            <a:noFill/>
          </a:ln>
        </p:spPr>
      </p:pic>
      <p:pic>
        <p:nvPicPr>
          <p:cNvPr descr="Freihandzeichnungen &#10;Freihandzeichnungen &#10;" id="82" name="Google Shape;82;p16"/>
          <p:cNvPicPr preferRelativeResize="0"/>
          <p:nvPr/>
        </p:nvPicPr>
        <p:blipFill>
          <a:blip r:embed="rId4">
            <a:alphaModFix/>
          </a:blip>
          <a:stretch>
            <a:fillRect/>
          </a:stretch>
        </p:blipFill>
        <p:spPr>
          <a:xfrm>
            <a:off x="5123500" y="3987188"/>
            <a:ext cx="353323" cy="723900"/>
          </a:xfrm>
          <a:prstGeom prst="rect">
            <a:avLst/>
          </a:prstGeom>
          <a:noFill/>
          <a:ln>
            <a:noFill/>
          </a:ln>
        </p:spPr>
      </p:pic>
      <p:pic>
        <p:nvPicPr>
          <p:cNvPr descr="Freihandzeichnungen &#10;Freihandzeichnungen &#10;Freihandzeichnungen &#10;Freihandzeichnungen &#10;Freihandzeichnungen &#10;Freihandzeichnungen &#10;" id="83" name="Google Shape;83;p16"/>
          <p:cNvPicPr preferRelativeResize="0"/>
          <p:nvPr/>
        </p:nvPicPr>
        <p:blipFill>
          <a:blip r:embed="rId5">
            <a:alphaModFix/>
          </a:blip>
          <a:stretch>
            <a:fillRect/>
          </a:stretch>
        </p:blipFill>
        <p:spPr>
          <a:xfrm>
            <a:off x="7374150" y="3987188"/>
            <a:ext cx="895350" cy="723900"/>
          </a:xfrm>
          <a:prstGeom prst="rect">
            <a:avLst/>
          </a:prstGeom>
          <a:noFill/>
          <a:ln>
            <a:noFill/>
          </a:ln>
        </p:spPr>
      </p:pic>
      <p:pic>
        <p:nvPicPr>
          <p:cNvPr descr="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 id="84" name="Google Shape;84;p16"/>
          <p:cNvPicPr preferRelativeResize="0"/>
          <p:nvPr/>
        </p:nvPicPr>
        <p:blipFill>
          <a:blip r:embed="rId6">
            <a:alphaModFix/>
          </a:blip>
          <a:stretch>
            <a:fillRect/>
          </a:stretch>
        </p:blipFill>
        <p:spPr>
          <a:xfrm>
            <a:off x="6037300" y="3915750"/>
            <a:ext cx="838200" cy="86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Pausen?</a:t>
            </a:r>
            <a:endParaRPr/>
          </a:p>
          <a:p>
            <a:pPr indent="0" lvl="0" marL="457200" rtl="0" algn="ctr">
              <a:spcBef>
                <a:spcPts val="0"/>
              </a:spcBef>
              <a:spcAft>
                <a:spcPts val="0"/>
              </a:spcAft>
              <a:buNone/>
            </a:pPr>
            <a:r>
              <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0" spcFirstLastPara="1" rIns="91425" wrap="square" tIns="91425">
            <a:normAutofit/>
          </a:bodyPr>
          <a:lstStyle/>
          <a:p>
            <a:pPr indent="-200025" lvl="0" marL="360000" rtl="0" algn="l">
              <a:spcBef>
                <a:spcPts val="0"/>
              </a:spcBef>
              <a:spcAft>
                <a:spcPts val="0"/>
              </a:spcAft>
              <a:buSzPts val="1800"/>
              <a:buChar char="●"/>
            </a:pPr>
            <a:r>
              <a:rPr lang="de"/>
              <a:t>Jeweils zur vollen Stunde </a:t>
            </a:r>
            <a:r>
              <a:rPr lang="de"/>
              <a:t>10 min</a:t>
            </a:r>
            <a:r>
              <a:rPr lang="de"/>
              <a:t>?</a:t>
            </a:r>
            <a:endParaRPr/>
          </a:p>
          <a:p>
            <a:pPr indent="-200025" lvl="0" marL="360000" rtl="0" algn="l">
              <a:spcBef>
                <a:spcPts val="0"/>
              </a:spcBef>
              <a:spcAft>
                <a:spcPts val="0"/>
              </a:spcAft>
              <a:buSzPts val="1800"/>
              <a:buChar char="●"/>
            </a:pPr>
            <a:r>
              <a:rPr lang="de"/>
              <a:t>alle </a:t>
            </a:r>
            <a:r>
              <a:rPr lang="de"/>
              <a:t>3/4</a:t>
            </a:r>
            <a:r>
              <a:rPr lang="de"/>
              <a:t> Stunde 5 min?</a:t>
            </a:r>
            <a:endParaRPr/>
          </a:p>
          <a:p>
            <a:pPr indent="-200025" lvl="0" marL="360000" rtl="0" algn="l">
              <a:spcBef>
                <a:spcPts val="0"/>
              </a:spcBef>
              <a:spcAft>
                <a:spcPts val="0"/>
              </a:spcAft>
              <a:buSzPts val="1800"/>
              <a:buChar char="●"/>
            </a:pPr>
            <a:r>
              <a:rPr lang="de"/>
              <a:t>die erste Person die eine Pause braucht entscheidet :D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556250"/>
            <a:ext cx="8520600" cy="203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Teil 1</a:t>
            </a:r>
            <a:endParaRPr/>
          </a:p>
          <a:p>
            <a:pPr indent="0" lvl="0" marL="0" rtl="0" algn="ctr">
              <a:spcBef>
                <a:spcPts val="0"/>
              </a:spcBef>
              <a:spcAft>
                <a:spcPts val="0"/>
              </a:spcAft>
              <a:buNone/>
            </a:pPr>
            <a:r>
              <a:rPr lang="de"/>
              <a:t>Grundlagen (Theorie)</a:t>
            </a:r>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78875"/>
            <a:ext cx="8520600" cy="87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Motivation: Was ist ein Computerprogramm?</a:t>
            </a:r>
            <a:br>
              <a:rPr lang="de"/>
            </a:br>
            <a:r>
              <a:rPr lang="de"/>
              <a:t>Wieso ist es sinnvoll programmieren zu lernen?</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04" name="Google Shape;104;p19"/>
          <p:cNvSpPr txBox="1"/>
          <p:nvPr>
            <p:ph idx="1" type="body"/>
          </p:nvPr>
        </p:nvSpPr>
        <p:spPr>
          <a:xfrm>
            <a:off x="311700" y="1152475"/>
            <a:ext cx="6732900" cy="3510900"/>
          </a:xfrm>
          <a:prstGeom prst="rect">
            <a:avLst/>
          </a:prstGeom>
          <a:solidFill>
            <a:schemeClr val="lt1"/>
          </a:solidFill>
        </p:spPr>
        <p:txBody>
          <a:bodyPr anchorCtr="0" anchor="t" bIns="91425" lIns="0" spcFirstLastPara="1" rIns="91425" wrap="square" tIns="91425">
            <a:normAutofit lnSpcReduction="10000"/>
          </a:bodyPr>
          <a:lstStyle/>
          <a:p>
            <a:pPr indent="-298450" lvl="0" marL="457200" rtl="0" algn="l">
              <a:spcBef>
                <a:spcPts val="1200"/>
              </a:spcBef>
              <a:spcAft>
                <a:spcPts val="0"/>
              </a:spcAft>
              <a:buClr>
                <a:schemeClr val="dk1"/>
              </a:buClr>
              <a:buSzPts val="1100"/>
              <a:buFont typeface="Arial"/>
              <a:buChar char="●"/>
            </a:pPr>
            <a:r>
              <a:rPr lang="de"/>
              <a:t>Folge von Anweisungen des Menschen, die der Computer 1:1 ausführt</a:t>
            </a:r>
            <a:endParaRPr/>
          </a:p>
          <a:p>
            <a:pPr indent="-298450" lvl="0" marL="457200" rtl="0" algn="l">
              <a:spcBef>
                <a:spcPts val="0"/>
              </a:spcBef>
              <a:spcAft>
                <a:spcPts val="0"/>
              </a:spcAft>
              <a:buClr>
                <a:schemeClr val="dk1"/>
              </a:buClr>
              <a:buSzPts val="1100"/>
              <a:buFont typeface="Arial"/>
              <a:buChar char="●"/>
            </a:pPr>
            <a:r>
              <a:rPr lang="de"/>
              <a:t>Mensch-Computer Schnittstelle</a:t>
            </a:r>
            <a:endParaRPr/>
          </a:p>
          <a:p>
            <a:pPr indent="-298450" lvl="0" marL="457200" rtl="0" algn="l">
              <a:spcBef>
                <a:spcPts val="0"/>
              </a:spcBef>
              <a:spcAft>
                <a:spcPts val="0"/>
              </a:spcAft>
              <a:buClr>
                <a:schemeClr val="dk1"/>
              </a:buClr>
              <a:buSzPts val="1100"/>
              <a:buFont typeface="Arial"/>
              <a:buChar char="●"/>
            </a:pPr>
            <a:r>
              <a:rPr lang="de"/>
              <a:t>Dadurch können </a:t>
            </a:r>
            <a:r>
              <a:rPr lang="de"/>
              <a:t>Computer Aufgaben vom Menschen übernehmen und das absolut fehlerfrei und im großen Maßstab</a:t>
            </a:r>
            <a:endParaRPr/>
          </a:p>
          <a:p>
            <a:pPr indent="-298450" lvl="0" marL="457200" rtl="0" algn="l">
              <a:spcBef>
                <a:spcPts val="0"/>
              </a:spcBef>
              <a:spcAft>
                <a:spcPts val="0"/>
              </a:spcAft>
              <a:buClr>
                <a:schemeClr val="dk1"/>
              </a:buClr>
              <a:buSzPts val="1100"/>
              <a:buFont typeface="Arial"/>
              <a:buChar char="●"/>
            </a:pPr>
            <a:r>
              <a:rPr lang="de"/>
              <a:t>Programme lassen uns kommunizieren, Informationen austauschen, forschen und so vieles mehr.</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05" name="Google Shape;105;p19"/>
          <p:cNvSpPr/>
          <p:nvPr/>
        </p:nvSpPr>
        <p:spPr>
          <a:xfrm>
            <a:off x="65922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91357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nvSpPr>
        <p:spPr>
          <a:xfrm>
            <a:off x="1354300" y="3830275"/>
            <a:ext cx="569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800">
                <a:latin typeface="Avenir"/>
                <a:ea typeface="Avenir"/>
                <a:cs typeface="Avenir"/>
                <a:sym typeface="Avenir"/>
              </a:rPr>
              <a:t>Wenn ihr programmieren lernt, könnt ihr Computer als mächtige Werkzeuge im vollem Umfang nutzen! </a:t>
            </a:r>
            <a:endParaRPr b="1" sz="1800">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1106125"/>
            <a:ext cx="8520600" cy="19635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61111"/>
              <a:buFont typeface="Arial"/>
              <a:buNone/>
            </a:pPr>
            <a:r>
              <a:rPr lang="de" sz="1800">
                <a:solidFill>
                  <a:schemeClr val="dk2"/>
                </a:solidFill>
              </a:rPr>
              <a:t>Anweisung in Maschinensprache</a:t>
            </a:r>
            <a:endParaRPr sz="3200"/>
          </a:p>
          <a:p>
            <a:pPr indent="0" lvl="0" marL="0" rtl="0" algn="ctr">
              <a:lnSpc>
                <a:spcPct val="115000"/>
              </a:lnSpc>
              <a:spcBef>
                <a:spcPts val="1200"/>
              </a:spcBef>
              <a:spcAft>
                <a:spcPts val="0"/>
              </a:spcAft>
              <a:buNone/>
            </a:pPr>
            <a:r>
              <a:rPr lang="de" sz="3533">
                <a:latin typeface="Avenir"/>
                <a:ea typeface="Avenir"/>
                <a:cs typeface="Avenir"/>
                <a:sym typeface="Avenir"/>
              </a:rPr>
              <a:t>000011000111010001011111110000000010</a:t>
            </a:r>
            <a:endParaRPr sz="3533"/>
          </a:p>
          <a:p>
            <a:pPr indent="0" lvl="0" marL="0" rtl="0" algn="ctr">
              <a:lnSpc>
                <a:spcPct val="115000"/>
              </a:lnSpc>
              <a:spcBef>
                <a:spcPts val="1200"/>
              </a:spcBef>
              <a:spcAft>
                <a:spcPts val="1200"/>
              </a:spcAft>
              <a:buNone/>
            </a:pPr>
            <a:r>
              <a:rPr lang="de" sz="3200"/>
              <a:t>=</a:t>
            </a:r>
            <a:endParaRPr sz="3200"/>
          </a:p>
        </p:txBody>
      </p:sp>
      <p:sp>
        <p:nvSpPr>
          <p:cNvPr id="113" name="Google Shape;113;p20"/>
          <p:cNvSpPr txBox="1"/>
          <p:nvPr>
            <p:ph idx="1" type="body"/>
          </p:nvPr>
        </p:nvSpPr>
        <p:spPr>
          <a:xfrm>
            <a:off x="311700" y="3152225"/>
            <a:ext cx="8520600" cy="1300800"/>
          </a:xfrm>
          <a:prstGeom prst="rect">
            <a:avLst/>
          </a:prstGeom>
        </p:spPr>
        <p:txBody>
          <a:bodyPr anchorCtr="0" anchor="t" bIns="91425" lIns="0" spcFirstLastPara="1" rIns="91425" wrap="square" tIns="91425">
            <a:normAutofit/>
          </a:bodyPr>
          <a:lstStyle/>
          <a:p>
            <a:pPr indent="0" lvl="0" marL="457200" rtl="0" algn="ctr">
              <a:spcBef>
                <a:spcPts val="1200"/>
              </a:spcBef>
              <a:spcAft>
                <a:spcPts val="1200"/>
              </a:spcAft>
              <a:buNone/>
            </a:pPr>
            <a:r>
              <a:rPr lang="de"/>
              <a:t>Lade die Zahl 2 in eine bestimmte Speicherstelle (in x86 Prozessoren)</a:t>
            </a:r>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Was sind Programmiersprachen?</a:t>
            </a:r>
            <a:endParaRPr/>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21" name="Google Shape;121;p21"/>
          <p:cNvSpPr txBox="1"/>
          <p:nvPr>
            <p:ph idx="1" type="body"/>
          </p:nvPr>
        </p:nvSpPr>
        <p:spPr>
          <a:xfrm>
            <a:off x="311700" y="1152475"/>
            <a:ext cx="6732900" cy="3510900"/>
          </a:xfrm>
          <a:prstGeom prst="rect">
            <a:avLst/>
          </a:prstGeom>
          <a:solidFill>
            <a:schemeClr val="lt1"/>
          </a:solidFill>
        </p:spPr>
        <p:txBody>
          <a:bodyPr anchorCtr="0" anchor="t" bIns="91425" lIns="0" spcFirstLastPara="1" rIns="91425" wrap="square" tIns="91425">
            <a:normAutofit/>
          </a:bodyPr>
          <a:lstStyle/>
          <a:p>
            <a:pPr indent="-323850" lvl="0" marL="457200" rtl="0" algn="l">
              <a:spcBef>
                <a:spcPts val="1200"/>
              </a:spcBef>
              <a:spcAft>
                <a:spcPts val="0"/>
              </a:spcAft>
              <a:buClr>
                <a:schemeClr val="dk1"/>
              </a:buClr>
              <a:buSzPts val="1500"/>
              <a:buFont typeface="Avenir"/>
              <a:buChar char="●"/>
            </a:pPr>
            <a:r>
              <a:rPr lang="de" sz="1500">
                <a:solidFill>
                  <a:schemeClr val="dk1"/>
                </a:solidFill>
              </a:rPr>
              <a:t>Computer verstehen </a:t>
            </a:r>
            <a:r>
              <a:rPr lang="de" sz="1500">
                <a:solidFill>
                  <a:schemeClr val="dk1"/>
                </a:solidFill>
              </a:rPr>
              <a:t>nur ganz fundamentale Anweisungen aus </a:t>
            </a:r>
            <a:r>
              <a:rPr lang="de" sz="1500">
                <a:solidFill>
                  <a:schemeClr val="dk1"/>
                </a:solidFill>
              </a:rPr>
              <a:t>aus der Maschinensprache, sog. </a:t>
            </a:r>
            <a:r>
              <a:rPr lang="de" sz="1500">
                <a:solidFill>
                  <a:schemeClr val="dk1"/>
                </a:solidFill>
              </a:rPr>
              <a:t>Binärcodes (0001011…)</a:t>
            </a:r>
            <a:endParaRPr sz="1500">
              <a:solidFill>
                <a:schemeClr val="dk1"/>
              </a:solidFill>
            </a:endParaRPr>
          </a:p>
          <a:p>
            <a:pPr indent="-323850" lvl="0" marL="457200" rtl="0" algn="l">
              <a:spcBef>
                <a:spcPts val="0"/>
              </a:spcBef>
              <a:spcAft>
                <a:spcPts val="0"/>
              </a:spcAft>
              <a:buClr>
                <a:schemeClr val="dk1"/>
              </a:buClr>
              <a:buSzPts val="1500"/>
              <a:buFont typeface="Arial"/>
              <a:buChar char="●"/>
            </a:pPr>
            <a:r>
              <a:rPr lang="de" sz="1500">
                <a:solidFill>
                  <a:schemeClr val="dk1"/>
                </a:solidFill>
              </a:rPr>
              <a:t>Low-Level Sprachen sind nah am Maschinencode und bieten mehr Funktionalität</a:t>
            </a:r>
            <a:endParaRPr sz="1500">
              <a:solidFill>
                <a:schemeClr val="dk1"/>
              </a:solidFill>
            </a:endParaRPr>
          </a:p>
          <a:p>
            <a:pPr indent="-323850" lvl="0" marL="457200" rtl="0" algn="l">
              <a:spcBef>
                <a:spcPts val="0"/>
              </a:spcBef>
              <a:spcAft>
                <a:spcPts val="0"/>
              </a:spcAft>
              <a:buClr>
                <a:schemeClr val="dk1"/>
              </a:buClr>
              <a:buSzPts val="1500"/>
              <a:buFont typeface="Arial"/>
              <a:buChar char="●"/>
            </a:pPr>
            <a:r>
              <a:rPr lang="de" sz="1500">
                <a:solidFill>
                  <a:schemeClr val="dk1"/>
                </a:solidFill>
              </a:rPr>
              <a:t>High-Level Sprachen sind nah an menschlicher Sprache und leichter verständlich</a:t>
            </a:r>
            <a:endParaRPr sz="1500">
              <a:solidFill>
                <a:schemeClr val="dk1"/>
              </a:solidFill>
            </a:endParaRPr>
          </a:p>
          <a:p>
            <a:pPr indent="-323850" lvl="0" marL="457200" rtl="0" algn="l">
              <a:spcBef>
                <a:spcPts val="0"/>
              </a:spcBef>
              <a:spcAft>
                <a:spcPts val="0"/>
              </a:spcAft>
              <a:buClr>
                <a:schemeClr val="dk1"/>
              </a:buClr>
              <a:buSzPts val="1500"/>
              <a:buFont typeface="Avenir"/>
              <a:buChar char="●"/>
            </a:pPr>
            <a:r>
              <a:rPr lang="de" sz="1500">
                <a:solidFill>
                  <a:schemeClr val="dk1"/>
                </a:solidFill>
              </a:rPr>
              <a:t>Syntax: Welche Zeichenketten sind (valide) Programme in der Programmiersprache</a:t>
            </a:r>
            <a:endParaRPr sz="1500">
              <a:solidFill>
                <a:schemeClr val="dk1"/>
              </a:solidFill>
            </a:endParaRPr>
          </a:p>
          <a:p>
            <a:pPr indent="-323850" lvl="0" marL="457200" rtl="0" algn="l">
              <a:spcBef>
                <a:spcPts val="0"/>
              </a:spcBef>
              <a:spcAft>
                <a:spcPts val="0"/>
              </a:spcAft>
              <a:buClr>
                <a:schemeClr val="dk1"/>
              </a:buClr>
              <a:buSzPts val="1500"/>
              <a:buFont typeface="Avenir"/>
              <a:buChar char="●"/>
            </a:pPr>
            <a:r>
              <a:rPr lang="de" sz="1500">
                <a:solidFill>
                  <a:schemeClr val="dk1"/>
                </a:solidFill>
              </a:rPr>
              <a:t>Semantik:</a:t>
            </a:r>
            <a:r>
              <a:rPr lang="de" sz="1500">
                <a:solidFill>
                  <a:schemeClr val="dk1"/>
                </a:solidFill>
              </a:rPr>
              <a:t> Welche</a:t>
            </a:r>
            <a:r>
              <a:rPr lang="de" sz="1500">
                <a:solidFill>
                  <a:schemeClr val="dk1"/>
                </a:solidFill>
              </a:rPr>
              <a:t> Bedeutung haben die Zeichenketten</a:t>
            </a:r>
            <a:endParaRPr/>
          </a:p>
          <a:p>
            <a:pPr indent="0" lvl="0" marL="457200" rtl="0" algn="l">
              <a:spcBef>
                <a:spcPts val="1200"/>
              </a:spcBef>
              <a:spcAft>
                <a:spcPts val="1200"/>
              </a:spcAft>
              <a:buNone/>
            </a:pPr>
            <a:r>
              <a:t/>
            </a:r>
            <a:endParaRPr/>
          </a:p>
        </p:txBody>
      </p:sp>
      <p:sp>
        <p:nvSpPr>
          <p:cNvPr id="122" name="Google Shape;122;p21"/>
          <p:cNvSpPr/>
          <p:nvPr/>
        </p:nvSpPr>
        <p:spPr>
          <a:xfrm>
            <a:off x="65922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913575" y="3913375"/>
            <a:ext cx="296700" cy="572700"/>
          </a:xfrm>
          <a:prstGeom prst="chevron">
            <a:avLst>
              <a:gd fmla="val 50000"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1354300" y="3830275"/>
            <a:ext cx="569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800">
                <a:latin typeface="Avenir"/>
                <a:ea typeface="Avenir"/>
                <a:cs typeface="Avenir"/>
                <a:sym typeface="Avenir"/>
              </a:rPr>
              <a:t>Programmiersprachen abstrahieren den Binärcode und erleichtern so das Programmieren </a:t>
            </a:r>
            <a:r>
              <a:rPr b="1" lang="de" sz="1800">
                <a:latin typeface="Avenir"/>
                <a:ea typeface="Avenir"/>
                <a:cs typeface="Avenir"/>
                <a:sym typeface="Avenir"/>
              </a:rPr>
              <a:t> </a:t>
            </a:r>
            <a:endParaRPr b="1" sz="1800">
              <a:latin typeface="Avenir"/>
              <a:ea typeface="Avenir"/>
              <a:cs typeface="Avenir"/>
              <a:sym typeface="Avenir"/>
            </a:endParaRPr>
          </a:p>
        </p:txBody>
      </p:sp>
      <p:pic>
        <p:nvPicPr>
          <p:cNvPr descr="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Freihandzeichnungen &#10;Maschinen- &#10;code &#10;Low- &#10;level &#10;High- &#10;level &#10;" id="125" name="Google Shape;125;p21"/>
          <p:cNvPicPr preferRelativeResize="0"/>
          <p:nvPr/>
        </p:nvPicPr>
        <p:blipFill rotWithShape="1">
          <a:blip r:embed="rId3">
            <a:alphaModFix/>
          </a:blip>
          <a:srcRect b="0" l="0" r="15540" t="0"/>
          <a:stretch/>
        </p:blipFill>
        <p:spPr>
          <a:xfrm>
            <a:off x="6956675" y="1974027"/>
            <a:ext cx="1875632" cy="11954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