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Lst>
  <p:sldSz cx="12801600" cy="96012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autoAdjust="0"/>
    <p:restoredTop sz="94660"/>
  </p:normalViewPr>
  <p:slideViewPr>
    <p:cSldViewPr snapToGrid="0">
      <p:cViewPr varScale="1">
        <p:scale>
          <a:sx n="83" d="100"/>
          <a:sy n="83" d="100"/>
        </p:scale>
        <p:origin x="1458" y="-8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120" y="1571308"/>
            <a:ext cx="10881360" cy="3342640"/>
          </a:xfrm>
        </p:spPr>
        <p:txBody>
          <a:bodyPr anchor="b"/>
          <a:lstStyle>
            <a:lvl1pPr algn="ctr">
              <a:defRPr sz="8400"/>
            </a:lvl1pPr>
          </a:lstStyle>
          <a:p>
            <a:r>
              <a:rPr lang="en-US"/>
              <a:t>Click to edit Master title style</a:t>
            </a:r>
            <a:endParaRPr lang="en-US" dirty="0"/>
          </a:p>
        </p:txBody>
      </p:sp>
      <p:sp>
        <p:nvSpPr>
          <p:cNvPr id="3" name="Subtitle 2"/>
          <p:cNvSpPr>
            <a:spLocks noGrp="1"/>
          </p:cNvSpPr>
          <p:nvPr>
            <p:ph type="subTitle" idx="1"/>
          </p:nvPr>
        </p:nvSpPr>
        <p:spPr>
          <a:xfrm>
            <a:off x="1600200" y="5042853"/>
            <a:ext cx="9601200" cy="2318067"/>
          </a:xfrm>
        </p:spPr>
        <p:txBody>
          <a:bodyPr/>
          <a:lstStyle>
            <a:lvl1pPr marL="0" indent="0" algn="ctr">
              <a:buNone/>
              <a:defRPr sz="3360"/>
            </a:lvl1pPr>
            <a:lvl2pPr marL="640080" indent="0" algn="ctr">
              <a:buNone/>
              <a:defRPr sz="2800"/>
            </a:lvl2pPr>
            <a:lvl3pPr marL="1280160" indent="0" algn="ctr">
              <a:buNone/>
              <a:defRPr sz="2520"/>
            </a:lvl3pPr>
            <a:lvl4pPr marL="1920240" indent="0" algn="ctr">
              <a:buNone/>
              <a:defRPr sz="2240"/>
            </a:lvl4pPr>
            <a:lvl5pPr marL="2560320" indent="0" algn="ctr">
              <a:buNone/>
              <a:defRPr sz="2240"/>
            </a:lvl5pPr>
            <a:lvl6pPr marL="3200400" indent="0" algn="ctr">
              <a:buNone/>
              <a:defRPr sz="2240"/>
            </a:lvl6pPr>
            <a:lvl7pPr marL="3840480" indent="0" algn="ctr">
              <a:buNone/>
              <a:defRPr sz="2240"/>
            </a:lvl7pPr>
            <a:lvl8pPr marL="4480560" indent="0" algn="ctr">
              <a:buNone/>
              <a:defRPr sz="2240"/>
            </a:lvl8pPr>
            <a:lvl9pPr marL="5120640" indent="0" algn="ctr">
              <a:buNone/>
              <a:defRPr sz="22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BF2FC0-D212-4BF2-A139-CA75AA8D4FDC}" type="datetimeFigureOut">
              <a:rPr lang="en-AU" smtClean="0"/>
              <a:t>23/03/2018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CCACC99-3672-464A-90FD-6B6A858A6F25}" type="slidenum">
              <a:rPr lang="en-AU" smtClean="0"/>
              <a:t>‹#›</a:t>
            </a:fld>
            <a:endParaRPr lang="en-AU"/>
          </a:p>
        </p:txBody>
      </p:sp>
    </p:spTree>
    <p:extLst>
      <p:ext uri="{BB962C8B-B14F-4D97-AF65-F5344CB8AC3E}">
        <p14:creationId xmlns:p14="http://schemas.microsoft.com/office/powerpoint/2010/main" val="3517866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BF2FC0-D212-4BF2-A139-CA75AA8D4FDC}" type="datetimeFigureOut">
              <a:rPr lang="en-AU" smtClean="0"/>
              <a:t>23/03/2018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CCACC99-3672-464A-90FD-6B6A858A6F25}" type="slidenum">
              <a:rPr lang="en-AU" smtClean="0"/>
              <a:t>‹#›</a:t>
            </a:fld>
            <a:endParaRPr lang="en-AU"/>
          </a:p>
        </p:txBody>
      </p:sp>
    </p:spTree>
    <p:extLst>
      <p:ext uri="{BB962C8B-B14F-4D97-AF65-F5344CB8AC3E}">
        <p14:creationId xmlns:p14="http://schemas.microsoft.com/office/powerpoint/2010/main" val="338562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6" y="511175"/>
            <a:ext cx="2760345" cy="81365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80111" y="511175"/>
            <a:ext cx="8121015" cy="813657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BF2FC0-D212-4BF2-A139-CA75AA8D4FDC}" type="datetimeFigureOut">
              <a:rPr lang="en-AU" smtClean="0"/>
              <a:t>23/03/2018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CCACC99-3672-464A-90FD-6B6A858A6F25}" type="slidenum">
              <a:rPr lang="en-AU" smtClean="0"/>
              <a:t>‹#›</a:t>
            </a:fld>
            <a:endParaRPr lang="en-AU"/>
          </a:p>
        </p:txBody>
      </p:sp>
    </p:spTree>
    <p:extLst>
      <p:ext uri="{BB962C8B-B14F-4D97-AF65-F5344CB8AC3E}">
        <p14:creationId xmlns:p14="http://schemas.microsoft.com/office/powerpoint/2010/main" val="782574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BF2FC0-D212-4BF2-A139-CA75AA8D4FDC}" type="datetimeFigureOut">
              <a:rPr lang="en-AU" smtClean="0"/>
              <a:t>23/03/2018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CCACC99-3672-464A-90FD-6B6A858A6F25}" type="slidenum">
              <a:rPr lang="en-AU" smtClean="0"/>
              <a:t>‹#›</a:t>
            </a:fld>
            <a:endParaRPr lang="en-AU"/>
          </a:p>
        </p:txBody>
      </p:sp>
    </p:spTree>
    <p:extLst>
      <p:ext uri="{BB962C8B-B14F-4D97-AF65-F5344CB8AC3E}">
        <p14:creationId xmlns:p14="http://schemas.microsoft.com/office/powerpoint/2010/main" val="3750116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73443" y="2393635"/>
            <a:ext cx="11041380" cy="3993832"/>
          </a:xfrm>
        </p:spPr>
        <p:txBody>
          <a:bodyPr anchor="b"/>
          <a:lstStyle>
            <a:lvl1pPr>
              <a:defRPr sz="8400"/>
            </a:lvl1pPr>
          </a:lstStyle>
          <a:p>
            <a:r>
              <a:rPr lang="en-US"/>
              <a:t>Click to edit Master title style</a:t>
            </a:r>
            <a:endParaRPr lang="en-US" dirty="0"/>
          </a:p>
        </p:txBody>
      </p:sp>
      <p:sp>
        <p:nvSpPr>
          <p:cNvPr id="3" name="Text Placeholder 2"/>
          <p:cNvSpPr>
            <a:spLocks noGrp="1"/>
          </p:cNvSpPr>
          <p:nvPr>
            <p:ph type="body" idx="1"/>
          </p:nvPr>
        </p:nvSpPr>
        <p:spPr>
          <a:xfrm>
            <a:off x="873443" y="6425250"/>
            <a:ext cx="11041380" cy="2100262"/>
          </a:xfrm>
        </p:spPr>
        <p:txBody>
          <a:bodyPr/>
          <a:lstStyle>
            <a:lvl1pPr marL="0" indent="0">
              <a:buNone/>
              <a:defRPr sz="3360">
                <a:solidFill>
                  <a:schemeClr val="tx1"/>
                </a:solidFill>
              </a:defRPr>
            </a:lvl1pPr>
            <a:lvl2pPr marL="640080" indent="0">
              <a:buNone/>
              <a:defRPr sz="2800">
                <a:solidFill>
                  <a:schemeClr val="tx1">
                    <a:tint val="75000"/>
                  </a:schemeClr>
                </a:solidFill>
              </a:defRPr>
            </a:lvl2pPr>
            <a:lvl3pPr marL="1280160" indent="0">
              <a:buNone/>
              <a:defRPr sz="2520">
                <a:solidFill>
                  <a:schemeClr val="tx1">
                    <a:tint val="75000"/>
                  </a:schemeClr>
                </a:solidFill>
              </a:defRPr>
            </a:lvl3pPr>
            <a:lvl4pPr marL="1920240" indent="0">
              <a:buNone/>
              <a:defRPr sz="2240">
                <a:solidFill>
                  <a:schemeClr val="tx1">
                    <a:tint val="75000"/>
                  </a:schemeClr>
                </a:solidFill>
              </a:defRPr>
            </a:lvl4pPr>
            <a:lvl5pPr marL="2560320" indent="0">
              <a:buNone/>
              <a:defRPr sz="2240">
                <a:solidFill>
                  <a:schemeClr val="tx1">
                    <a:tint val="75000"/>
                  </a:schemeClr>
                </a:solidFill>
              </a:defRPr>
            </a:lvl5pPr>
            <a:lvl6pPr marL="3200400" indent="0">
              <a:buNone/>
              <a:defRPr sz="2240">
                <a:solidFill>
                  <a:schemeClr val="tx1">
                    <a:tint val="75000"/>
                  </a:schemeClr>
                </a:solidFill>
              </a:defRPr>
            </a:lvl6pPr>
            <a:lvl7pPr marL="3840480" indent="0">
              <a:buNone/>
              <a:defRPr sz="2240">
                <a:solidFill>
                  <a:schemeClr val="tx1">
                    <a:tint val="75000"/>
                  </a:schemeClr>
                </a:solidFill>
              </a:defRPr>
            </a:lvl7pPr>
            <a:lvl8pPr marL="4480560" indent="0">
              <a:buNone/>
              <a:defRPr sz="2240">
                <a:solidFill>
                  <a:schemeClr val="tx1">
                    <a:tint val="75000"/>
                  </a:schemeClr>
                </a:solidFill>
              </a:defRPr>
            </a:lvl8pPr>
            <a:lvl9pPr marL="5120640" indent="0">
              <a:buNone/>
              <a:defRPr sz="224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BF2FC0-D212-4BF2-A139-CA75AA8D4FDC}" type="datetimeFigureOut">
              <a:rPr lang="en-AU" smtClean="0"/>
              <a:t>23/03/2018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CCACC99-3672-464A-90FD-6B6A858A6F25}" type="slidenum">
              <a:rPr lang="en-AU" smtClean="0"/>
              <a:t>‹#›</a:t>
            </a:fld>
            <a:endParaRPr lang="en-AU"/>
          </a:p>
        </p:txBody>
      </p:sp>
    </p:spTree>
    <p:extLst>
      <p:ext uri="{BB962C8B-B14F-4D97-AF65-F5344CB8AC3E}">
        <p14:creationId xmlns:p14="http://schemas.microsoft.com/office/powerpoint/2010/main" val="3227651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80110" y="2555875"/>
            <a:ext cx="5440680" cy="60918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80810" y="2555875"/>
            <a:ext cx="5440680" cy="60918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BF2FC0-D212-4BF2-A139-CA75AA8D4FDC}" type="datetimeFigureOut">
              <a:rPr lang="en-AU" smtClean="0"/>
              <a:t>23/03/2018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CCACC99-3672-464A-90FD-6B6A858A6F25}" type="slidenum">
              <a:rPr lang="en-AU" smtClean="0"/>
              <a:t>‹#›</a:t>
            </a:fld>
            <a:endParaRPr lang="en-AU"/>
          </a:p>
        </p:txBody>
      </p:sp>
    </p:spTree>
    <p:extLst>
      <p:ext uri="{BB962C8B-B14F-4D97-AF65-F5344CB8AC3E}">
        <p14:creationId xmlns:p14="http://schemas.microsoft.com/office/powerpoint/2010/main" val="1204626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81777" y="511177"/>
            <a:ext cx="11041380" cy="185578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1779" y="2353628"/>
            <a:ext cx="5415676"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Edit Master text styles</a:t>
            </a:r>
          </a:p>
        </p:txBody>
      </p:sp>
      <p:sp>
        <p:nvSpPr>
          <p:cNvPr id="4" name="Content Placeholder 3"/>
          <p:cNvSpPr>
            <a:spLocks noGrp="1"/>
          </p:cNvSpPr>
          <p:nvPr>
            <p:ph sz="half" idx="2"/>
          </p:nvPr>
        </p:nvSpPr>
        <p:spPr>
          <a:xfrm>
            <a:off x="881779" y="3507105"/>
            <a:ext cx="5415676" cy="515842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80811" y="2353628"/>
            <a:ext cx="5442347"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Edit Master text styles</a:t>
            </a:r>
          </a:p>
        </p:txBody>
      </p:sp>
      <p:sp>
        <p:nvSpPr>
          <p:cNvPr id="6" name="Content Placeholder 5"/>
          <p:cNvSpPr>
            <a:spLocks noGrp="1"/>
          </p:cNvSpPr>
          <p:nvPr>
            <p:ph sz="quarter" idx="4"/>
          </p:nvPr>
        </p:nvSpPr>
        <p:spPr>
          <a:xfrm>
            <a:off x="6480811" y="3507105"/>
            <a:ext cx="5442347" cy="515842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BF2FC0-D212-4BF2-A139-CA75AA8D4FDC}" type="datetimeFigureOut">
              <a:rPr lang="en-AU" smtClean="0"/>
              <a:t>23/03/2018</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FCCACC99-3672-464A-90FD-6B6A858A6F25}" type="slidenum">
              <a:rPr lang="en-AU" smtClean="0"/>
              <a:t>‹#›</a:t>
            </a:fld>
            <a:endParaRPr lang="en-AU"/>
          </a:p>
        </p:txBody>
      </p:sp>
    </p:spTree>
    <p:extLst>
      <p:ext uri="{BB962C8B-B14F-4D97-AF65-F5344CB8AC3E}">
        <p14:creationId xmlns:p14="http://schemas.microsoft.com/office/powerpoint/2010/main" val="242985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BF2FC0-D212-4BF2-A139-CA75AA8D4FDC}" type="datetimeFigureOut">
              <a:rPr lang="en-AU" smtClean="0"/>
              <a:t>23/03/2018</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FCCACC99-3672-464A-90FD-6B6A858A6F25}" type="slidenum">
              <a:rPr lang="en-AU" smtClean="0"/>
              <a:t>‹#›</a:t>
            </a:fld>
            <a:endParaRPr lang="en-AU"/>
          </a:p>
        </p:txBody>
      </p:sp>
    </p:spTree>
    <p:extLst>
      <p:ext uri="{BB962C8B-B14F-4D97-AF65-F5344CB8AC3E}">
        <p14:creationId xmlns:p14="http://schemas.microsoft.com/office/powerpoint/2010/main" val="2304837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BF2FC0-D212-4BF2-A139-CA75AA8D4FDC}" type="datetimeFigureOut">
              <a:rPr lang="en-AU" smtClean="0"/>
              <a:t>23/03/2018</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FCCACC99-3672-464A-90FD-6B6A858A6F25}" type="slidenum">
              <a:rPr lang="en-AU" smtClean="0"/>
              <a:t>‹#›</a:t>
            </a:fld>
            <a:endParaRPr lang="en-AU"/>
          </a:p>
        </p:txBody>
      </p:sp>
    </p:spTree>
    <p:extLst>
      <p:ext uri="{BB962C8B-B14F-4D97-AF65-F5344CB8AC3E}">
        <p14:creationId xmlns:p14="http://schemas.microsoft.com/office/powerpoint/2010/main" val="3640962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en-US"/>
              <a:t>Click to edit Master title style</a:t>
            </a:r>
            <a:endParaRPr lang="en-US" dirty="0"/>
          </a:p>
        </p:txBody>
      </p:sp>
      <p:sp>
        <p:nvSpPr>
          <p:cNvPr id="3" name="Content Placeholder 2"/>
          <p:cNvSpPr>
            <a:spLocks noGrp="1"/>
          </p:cNvSpPr>
          <p:nvPr>
            <p:ph idx="1"/>
          </p:nvPr>
        </p:nvSpPr>
        <p:spPr>
          <a:xfrm>
            <a:off x="5442347" y="1382397"/>
            <a:ext cx="6480810" cy="6823075"/>
          </a:xfrm>
        </p:spPr>
        <p:txBody>
          <a:bodyPr/>
          <a:lstStyle>
            <a:lvl1pPr>
              <a:defRPr sz="4480"/>
            </a:lvl1pPr>
            <a:lvl2pPr>
              <a:defRPr sz="3920"/>
            </a:lvl2pPr>
            <a:lvl3pPr>
              <a:defRPr sz="3360"/>
            </a:lvl3pPr>
            <a:lvl4pPr>
              <a:defRPr sz="2800"/>
            </a:lvl4pPr>
            <a:lvl5pPr>
              <a:defRPr sz="2800"/>
            </a:lvl5pPr>
            <a:lvl6pPr>
              <a:defRPr sz="2800"/>
            </a:lvl6pPr>
            <a:lvl7pPr>
              <a:defRPr sz="2800"/>
            </a:lvl7pPr>
            <a:lvl8pPr>
              <a:defRPr sz="2800"/>
            </a:lvl8pPr>
            <a:lvl9pPr>
              <a:defRPr sz="2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a:t>Edit Master text styles</a:t>
            </a:r>
          </a:p>
        </p:txBody>
      </p:sp>
      <p:sp>
        <p:nvSpPr>
          <p:cNvPr id="5" name="Date Placeholder 4"/>
          <p:cNvSpPr>
            <a:spLocks noGrp="1"/>
          </p:cNvSpPr>
          <p:nvPr>
            <p:ph type="dt" sz="half" idx="10"/>
          </p:nvPr>
        </p:nvSpPr>
        <p:spPr/>
        <p:txBody>
          <a:bodyPr/>
          <a:lstStyle/>
          <a:p>
            <a:fld id="{CCBF2FC0-D212-4BF2-A139-CA75AA8D4FDC}" type="datetimeFigureOut">
              <a:rPr lang="en-AU" smtClean="0"/>
              <a:t>23/03/2018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CCACC99-3672-464A-90FD-6B6A858A6F25}" type="slidenum">
              <a:rPr lang="en-AU" smtClean="0"/>
              <a:t>‹#›</a:t>
            </a:fld>
            <a:endParaRPr lang="en-AU"/>
          </a:p>
        </p:txBody>
      </p:sp>
    </p:spTree>
    <p:extLst>
      <p:ext uri="{BB962C8B-B14F-4D97-AF65-F5344CB8AC3E}">
        <p14:creationId xmlns:p14="http://schemas.microsoft.com/office/powerpoint/2010/main" val="378942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42347" y="1382397"/>
            <a:ext cx="6480810" cy="6823075"/>
          </a:xfrm>
        </p:spPr>
        <p:txBody>
          <a:bodyPr anchor="t"/>
          <a:lstStyle>
            <a:lvl1pPr marL="0" indent="0">
              <a:buNone/>
              <a:defRPr sz="4480"/>
            </a:lvl1pPr>
            <a:lvl2pPr marL="640080" indent="0">
              <a:buNone/>
              <a:defRPr sz="3920"/>
            </a:lvl2pPr>
            <a:lvl3pPr marL="1280160" indent="0">
              <a:buNone/>
              <a:defRPr sz="336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r>
              <a:rPr lang="en-US"/>
              <a:t>Click icon to add picture</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a:t>Edit Master text styles</a:t>
            </a:r>
          </a:p>
        </p:txBody>
      </p:sp>
      <p:sp>
        <p:nvSpPr>
          <p:cNvPr id="5" name="Date Placeholder 4"/>
          <p:cNvSpPr>
            <a:spLocks noGrp="1"/>
          </p:cNvSpPr>
          <p:nvPr>
            <p:ph type="dt" sz="half" idx="10"/>
          </p:nvPr>
        </p:nvSpPr>
        <p:spPr/>
        <p:txBody>
          <a:bodyPr/>
          <a:lstStyle/>
          <a:p>
            <a:fld id="{CCBF2FC0-D212-4BF2-A139-CA75AA8D4FDC}" type="datetimeFigureOut">
              <a:rPr lang="en-AU" smtClean="0"/>
              <a:t>23/03/2018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CCACC99-3672-464A-90FD-6B6A858A6F25}" type="slidenum">
              <a:rPr lang="en-AU" smtClean="0"/>
              <a:t>‹#›</a:t>
            </a:fld>
            <a:endParaRPr lang="en-AU"/>
          </a:p>
        </p:txBody>
      </p:sp>
    </p:spTree>
    <p:extLst>
      <p:ext uri="{BB962C8B-B14F-4D97-AF65-F5344CB8AC3E}">
        <p14:creationId xmlns:p14="http://schemas.microsoft.com/office/powerpoint/2010/main" val="1907690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511177"/>
            <a:ext cx="11041380" cy="185578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80110" y="2555875"/>
            <a:ext cx="11041380" cy="60918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0110" y="8898892"/>
            <a:ext cx="2880360" cy="511175"/>
          </a:xfrm>
          <a:prstGeom prst="rect">
            <a:avLst/>
          </a:prstGeom>
        </p:spPr>
        <p:txBody>
          <a:bodyPr vert="horz" lIns="91440" tIns="45720" rIns="91440" bIns="45720" rtlCol="0" anchor="ctr"/>
          <a:lstStyle>
            <a:lvl1pPr algn="l">
              <a:defRPr sz="1680">
                <a:solidFill>
                  <a:schemeClr val="tx1">
                    <a:tint val="75000"/>
                  </a:schemeClr>
                </a:solidFill>
              </a:defRPr>
            </a:lvl1pPr>
          </a:lstStyle>
          <a:p>
            <a:fld id="{CCBF2FC0-D212-4BF2-A139-CA75AA8D4FDC}" type="datetimeFigureOut">
              <a:rPr lang="en-AU" smtClean="0"/>
              <a:t>23/03/2018</a:t>
            </a:fld>
            <a:endParaRPr lang="en-AU"/>
          </a:p>
        </p:txBody>
      </p:sp>
      <p:sp>
        <p:nvSpPr>
          <p:cNvPr id="5" name="Footer Placeholder 4"/>
          <p:cNvSpPr>
            <a:spLocks noGrp="1"/>
          </p:cNvSpPr>
          <p:nvPr>
            <p:ph type="ftr" sz="quarter" idx="3"/>
          </p:nvPr>
        </p:nvSpPr>
        <p:spPr>
          <a:xfrm>
            <a:off x="4240530" y="8898892"/>
            <a:ext cx="4320540" cy="511175"/>
          </a:xfrm>
          <a:prstGeom prst="rect">
            <a:avLst/>
          </a:prstGeom>
        </p:spPr>
        <p:txBody>
          <a:bodyPr vert="horz" lIns="91440" tIns="45720" rIns="91440" bIns="45720" rtlCol="0" anchor="ctr"/>
          <a:lstStyle>
            <a:lvl1pPr algn="ctr">
              <a:defRPr sz="168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9041130" y="8898892"/>
            <a:ext cx="2880360" cy="511175"/>
          </a:xfrm>
          <a:prstGeom prst="rect">
            <a:avLst/>
          </a:prstGeom>
        </p:spPr>
        <p:txBody>
          <a:bodyPr vert="horz" lIns="91440" tIns="45720" rIns="91440" bIns="45720" rtlCol="0" anchor="ctr"/>
          <a:lstStyle>
            <a:lvl1pPr algn="r">
              <a:defRPr sz="1680">
                <a:solidFill>
                  <a:schemeClr val="tx1">
                    <a:tint val="75000"/>
                  </a:schemeClr>
                </a:solidFill>
              </a:defRPr>
            </a:lvl1pPr>
          </a:lstStyle>
          <a:p>
            <a:fld id="{FCCACC99-3672-464A-90FD-6B6A858A6F25}" type="slidenum">
              <a:rPr lang="en-AU" smtClean="0"/>
              <a:t>‹#›</a:t>
            </a:fld>
            <a:endParaRPr lang="en-AU"/>
          </a:p>
        </p:txBody>
      </p:sp>
    </p:spTree>
    <p:extLst>
      <p:ext uri="{BB962C8B-B14F-4D97-AF65-F5344CB8AC3E}">
        <p14:creationId xmlns:p14="http://schemas.microsoft.com/office/powerpoint/2010/main" val="7818190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280160" rtl="0" eaLnBrk="1" latinLnBrk="0" hangingPunct="1">
        <a:lnSpc>
          <a:spcPct val="90000"/>
        </a:lnSpc>
        <a:spcBef>
          <a:spcPct val="0"/>
        </a:spcBef>
        <a:buNone/>
        <a:defRPr sz="6160" kern="1200">
          <a:solidFill>
            <a:schemeClr val="tx1"/>
          </a:solidFill>
          <a:latin typeface="+mj-lt"/>
          <a:ea typeface="+mj-ea"/>
          <a:cs typeface="+mj-cs"/>
        </a:defRPr>
      </a:lvl1pPr>
    </p:titleStyle>
    <p:bodyStyle>
      <a:lvl1pPr marL="320040" indent="-320040" algn="l" defTabSz="1280160" rtl="0" eaLnBrk="1" latinLnBrk="0" hangingPunct="1">
        <a:lnSpc>
          <a:spcPct val="90000"/>
        </a:lnSpc>
        <a:spcBef>
          <a:spcPts val="1400"/>
        </a:spcBef>
        <a:buFont typeface="Arial" panose="020B0604020202020204" pitchFamily="34" charset="0"/>
        <a:buChar char="•"/>
        <a:defRPr sz="3920" kern="1200">
          <a:solidFill>
            <a:schemeClr val="tx1"/>
          </a:solidFill>
          <a:latin typeface="+mn-lt"/>
          <a:ea typeface="+mn-ea"/>
          <a:cs typeface="+mn-cs"/>
        </a:defRPr>
      </a:lvl1pPr>
      <a:lvl2pPr marL="960120" indent="-320040" algn="l" defTabSz="1280160" rtl="0" eaLnBrk="1" latinLnBrk="0" hangingPunct="1">
        <a:lnSpc>
          <a:spcPct val="90000"/>
        </a:lnSpc>
        <a:spcBef>
          <a:spcPts val="700"/>
        </a:spcBef>
        <a:buFont typeface="Arial" panose="020B0604020202020204" pitchFamily="34" charset="0"/>
        <a:buChar char="•"/>
        <a:defRPr sz="3360" kern="1200">
          <a:solidFill>
            <a:schemeClr val="tx1"/>
          </a:solidFill>
          <a:latin typeface="+mn-lt"/>
          <a:ea typeface="+mn-ea"/>
          <a:cs typeface="+mn-cs"/>
        </a:defRPr>
      </a:lvl2pPr>
      <a:lvl3pPr marL="1600200" indent="-320040" algn="l" defTabSz="1280160" rtl="0" eaLnBrk="1" latinLnBrk="0" hangingPunct="1">
        <a:lnSpc>
          <a:spcPct val="90000"/>
        </a:lnSpc>
        <a:spcBef>
          <a:spcPts val="700"/>
        </a:spcBef>
        <a:buFont typeface="Arial" panose="020B0604020202020204" pitchFamily="34" charset="0"/>
        <a:buChar char="•"/>
        <a:defRPr sz="2800" kern="1200">
          <a:solidFill>
            <a:schemeClr val="tx1"/>
          </a:solidFill>
          <a:latin typeface="+mn-lt"/>
          <a:ea typeface="+mn-ea"/>
          <a:cs typeface="+mn-cs"/>
        </a:defRPr>
      </a:lvl3pPr>
      <a:lvl4pPr marL="22402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4pPr>
      <a:lvl5pPr marL="288036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5pPr>
      <a:lvl6pPr marL="352044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6pPr>
      <a:lvl7pPr marL="416052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7pPr>
      <a:lvl8pPr marL="480060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8pPr>
      <a:lvl9pPr marL="54406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9pPr>
    </p:bodyStyle>
    <p:otherStyle>
      <a:defPPr>
        <a:defRPr lang="en-US"/>
      </a:defPPr>
      <a:lvl1pPr marL="0" algn="l" defTabSz="1280160" rtl="0" eaLnBrk="1" latinLnBrk="0" hangingPunct="1">
        <a:defRPr sz="2520" kern="1200">
          <a:solidFill>
            <a:schemeClr val="tx1"/>
          </a:solidFill>
          <a:latin typeface="+mn-lt"/>
          <a:ea typeface="+mn-ea"/>
          <a:cs typeface="+mn-cs"/>
        </a:defRPr>
      </a:lvl1pPr>
      <a:lvl2pPr marL="640080" algn="l" defTabSz="1280160" rtl="0" eaLnBrk="1" latinLnBrk="0" hangingPunct="1">
        <a:defRPr sz="2520" kern="1200">
          <a:solidFill>
            <a:schemeClr val="tx1"/>
          </a:solidFill>
          <a:latin typeface="+mn-lt"/>
          <a:ea typeface="+mn-ea"/>
          <a:cs typeface="+mn-cs"/>
        </a:defRPr>
      </a:lvl2pPr>
      <a:lvl3pPr marL="1280160" algn="l" defTabSz="1280160" rtl="0" eaLnBrk="1" latinLnBrk="0" hangingPunct="1">
        <a:defRPr sz="2520" kern="1200">
          <a:solidFill>
            <a:schemeClr val="tx1"/>
          </a:solidFill>
          <a:latin typeface="+mn-lt"/>
          <a:ea typeface="+mn-ea"/>
          <a:cs typeface="+mn-cs"/>
        </a:defRPr>
      </a:lvl3pPr>
      <a:lvl4pPr marL="1920240" algn="l" defTabSz="1280160" rtl="0" eaLnBrk="1" latinLnBrk="0" hangingPunct="1">
        <a:defRPr sz="2520" kern="1200">
          <a:solidFill>
            <a:schemeClr val="tx1"/>
          </a:solidFill>
          <a:latin typeface="+mn-lt"/>
          <a:ea typeface="+mn-ea"/>
          <a:cs typeface="+mn-cs"/>
        </a:defRPr>
      </a:lvl4pPr>
      <a:lvl5pPr marL="2560320" algn="l" defTabSz="1280160" rtl="0" eaLnBrk="1" latinLnBrk="0" hangingPunct="1">
        <a:defRPr sz="2520" kern="1200">
          <a:solidFill>
            <a:schemeClr val="tx1"/>
          </a:solidFill>
          <a:latin typeface="+mn-lt"/>
          <a:ea typeface="+mn-ea"/>
          <a:cs typeface="+mn-cs"/>
        </a:defRPr>
      </a:lvl5pPr>
      <a:lvl6pPr marL="3200400" algn="l" defTabSz="1280160" rtl="0" eaLnBrk="1" latinLnBrk="0" hangingPunct="1">
        <a:defRPr sz="2520" kern="1200">
          <a:solidFill>
            <a:schemeClr val="tx1"/>
          </a:solidFill>
          <a:latin typeface="+mn-lt"/>
          <a:ea typeface="+mn-ea"/>
          <a:cs typeface="+mn-cs"/>
        </a:defRPr>
      </a:lvl6pPr>
      <a:lvl7pPr marL="3840480" algn="l" defTabSz="1280160" rtl="0" eaLnBrk="1" latinLnBrk="0" hangingPunct="1">
        <a:defRPr sz="2520" kern="1200">
          <a:solidFill>
            <a:schemeClr val="tx1"/>
          </a:solidFill>
          <a:latin typeface="+mn-lt"/>
          <a:ea typeface="+mn-ea"/>
          <a:cs typeface="+mn-cs"/>
        </a:defRPr>
      </a:lvl7pPr>
      <a:lvl8pPr marL="4480560" algn="l" defTabSz="1280160" rtl="0" eaLnBrk="1" latinLnBrk="0" hangingPunct="1">
        <a:defRPr sz="2520" kern="1200">
          <a:solidFill>
            <a:schemeClr val="tx1"/>
          </a:solidFill>
          <a:latin typeface="+mn-lt"/>
          <a:ea typeface="+mn-ea"/>
          <a:cs typeface="+mn-cs"/>
        </a:defRPr>
      </a:lvl8pPr>
      <a:lvl9pPr marL="5120640" algn="l" defTabSz="1280160" rtl="0" eaLnBrk="1" latinLnBrk="0" hangingPunct="1">
        <a:defRPr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456F1FD-121E-4217-B971-1019BC385D25}"/>
              </a:ext>
            </a:extLst>
          </p:cNvPr>
          <p:cNvSpPr txBox="1"/>
          <p:nvPr/>
        </p:nvSpPr>
        <p:spPr>
          <a:xfrm>
            <a:off x="502081" y="403883"/>
            <a:ext cx="6104556" cy="609398"/>
          </a:xfrm>
          <a:prstGeom prst="rect">
            <a:avLst/>
          </a:prstGeom>
          <a:noFill/>
        </p:spPr>
        <p:txBody>
          <a:bodyPr wrap="none" rtlCol="0">
            <a:spAutoFit/>
          </a:bodyPr>
          <a:lstStyle/>
          <a:p>
            <a:r>
              <a:rPr lang="en-AU" sz="3360" dirty="0">
                <a:latin typeface="Museo Sans 900" panose="02000000000000000000" pitchFamily="50" charset="0"/>
              </a:rPr>
              <a:t>Setting the right foundation</a:t>
            </a:r>
          </a:p>
        </p:txBody>
      </p:sp>
      <p:sp>
        <p:nvSpPr>
          <p:cNvPr id="14" name="Arrow: Pentagon 13">
            <a:extLst>
              <a:ext uri="{FF2B5EF4-FFF2-40B4-BE49-F238E27FC236}">
                <a16:creationId xmlns:a16="http://schemas.microsoft.com/office/drawing/2014/main" id="{54C693CA-3FED-46A7-9DF6-5E09688EB7C6}"/>
              </a:ext>
            </a:extLst>
          </p:cNvPr>
          <p:cNvSpPr/>
          <p:nvPr/>
        </p:nvSpPr>
        <p:spPr>
          <a:xfrm rot="5400000">
            <a:off x="695828" y="7430066"/>
            <a:ext cx="1346932" cy="1940260"/>
          </a:xfrm>
          <a:prstGeom prst="homePlate">
            <a:avLst>
              <a:gd name="adj" fmla="val 2549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en-AU" sz="2223" dirty="0"/>
          </a:p>
        </p:txBody>
      </p:sp>
      <p:graphicFrame>
        <p:nvGraphicFramePr>
          <p:cNvPr id="16" name="Table 15">
            <a:extLst>
              <a:ext uri="{FF2B5EF4-FFF2-40B4-BE49-F238E27FC236}">
                <a16:creationId xmlns:a16="http://schemas.microsoft.com/office/drawing/2014/main" id="{144D6F60-5DBA-46A2-9647-4009C1779DF4}"/>
              </a:ext>
            </a:extLst>
          </p:cNvPr>
          <p:cNvGraphicFramePr>
            <a:graphicFrameLocks noGrp="1"/>
          </p:cNvGraphicFramePr>
          <p:nvPr>
            <p:extLst>
              <p:ext uri="{D42A27DB-BD31-4B8C-83A1-F6EECF244321}">
                <p14:modId xmlns:p14="http://schemas.microsoft.com/office/powerpoint/2010/main" val="1015647434"/>
              </p:ext>
            </p:extLst>
          </p:nvPr>
        </p:nvGraphicFramePr>
        <p:xfrm>
          <a:off x="2538786" y="1254369"/>
          <a:ext cx="9810648" cy="12275820"/>
        </p:xfrm>
        <a:graphic>
          <a:graphicData uri="http://schemas.openxmlformats.org/drawingml/2006/table">
            <a:tbl>
              <a:tblPr firstRow="1" bandRow="1">
                <a:tableStyleId>{5940675A-B579-460E-94D1-54222C63F5DA}</a:tableStyleId>
              </a:tblPr>
              <a:tblGrid>
                <a:gridCol w="4905324">
                  <a:extLst>
                    <a:ext uri="{9D8B030D-6E8A-4147-A177-3AD203B41FA5}">
                      <a16:colId xmlns:a16="http://schemas.microsoft.com/office/drawing/2014/main" val="2678813997"/>
                    </a:ext>
                  </a:extLst>
                </a:gridCol>
                <a:gridCol w="4905324">
                  <a:extLst>
                    <a:ext uri="{9D8B030D-6E8A-4147-A177-3AD203B41FA5}">
                      <a16:colId xmlns:a16="http://schemas.microsoft.com/office/drawing/2014/main" val="3302795323"/>
                    </a:ext>
                  </a:extLst>
                </a:gridCol>
              </a:tblGrid>
              <a:tr h="1588590">
                <a:tc>
                  <a:txBody>
                    <a:bodyPr/>
                    <a:lstStyle/>
                    <a:p>
                      <a:pPr algn="l"/>
                      <a:r>
                        <a:rPr lang="en-US" sz="1600" dirty="0">
                          <a:latin typeface="Museo Sans 100" panose="02000000000000000000" pitchFamily="50" charset="0"/>
                        </a:rPr>
                        <a:t>+ What is the context you’re focusing on?</a:t>
                      </a:r>
                    </a:p>
                    <a:p>
                      <a:pPr algn="l"/>
                      <a:r>
                        <a:rPr lang="en-US" sz="1600" dirty="0">
                          <a:latin typeface="Museo Sans 100" panose="02000000000000000000" pitchFamily="50" charset="0"/>
                        </a:rPr>
                        <a:t>+ Who is involved and why?</a:t>
                      </a:r>
                    </a:p>
                    <a:p>
                      <a:pPr algn="l"/>
                      <a:r>
                        <a:rPr lang="en-US" sz="1600" dirty="0">
                          <a:latin typeface="Museo Sans 100" panose="02000000000000000000" pitchFamily="50" charset="0"/>
                        </a:rPr>
                        <a:t>+ Why do you need to conduct an interview?</a:t>
                      </a:r>
                      <a:endParaRPr lang="en-AU" sz="1600" dirty="0">
                        <a:latin typeface="Museo Sans 100" panose="02000000000000000000" pitchFamily="50" charset="0"/>
                      </a:endParaRPr>
                    </a:p>
                  </a:txBody>
                  <a:tcPr marL="96012" marR="96012" marT="48006" marB="48006" anchor="ctr"/>
                </a:tc>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lang="en-GB" altLang="zh-CN" sz="1800" kern="1200" dirty="0" smtClean="0">
                          <a:solidFill>
                            <a:schemeClr val="tx1"/>
                          </a:solidFill>
                          <a:effectLst/>
                          <a:latin typeface="+mn-lt"/>
                          <a:ea typeface="+mn-ea"/>
                          <a:cs typeface="+mn-cs"/>
                        </a:rPr>
                        <a:t>We’re focusing on the </a:t>
                      </a:r>
                      <a:r>
                        <a:rPr lang="en-GB" altLang="zh-CN" sz="1800" kern="1200" dirty="0" err="1" smtClean="0">
                          <a:solidFill>
                            <a:schemeClr val="tx1"/>
                          </a:solidFill>
                          <a:effectLst/>
                          <a:latin typeface="+mn-lt"/>
                          <a:ea typeface="+mn-ea"/>
                          <a:cs typeface="+mn-cs"/>
                        </a:rPr>
                        <a:t>reimagination</a:t>
                      </a:r>
                      <a:r>
                        <a:rPr lang="en-GB" altLang="zh-CN" sz="1800" kern="1200" dirty="0" smtClean="0">
                          <a:solidFill>
                            <a:schemeClr val="tx1"/>
                          </a:solidFill>
                          <a:effectLst/>
                          <a:latin typeface="+mn-lt"/>
                          <a:ea typeface="+mn-ea"/>
                          <a:cs typeface="+mn-cs"/>
                        </a:rPr>
                        <a:t> of the end-of-life experience for ourselves or our loved ones. People whose beloved ones passed away are involved because they are the shareholders for this project. The reason why we need to conduct this interview is that we want to understand their opinions and suggestions on the online grieving website.</a:t>
                      </a:r>
                      <a:r>
                        <a:rPr lang="zh-CN" altLang="zh-CN" sz="1800" dirty="0" smtClean="0">
                          <a:effectLst/>
                        </a:rPr>
                        <a:t> </a:t>
                      </a:r>
                      <a:endParaRPr lang="en-US" sz="1800" dirty="0" smtClean="0">
                        <a:latin typeface="Museo Sans 100" panose="02000000000000000000" pitchFamily="50" charset="0"/>
                      </a:endParaRPr>
                    </a:p>
                    <a:p>
                      <a:endParaRPr lang="en-AU" sz="1800" dirty="0">
                        <a:latin typeface="Museo Sans 100" panose="02000000000000000000" pitchFamily="50" charset="0"/>
                      </a:endParaRPr>
                    </a:p>
                  </a:txBody>
                  <a:tcPr marL="96012" marR="96012" marT="48006" marB="48006"/>
                </a:tc>
                <a:extLst>
                  <a:ext uri="{0D108BD9-81ED-4DB2-BD59-A6C34878D82A}">
                    <a16:rowId xmlns:a16="http://schemas.microsoft.com/office/drawing/2014/main" val="3324974316"/>
                  </a:ext>
                </a:extLst>
              </a:tr>
              <a:tr h="1588590">
                <a:tc>
                  <a:txBody>
                    <a:bodyPr/>
                    <a:lstStyle/>
                    <a:p>
                      <a:pPr algn="l"/>
                      <a:r>
                        <a:rPr lang="en-US" sz="1600" dirty="0">
                          <a:latin typeface="Museo Sans 100" panose="02000000000000000000" pitchFamily="50" charset="0"/>
                        </a:rPr>
                        <a:t>+ What is the desired outcome of this interview?</a:t>
                      </a:r>
                    </a:p>
                    <a:p>
                      <a:pPr algn="l"/>
                      <a:r>
                        <a:rPr lang="en-US" sz="1600" dirty="0">
                          <a:latin typeface="Museo Sans 100" panose="02000000000000000000" pitchFamily="50" charset="0"/>
                        </a:rPr>
                        <a:t>+ What would you like to learn or validate?</a:t>
                      </a:r>
                      <a:endParaRPr lang="en-AU" sz="1600" dirty="0">
                        <a:latin typeface="Museo Sans 100" panose="02000000000000000000" pitchFamily="50" charset="0"/>
                      </a:endParaRPr>
                    </a:p>
                  </a:txBody>
                  <a:tcPr marL="96012" marR="96012" marT="48006" marB="48006" anchor="ctr"/>
                </a:tc>
                <a:tc>
                  <a:txBody>
                    <a:bodyPr/>
                    <a:lstStyle/>
                    <a:p>
                      <a:r>
                        <a:rPr lang="en-GB" altLang="zh-CN" sz="1800" kern="1200" dirty="0" smtClean="0">
                          <a:solidFill>
                            <a:schemeClr val="tx1"/>
                          </a:solidFill>
                          <a:effectLst/>
                          <a:latin typeface="+mn-lt"/>
                          <a:ea typeface="+mn-ea"/>
                          <a:cs typeface="+mn-cs"/>
                        </a:rPr>
                        <a:t>The desired outcome of this interview is that we can decide on a blueprint of the website where its contents are suitable. We would like to validate that this website can help those whose beloved one passed away alleviate their sadness and reimagine the end-of-life experience.  In addition, we would like to learn the additional features they desire and the proper way to implement it without causing unwanted troubles.</a:t>
                      </a:r>
                      <a:endParaRPr lang="zh-CN" altLang="zh-CN" sz="1800" kern="1200" dirty="0" smtClean="0">
                        <a:solidFill>
                          <a:schemeClr val="tx1"/>
                        </a:solidFill>
                        <a:effectLst/>
                        <a:latin typeface="+mn-lt"/>
                        <a:ea typeface="+mn-ea"/>
                        <a:cs typeface="+mn-cs"/>
                      </a:endParaRPr>
                    </a:p>
                    <a:p>
                      <a:endParaRPr lang="en-AU" sz="1800" dirty="0">
                        <a:latin typeface="Museo Sans 100" panose="02000000000000000000" pitchFamily="50" charset="0"/>
                      </a:endParaRPr>
                    </a:p>
                  </a:txBody>
                  <a:tcPr marL="96012" marR="96012" marT="48006" marB="48006"/>
                </a:tc>
                <a:extLst>
                  <a:ext uri="{0D108BD9-81ED-4DB2-BD59-A6C34878D82A}">
                    <a16:rowId xmlns:a16="http://schemas.microsoft.com/office/drawing/2014/main" val="1510577784"/>
                  </a:ext>
                </a:extLst>
              </a:tr>
              <a:tr h="1588590">
                <a:tc>
                  <a:txBody>
                    <a:bodyPr/>
                    <a:lstStyle/>
                    <a:p>
                      <a:pPr algn="l"/>
                      <a:r>
                        <a:rPr lang="en-US" sz="1600" dirty="0">
                          <a:latin typeface="Museo Sans 100" panose="02000000000000000000" pitchFamily="50" charset="0"/>
                        </a:rPr>
                        <a:t>+ Where would be a good place for you to have your conversation?</a:t>
                      </a:r>
                    </a:p>
                    <a:p>
                      <a:pPr algn="l"/>
                      <a:r>
                        <a:rPr lang="en-US" sz="1600" dirty="0">
                          <a:latin typeface="Museo Sans 100" panose="02000000000000000000" pitchFamily="50" charset="0"/>
                        </a:rPr>
                        <a:t>+ Where would your participant feel most </a:t>
                      </a:r>
                      <a:r>
                        <a:rPr lang="en-US" sz="1600">
                          <a:latin typeface="Museo Sans 100" panose="02000000000000000000" pitchFamily="50" charset="0"/>
                        </a:rPr>
                        <a:t>comfortable?</a:t>
                      </a:r>
                      <a:endParaRPr lang="en-US" sz="1600" dirty="0">
                        <a:latin typeface="Museo Sans 100" panose="02000000000000000000" pitchFamily="50" charset="0"/>
                      </a:endParaRPr>
                    </a:p>
                  </a:txBody>
                  <a:tcPr marL="96012" marR="96012" marT="48006" marB="48006" anchor="ctr"/>
                </a:tc>
                <a:tc>
                  <a:txBody>
                    <a:bodyPr/>
                    <a:lstStyle/>
                    <a:p>
                      <a:r>
                        <a:rPr lang="en-US" altLang="zh-CN" sz="1800" dirty="0" smtClean="0">
                          <a:latin typeface="Museo Sans 100" panose="02000000000000000000" pitchFamily="50" charset="0"/>
                        </a:rPr>
                        <a:t>A quiet</a:t>
                      </a:r>
                      <a:r>
                        <a:rPr lang="en-US" altLang="zh-CN" sz="1800" baseline="0" dirty="0" smtClean="0">
                          <a:latin typeface="Museo Sans 100" panose="02000000000000000000" pitchFamily="50" charset="0"/>
                        </a:rPr>
                        <a:t>, no disturbing place with seats would be a good place for the interview. Such as a café(quiet one), an empty classroom or we can even do the interview on the bench in a park. We think a café will be the best choice. The environment of café is ideal for talking and will ease our interviewee for buying him/her a cup of coffee.</a:t>
                      </a:r>
                      <a:endParaRPr lang="en-AU" sz="1800" dirty="0">
                        <a:latin typeface="Museo Sans 100" panose="02000000000000000000" pitchFamily="50" charset="0"/>
                      </a:endParaRPr>
                    </a:p>
                  </a:txBody>
                  <a:tcPr marL="96012" marR="96012" marT="48006" marB="48006"/>
                </a:tc>
                <a:extLst>
                  <a:ext uri="{0D108BD9-81ED-4DB2-BD59-A6C34878D82A}">
                    <a16:rowId xmlns:a16="http://schemas.microsoft.com/office/drawing/2014/main" val="129596424"/>
                  </a:ext>
                </a:extLst>
              </a:tr>
              <a:tr h="1588590">
                <a:tc>
                  <a:txBody>
                    <a:bodyPr/>
                    <a:lstStyle/>
                    <a:p>
                      <a:pPr algn="l"/>
                      <a:r>
                        <a:rPr lang="en-US" sz="1600" dirty="0">
                          <a:latin typeface="Museo Sans 100" panose="02000000000000000000" pitchFamily="50" charset="0"/>
                        </a:rPr>
                        <a:t>+ How would you like your interviewee to feel during and after the interview?</a:t>
                      </a:r>
                    </a:p>
                    <a:p>
                      <a:pPr algn="l"/>
                      <a:r>
                        <a:rPr lang="en-US" sz="1600" dirty="0">
                          <a:latin typeface="Museo Sans 100" panose="02000000000000000000" pitchFamily="50" charset="0"/>
                        </a:rPr>
                        <a:t>+ Would you like them to feel calm and safe?</a:t>
                      </a:r>
                    </a:p>
                    <a:p>
                      <a:pPr algn="l"/>
                      <a:r>
                        <a:rPr lang="en-US" sz="1600" dirty="0">
                          <a:latin typeface="Museo Sans 100" panose="02000000000000000000" pitchFamily="50" charset="0"/>
                        </a:rPr>
                        <a:t>+ Would you like them to feel excited? Inspired?</a:t>
                      </a:r>
                      <a:endParaRPr lang="en-AU" sz="1600" dirty="0">
                        <a:latin typeface="Museo Sans 100" panose="02000000000000000000" pitchFamily="50" charset="0"/>
                      </a:endParaRPr>
                    </a:p>
                  </a:txBody>
                  <a:tcPr marL="96012" marR="96012" marT="48006" marB="48006" anchor="ctr"/>
                </a:tc>
                <a:tc>
                  <a:txBody>
                    <a:bodyPr/>
                    <a:lstStyle/>
                    <a:p>
                      <a:r>
                        <a:rPr lang="en-AU" sz="1800" dirty="0" smtClean="0">
                          <a:latin typeface="Museo Sans 100" panose="02000000000000000000" pitchFamily="50" charset="0"/>
                        </a:rPr>
                        <a:t>We want our interviewees feel relax</a:t>
                      </a:r>
                      <a:r>
                        <a:rPr lang="en-AU" sz="1800" baseline="0" dirty="0" smtClean="0">
                          <a:latin typeface="Museo Sans 100" panose="02000000000000000000" pitchFamily="50" charset="0"/>
                        </a:rPr>
                        <a:t> and comfortable during the interview. We prefer make them excited and inspired rather than calm or safe after the interview because excite and inspiration will trigger them to think diversely and make them to share their idea initiatively with us.</a:t>
                      </a:r>
                      <a:endParaRPr lang="en-AU" sz="1800" dirty="0">
                        <a:latin typeface="Museo Sans 100" panose="02000000000000000000" pitchFamily="50" charset="0"/>
                      </a:endParaRPr>
                    </a:p>
                  </a:txBody>
                  <a:tcPr marL="96012" marR="96012" marT="48006" marB="48006"/>
                </a:tc>
                <a:extLst>
                  <a:ext uri="{0D108BD9-81ED-4DB2-BD59-A6C34878D82A}">
                    <a16:rowId xmlns:a16="http://schemas.microsoft.com/office/drawing/2014/main" val="1846043587"/>
                  </a:ext>
                </a:extLst>
              </a:tr>
              <a:tr h="1588590">
                <a:tc>
                  <a:txBody>
                    <a:bodyPr/>
                    <a:lstStyle/>
                    <a:p>
                      <a:pPr algn="l"/>
                      <a:r>
                        <a:rPr lang="en-US" sz="1600" dirty="0">
                          <a:latin typeface="Museo Sans 100" panose="02000000000000000000" pitchFamily="50" charset="0"/>
                        </a:rPr>
                        <a:t>+ What tools, artefacts or visuals might help prompt the interviewee’s thinking?</a:t>
                      </a:r>
                    </a:p>
                    <a:p>
                      <a:pPr algn="l"/>
                      <a:r>
                        <a:rPr lang="en-US" sz="1600" dirty="0">
                          <a:latin typeface="Museo Sans 100" panose="02000000000000000000" pitchFamily="50" charset="0"/>
                        </a:rPr>
                        <a:t>+ Do you need your interviewee to engage with something tangible?</a:t>
                      </a:r>
                      <a:endParaRPr lang="en-AU" sz="1600" dirty="0">
                        <a:latin typeface="Museo Sans 100" panose="02000000000000000000" pitchFamily="50" charset="0"/>
                      </a:endParaRPr>
                    </a:p>
                  </a:txBody>
                  <a:tcPr marL="96012" marR="96012" marT="48006" marB="48006" anchor="ctr"/>
                </a:tc>
                <a:tc>
                  <a:txBody>
                    <a:bodyPr/>
                    <a:lstStyle/>
                    <a:p>
                      <a:r>
                        <a:rPr lang="en-AU" sz="1800" dirty="0" smtClean="0">
                          <a:latin typeface="Museo Sans 100" panose="02000000000000000000" pitchFamily="50" charset="0"/>
                        </a:rPr>
                        <a:t>We will bring a laptop to show our description, maybe</a:t>
                      </a:r>
                      <a:r>
                        <a:rPr lang="en-AU" sz="1800" baseline="0" dirty="0" smtClean="0">
                          <a:latin typeface="Museo Sans 100" panose="02000000000000000000" pitchFamily="50" charset="0"/>
                        </a:rPr>
                        <a:t> a picture of a mourning hall and some apps/websites which have similar functions with our idea. We w</a:t>
                      </a:r>
                      <a:r>
                        <a:rPr lang="en-US" sz="1800" baseline="0" dirty="0" smtClean="0">
                          <a:latin typeface="Museo Sans 100" panose="02000000000000000000" pitchFamily="50" charset="0"/>
                        </a:rPr>
                        <a:t>ant our interviewee to try these apps/websites to give us even more advice.</a:t>
                      </a:r>
                      <a:endParaRPr lang="en-AU" sz="1800" dirty="0">
                        <a:latin typeface="Museo Sans 100" panose="02000000000000000000" pitchFamily="50" charset="0"/>
                      </a:endParaRPr>
                    </a:p>
                  </a:txBody>
                  <a:tcPr marL="96012" marR="96012" marT="48006" marB="48006"/>
                </a:tc>
                <a:extLst>
                  <a:ext uri="{0D108BD9-81ED-4DB2-BD59-A6C34878D82A}">
                    <a16:rowId xmlns:a16="http://schemas.microsoft.com/office/drawing/2014/main" val="845582958"/>
                  </a:ext>
                </a:extLst>
              </a:tr>
            </a:tbl>
          </a:graphicData>
        </a:graphic>
      </p:graphicFrame>
      <p:sp>
        <p:nvSpPr>
          <p:cNvPr id="17" name="TextBox 16">
            <a:extLst>
              <a:ext uri="{FF2B5EF4-FFF2-40B4-BE49-F238E27FC236}">
                <a16:creationId xmlns:a16="http://schemas.microsoft.com/office/drawing/2014/main" id="{395E5FFD-759A-4A1A-90EE-0FB38B44F38E}"/>
              </a:ext>
            </a:extLst>
          </p:cNvPr>
          <p:cNvSpPr txBox="1"/>
          <p:nvPr/>
        </p:nvSpPr>
        <p:spPr>
          <a:xfrm>
            <a:off x="661408" y="1612439"/>
            <a:ext cx="1415772" cy="400110"/>
          </a:xfrm>
          <a:prstGeom prst="rect">
            <a:avLst/>
          </a:prstGeom>
          <a:noFill/>
        </p:spPr>
        <p:txBody>
          <a:bodyPr wrap="none" rtlCol="0">
            <a:spAutoFit/>
          </a:bodyPr>
          <a:lstStyle/>
          <a:p>
            <a:pPr algn="ctr"/>
            <a:r>
              <a:rPr lang="en-AU" sz="2000" dirty="0">
                <a:latin typeface="Museo Sans 700" panose="02000000000000000000" pitchFamily="50" charset="0"/>
              </a:rPr>
              <a:t>1. Context</a:t>
            </a:r>
          </a:p>
        </p:txBody>
      </p:sp>
      <p:sp>
        <p:nvSpPr>
          <p:cNvPr id="18" name="TextBox 17">
            <a:extLst>
              <a:ext uri="{FF2B5EF4-FFF2-40B4-BE49-F238E27FC236}">
                <a16:creationId xmlns:a16="http://schemas.microsoft.com/office/drawing/2014/main" id="{E9584D62-F713-4349-96CD-C70ABDBF8242}"/>
              </a:ext>
            </a:extLst>
          </p:cNvPr>
          <p:cNvSpPr txBox="1"/>
          <p:nvPr/>
        </p:nvSpPr>
        <p:spPr>
          <a:xfrm>
            <a:off x="492711" y="3245037"/>
            <a:ext cx="1715534" cy="400110"/>
          </a:xfrm>
          <a:prstGeom prst="rect">
            <a:avLst/>
          </a:prstGeom>
          <a:noFill/>
        </p:spPr>
        <p:txBody>
          <a:bodyPr wrap="none" rtlCol="0">
            <a:spAutoFit/>
          </a:bodyPr>
          <a:lstStyle/>
          <a:p>
            <a:pPr algn="ctr"/>
            <a:r>
              <a:rPr lang="en-AU" sz="2000" dirty="0">
                <a:latin typeface="Museo Sans 700" panose="02000000000000000000" pitchFamily="50" charset="0"/>
              </a:rPr>
              <a:t>2. Outcomes</a:t>
            </a:r>
          </a:p>
        </p:txBody>
      </p:sp>
      <p:sp>
        <p:nvSpPr>
          <p:cNvPr id="19" name="TextBox 18">
            <a:extLst>
              <a:ext uri="{FF2B5EF4-FFF2-40B4-BE49-F238E27FC236}">
                <a16:creationId xmlns:a16="http://schemas.microsoft.com/office/drawing/2014/main" id="{5C46F330-A25E-498F-8DE7-AC28F112C02D}"/>
              </a:ext>
            </a:extLst>
          </p:cNvPr>
          <p:cNvSpPr txBox="1"/>
          <p:nvPr/>
        </p:nvSpPr>
        <p:spPr>
          <a:xfrm>
            <a:off x="593380" y="4862053"/>
            <a:ext cx="1514197" cy="400110"/>
          </a:xfrm>
          <a:prstGeom prst="rect">
            <a:avLst/>
          </a:prstGeom>
          <a:noFill/>
        </p:spPr>
        <p:txBody>
          <a:bodyPr wrap="none" rtlCol="0">
            <a:spAutoFit/>
          </a:bodyPr>
          <a:lstStyle/>
          <a:p>
            <a:pPr algn="ctr"/>
            <a:r>
              <a:rPr lang="en-AU" sz="2000" dirty="0">
                <a:latin typeface="Museo Sans 700" panose="02000000000000000000" pitchFamily="50" charset="0"/>
              </a:rPr>
              <a:t>3. Location</a:t>
            </a:r>
          </a:p>
        </p:txBody>
      </p:sp>
      <p:sp>
        <p:nvSpPr>
          <p:cNvPr id="20" name="TextBox 19">
            <a:extLst>
              <a:ext uri="{FF2B5EF4-FFF2-40B4-BE49-F238E27FC236}">
                <a16:creationId xmlns:a16="http://schemas.microsoft.com/office/drawing/2014/main" id="{C05714C0-E05D-4F23-A53B-91597D2FB1E0}"/>
              </a:ext>
            </a:extLst>
          </p:cNvPr>
          <p:cNvSpPr txBox="1"/>
          <p:nvPr/>
        </p:nvSpPr>
        <p:spPr>
          <a:xfrm>
            <a:off x="680107" y="6402995"/>
            <a:ext cx="1304267" cy="400110"/>
          </a:xfrm>
          <a:prstGeom prst="rect">
            <a:avLst/>
          </a:prstGeom>
          <a:noFill/>
        </p:spPr>
        <p:txBody>
          <a:bodyPr wrap="none" rtlCol="0">
            <a:spAutoFit/>
          </a:bodyPr>
          <a:lstStyle/>
          <a:p>
            <a:pPr algn="ctr"/>
            <a:r>
              <a:rPr lang="en-AU" sz="2000" dirty="0">
                <a:latin typeface="Museo Sans 700" panose="02000000000000000000" pitchFamily="50" charset="0"/>
              </a:rPr>
              <a:t>4. Energy</a:t>
            </a:r>
          </a:p>
        </p:txBody>
      </p:sp>
      <p:sp>
        <p:nvSpPr>
          <p:cNvPr id="21" name="TextBox 20">
            <a:extLst>
              <a:ext uri="{FF2B5EF4-FFF2-40B4-BE49-F238E27FC236}">
                <a16:creationId xmlns:a16="http://schemas.microsoft.com/office/drawing/2014/main" id="{BAB400D7-4EC9-4174-8E1F-0C8EFB96FE98}"/>
              </a:ext>
            </a:extLst>
          </p:cNvPr>
          <p:cNvSpPr txBox="1"/>
          <p:nvPr/>
        </p:nvSpPr>
        <p:spPr>
          <a:xfrm>
            <a:off x="612170" y="8012510"/>
            <a:ext cx="1440138" cy="400110"/>
          </a:xfrm>
          <a:prstGeom prst="rect">
            <a:avLst/>
          </a:prstGeom>
          <a:noFill/>
        </p:spPr>
        <p:txBody>
          <a:bodyPr wrap="none" rtlCol="0">
            <a:spAutoFit/>
          </a:bodyPr>
          <a:lstStyle/>
          <a:p>
            <a:pPr algn="ctr"/>
            <a:r>
              <a:rPr lang="en-AU" sz="2000" dirty="0">
                <a:latin typeface="Museo Sans 700" panose="02000000000000000000" pitchFamily="50" charset="0"/>
              </a:rPr>
              <a:t>5. Medium</a:t>
            </a:r>
          </a:p>
        </p:txBody>
      </p:sp>
      <p:pic>
        <p:nvPicPr>
          <p:cNvPr id="1026" name="Picture 2" descr="Image result for make studios">
            <a:extLst>
              <a:ext uri="{FF2B5EF4-FFF2-40B4-BE49-F238E27FC236}">
                <a16:creationId xmlns:a16="http://schemas.microsoft.com/office/drawing/2014/main" id="{3B78647F-CFE3-4A47-BC78-707E422279A8}"/>
              </a:ext>
            </a:extLst>
          </p:cNvPr>
          <p:cNvPicPr>
            <a:picLocks noChangeAspect="1" noChangeArrowheads="1"/>
          </p:cNvPicPr>
          <p:nvPr/>
        </p:nvPicPr>
        <p:blipFill>
          <a:blip r:embed="rId2" cstate="hqprint">
            <a:biLevel thresh="75000"/>
            <a:extLst>
              <a:ext uri="{28A0092B-C50C-407E-A947-70E740481C1C}">
                <a14:useLocalDpi xmlns:a14="http://schemas.microsoft.com/office/drawing/2010/main" val="0"/>
              </a:ext>
            </a:extLst>
          </a:blip>
          <a:srcRect/>
          <a:stretch>
            <a:fillRect/>
          </a:stretch>
        </p:blipFill>
        <p:spPr bwMode="auto">
          <a:xfrm>
            <a:off x="11580322" y="248785"/>
            <a:ext cx="769112" cy="769112"/>
          </a:xfrm>
          <a:prstGeom prst="rect">
            <a:avLst/>
          </a:prstGeom>
          <a:noFill/>
          <a:extLst>
            <a:ext uri="{909E8E84-426E-40DD-AFC4-6F175D3DCCD1}">
              <a14:hiddenFill xmlns:a14="http://schemas.microsoft.com/office/drawing/2010/main">
                <a:solidFill>
                  <a:srgbClr val="FFFFFF"/>
                </a:solidFill>
              </a14:hiddenFill>
            </a:ext>
          </a:extLst>
        </p:spPr>
      </p:pic>
      <p:sp>
        <p:nvSpPr>
          <p:cNvPr id="25" name="Arrow: Pentagon 24">
            <a:extLst>
              <a:ext uri="{FF2B5EF4-FFF2-40B4-BE49-F238E27FC236}">
                <a16:creationId xmlns:a16="http://schemas.microsoft.com/office/drawing/2014/main" id="{6A8420C8-8EB0-4538-AE87-5DA2F33B6662}"/>
              </a:ext>
            </a:extLst>
          </p:cNvPr>
          <p:cNvSpPr/>
          <p:nvPr/>
        </p:nvSpPr>
        <p:spPr>
          <a:xfrm rot="5400000">
            <a:off x="695828" y="5840283"/>
            <a:ext cx="1346932" cy="1940260"/>
          </a:xfrm>
          <a:prstGeom prst="homePlate">
            <a:avLst>
              <a:gd name="adj" fmla="val 2549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en-AU" sz="2223" dirty="0"/>
          </a:p>
        </p:txBody>
      </p:sp>
      <p:sp>
        <p:nvSpPr>
          <p:cNvPr id="26" name="Arrow: Pentagon 25">
            <a:extLst>
              <a:ext uri="{FF2B5EF4-FFF2-40B4-BE49-F238E27FC236}">
                <a16:creationId xmlns:a16="http://schemas.microsoft.com/office/drawing/2014/main" id="{0A8B1059-79EF-4F17-B5AC-603061E08794}"/>
              </a:ext>
            </a:extLst>
          </p:cNvPr>
          <p:cNvSpPr/>
          <p:nvPr/>
        </p:nvSpPr>
        <p:spPr>
          <a:xfrm rot="5400000">
            <a:off x="695828" y="1042419"/>
            <a:ext cx="1346932" cy="1940260"/>
          </a:xfrm>
          <a:prstGeom prst="homePlate">
            <a:avLst>
              <a:gd name="adj" fmla="val 2549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en-AU" sz="2223" dirty="0"/>
          </a:p>
        </p:txBody>
      </p:sp>
      <p:sp>
        <p:nvSpPr>
          <p:cNvPr id="27" name="Arrow: Pentagon 26">
            <a:extLst>
              <a:ext uri="{FF2B5EF4-FFF2-40B4-BE49-F238E27FC236}">
                <a16:creationId xmlns:a16="http://schemas.microsoft.com/office/drawing/2014/main" id="{4FAA4771-26A8-4D58-A9CB-643302A769E5}"/>
              </a:ext>
            </a:extLst>
          </p:cNvPr>
          <p:cNvSpPr/>
          <p:nvPr/>
        </p:nvSpPr>
        <p:spPr>
          <a:xfrm rot="5400000">
            <a:off x="695828" y="2675017"/>
            <a:ext cx="1346932" cy="1940260"/>
          </a:xfrm>
          <a:prstGeom prst="homePlate">
            <a:avLst>
              <a:gd name="adj" fmla="val 2549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en-AU" sz="2223" dirty="0"/>
          </a:p>
        </p:txBody>
      </p:sp>
      <p:sp>
        <p:nvSpPr>
          <p:cNvPr id="28" name="Arrow: Pentagon 27">
            <a:extLst>
              <a:ext uri="{FF2B5EF4-FFF2-40B4-BE49-F238E27FC236}">
                <a16:creationId xmlns:a16="http://schemas.microsoft.com/office/drawing/2014/main" id="{76DBC628-F3A9-4CA3-8408-45F7B8599582}"/>
              </a:ext>
            </a:extLst>
          </p:cNvPr>
          <p:cNvSpPr/>
          <p:nvPr/>
        </p:nvSpPr>
        <p:spPr>
          <a:xfrm rot="5400000">
            <a:off x="695828" y="4304491"/>
            <a:ext cx="1346932" cy="1940260"/>
          </a:xfrm>
          <a:prstGeom prst="homePlate">
            <a:avLst>
              <a:gd name="adj" fmla="val 2549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en-AU" sz="2223" dirty="0"/>
          </a:p>
        </p:txBody>
      </p:sp>
    </p:spTree>
    <p:extLst>
      <p:ext uri="{BB962C8B-B14F-4D97-AF65-F5344CB8AC3E}">
        <p14:creationId xmlns:p14="http://schemas.microsoft.com/office/powerpoint/2010/main" val="1543771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456F1FD-121E-4217-B971-1019BC385D25}"/>
              </a:ext>
            </a:extLst>
          </p:cNvPr>
          <p:cNvSpPr txBox="1"/>
          <p:nvPr/>
        </p:nvSpPr>
        <p:spPr>
          <a:xfrm>
            <a:off x="502081" y="403883"/>
            <a:ext cx="3543599" cy="609398"/>
          </a:xfrm>
          <a:prstGeom prst="rect">
            <a:avLst/>
          </a:prstGeom>
          <a:noFill/>
        </p:spPr>
        <p:txBody>
          <a:bodyPr wrap="none" rtlCol="0">
            <a:spAutoFit/>
          </a:bodyPr>
          <a:lstStyle/>
          <a:p>
            <a:r>
              <a:rPr lang="en-AU" sz="3360" dirty="0">
                <a:latin typeface="Museo Sans 900" panose="02000000000000000000" pitchFamily="50" charset="0"/>
              </a:rPr>
              <a:t>Interview Guide</a:t>
            </a:r>
          </a:p>
        </p:txBody>
      </p:sp>
      <p:pic>
        <p:nvPicPr>
          <p:cNvPr id="1026" name="Picture 2" descr="Image result for make studios">
            <a:extLst>
              <a:ext uri="{FF2B5EF4-FFF2-40B4-BE49-F238E27FC236}">
                <a16:creationId xmlns:a16="http://schemas.microsoft.com/office/drawing/2014/main" id="{3B78647F-CFE3-4A47-BC78-707E422279A8}"/>
              </a:ext>
            </a:extLst>
          </p:cNvPr>
          <p:cNvPicPr>
            <a:picLocks noChangeAspect="1" noChangeArrowheads="1"/>
          </p:cNvPicPr>
          <p:nvPr/>
        </p:nvPicPr>
        <p:blipFill>
          <a:blip r:embed="rId2" cstate="hqprint">
            <a:biLevel thresh="75000"/>
            <a:extLst>
              <a:ext uri="{28A0092B-C50C-407E-A947-70E740481C1C}">
                <a14:useLocalDpi xmlns:a14="http://schemas.microsoft.com/office/drawing/2010/main" val="0"/>
              </a:ext>
            </a:extLst>
          </a:blip>
          <a:srcRect/>
          <a:stretch>
            <a:fillRect/>
          </a:stretch>
        </p:blipFill>
        <p:spPr bwMode="auto">
          <a:xfrm>
            <a:off x="11580322" y="248785"/>
            <a:ext cx="769112" cy="76911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9694054B-3211-4614-B271-ADE3275E5D88}"/>
              </a:ext>
            </a:extLst>
          </p:cNvPr>
          <p:cNvGraphicFramePr>
            <a:graphicFrameLocks noGrp="1"/>
          </p:cNvGraphicFramePr>
          <p:nvPr>
            <p:extLst>
              <p:ext uri="{D42A27DB-BD31-4B8C-83A1-F6EECF244321}">
                <p14:modId xmlns:p14="http://schemas.microsoft.com/office/powerpoint/2010/main" val="920485329"/>
              </p:ext>
            </p:extLst>
          </p:nvPr>
        </p:nvGraphicFramePr>
        <p:xfrm>
          <a:off x="502080" y="1172309"/>
          <a:ext cx="11847354" cy="16835856"/>
        </p:xfrm>
        <a:graphic>
          <a:graphicData uri="http://schemas.openxmlformats.org/drawingml/2006/table">
            <a:tbl>
              <a:tblPr firstRow="1" bandRow="1">
                <a:tableStyleId>{5940675A-B579-460E-94D1-54222C63F5DA}</a:tableStyleId>
              </a:tblPr>
              <a:tblGrid>
                <a:gridCol w="643295">
                  <a:extLst>
                    <a:ext uri="{9D8B030D-6E8A-4147-A177-3AD203B41FA5}">
                      <a16:colId xmlns:a16="http://schemas.microsoft.com/office/drawing/2014/main" val="3766568180"/>
                    </a:ext>
                  </a:extLst>
                </a:gridCol>
                <a:gridCol w="3098379">
                  <a:extLst>
                    <a:ext uri="{9D8B030D-6E8A-4147-A177-3AD203B41FA5}">
                      <a16:colId xmlns:a16="http://schemas.microsoft.com/office/drawing/2014/main" val="2659377414"/>
                    </a:ext>
                  </a:extLst>
                </a:gridCol>
                <a:gridCol w="4420134">
                  <a:extLst>
                    <a:ext uri="{9D8B030D-6E8A-4147-A177-3AD203B41FA5}">
                      <a16:colId xmlns:a16="http://schemas.microsoft.com/office/drawing/2014/main" val="2338214180"/>
                    </a:ext>
                  </a:extLst>
                </a:gridCol>
                <a:gridCol w="3685546">
                  <a:extLst>
                    <a:ext uri="{9D8B030D-6E8A-4147-A177-3AD203B41FA5}">
                      <a16:colId xmlns:a16="http://schemas.microsoft.com/office/drawing/2014/main" val="2812651653"/>
                    </a:ext>
                  </a:extLst>
                </a:gridCol>
              </a:tblGrid>
              <a:tr h="814044">
                <a:tc gridSpan="2">
                  <a:txBody>
                    <a:bodyPr/>
                    <a:lstStyle/>
                    <a:p>
                      <a:r>
                        <a:rPr lang="en-AU" sz="1900" dirty="0">
                          <a:latin typeface="Museo Sans 700" panose="02000000000000000000" pitchFamily="50" charset="0"/>
                        </a:rPr>
                        <a:t>Your checklist</a:t>
                      </a:r>
                    </a:p>
                  </a:txBody>
                  <a:tcPr marL="96012" marR="96012" marT="48006" marB="48006" anchor="ctr"/>
                </a:tc>
                <a:tc hMerge="1">
                  <a:txBody>
                    <a:bodyPr/>
                    <a:lstStyle/>
                    <a:p>
                      <a:endParaRPr lang="en-AU" dirty="0"/>
                    </a:p>
                  </a:txBody>
                  <a:tcPr/>
                </a:tc>
                <a:tc>
                  <a:txBody>
                    <a:bodyPr/>
                    <a:lstStyle/>
                    <a:p>
                      <a:r>
                        <a:rPr lang="en-AU" sz="1900" dirty="0">
                          <a:latin typeface="Museo Sans 700" panose="02000000000000000000" pitchFamily="50" charset="0"/>
                        </a:rPr>
                        <a:t>List your questions</a:t>
                      </a:r>
                    </a:p>
                  </a:txBody>
                  <a:tcPr marL="96012" marR="96012" marT="48006" marB="48006" anchor="ctr"/>
                </a:tc>
                <a:tc>
                  <a:txBody>
                    <a:bodyPr/>
                    <a:lstStyle/>
                    <a:p>
                      <a:r>
                        <a:rPr lang="en-AU" sz="1900" dirty="0">
                          <a:latin typeface="Museo Sans 700" panose="02000000000000000000" pitchFamily="50" charset="0"/>
                        </a:rPr>
                        <a:t>Rationale</a:t>
                      </a:r>
                    </a:p>
                  </a:txBody>
                  <a:tcPr marL="96012" marR="96012" marT="48006" marB="48006" anchor="ctr"/>
                </a:tc>
                <a:extLst>
                  <a:ext uri="{0D108BD9-81ED-4DB2-BD59-A6C34878D82A}">
                    <a16:rowId xmlns:a16="http://schemas.microsoft.com/office/drawing/2014/main" val="3414469565"/>
                  </a:ext>
                </a:extLst>
              </a:tr>
              <a:tr h="814044">
                <a:tc>
                  <a:txBody>
                    <a:bodyPr/>
                    <a:lstStyle/>
                    <a:p>
                      <a:endParaRPr lang="en-AU" sz="1900">
                        <a:latin typeface="Museo Sans 700" panose="02000000000000000000" pitchFamily="50" charset="0"/>
                      </a:endParaRPr>
                    </a:p>
                  </a:txBody>
                  <a:tcPr marL="96012" marR="96012" marT="48006" marB="48006"/>
                </a:tc>
                <a:tc>
                  <a:txBody>
                    <a:bodyPr/>
                    <a:lstStyle/>
                    <a:p>
                      <a:r>
                        <a:rPr lang="en-US" sz="1100" dirty="0">
                          <a:latin typeface="Museo Sans 100" panose="02000000000000000000" pitchFamily="50" charset="0"/>
                        </a:rPr>
                        <a:t>Explain who you are and what your research is about.</a:t>
                      </a:r>
                    </a:p>
                  </a:txBody>
                  <a:tcPr marL="96012" marR="96012" marT="48006" marB="48006" anchor="ctr"/>
                </a:tc>
                <a:tc rowSpan="8">
                  <a:txBody>
                    <a:bodyPr/>
                    <a:lstStyle/>
                    <a:p>
                      <a:r>
                        <a:rPr lang="en-AU" sz="1900" dirty="0" smtClean="0">
                          <a:latin typeface="Museo Sans 700" panose="02000000000000000000" pitchFamily="50" charset="0"/>
                        </a:rPr>
                        <a:t>1.{Why </a:t>
                      </a:r>
                      <a:r>
                        <a:rPr lang="en-AU" sz="1900" dirty="0" smtClean="0">
                          <a:latin typeface="Museo Sans 700" panose="02000000000000000000" pitchFamily="50" charset="0"/>
                        </a:rPr>
                        <a:t>do you interested in others life or</a:t>
                      </a:r>
                      <a:r>
                        <a:rPr lang="en-AU" sz="1900" baseline="0" dirty="0" smtClean="0">
                          <a:latin typeface="Museo Sans 700" panose="02000000000000000000" pitchFamily="50" charset="0"/>
                        </a:rPr>
                        <a:t> experience?</a:t>
                      </a:r>
                    </a:p>
                    <a:p>
                      <a:r>
                        <a:rPr lang="en-AU" sz="1900" baseline="0" dirty="0" smtClean="0">
                          <a:latin typeface="Museo Sans 700" panose="02000000000000000000" pitchFamily="50" charset="0"/>
                        </a:rPr>
                        <a:t>How about the life or experience that belongs to some normal one </a:t>
                      </a:r>
                      <a:r>
                        <a:rPr lang="en-AU" sz="1900" baseline="0" dirty="0" smtClean="0">
                          <a:latin typeface="Museo Sans 700" panose="02000000000000000000" pitchFamily="50" charset="0"/>
                        </a:rPr>
                        <a:t>who passed </a:t>
                      </a:r>
                      <a:r>
                        <a:rPr lang="en-AU" sz="1900" baseline="0" dirty="0" smtClean="0">
                          <a:latin typeface="Museo Sans 700" panose="02000000000000000000" pitchFamily="50" charset="0"/>
                        </a:rPr>
                        <a:t>away</a:t>
                      </a:r>
                      <a:r>
                        <a:rPr lang="en-AU" sz="1900" baseline="0" dirty="0" smtClean="0">
                          <a:latin typeface="Museo Sans 700" panose="02000000000000000000" pitchFamily="50" charset="0"/>
                        </a:rPr>
                        <a:t>?}</a:t>
                      </a:r>
                    </a:p>
                    <a:p>
                      <a:endParaRPr lang="en-AU" sz="1900" baseline="0" dirty="0" smtClean="0">
                        <a:latin typeface="Museo Sans 700" panose="02000000000000000000" pitchFamily="50" charset="0"/>
                      </a:endParaRPr>
                    </a:p>
                    <a:p>
                      <a:pPr marL="0" marR="0" lvl="0" indent="0" algn="l" defTabSz="1280160" rtl="0" eaLnBrk="1" fontAlgn="auto" latinLnBrk="0" hangingPunct="1">
                        <a:lnSpc>
                          <a:spcPct val="100000"/>
                        </a:lnSpc>
                        <a:spcBef>
                          <a:spcPts val="0"/>
                        </a:spcBef>
                        <a:spcAft>
                          <a:spcPts val="0"/>
                        </a:spcAft>
                        <a:buClrTx/>
                        <a:buSzTx/>
                        <a:buFontTx/>
                        <a:buNone/>
                        <a:tabLst/>
                        <a:defRPr/>
                      </a:pPr>
                      <a:r>
                        <a:rPr lang="en-AU" sz="1900" baseline="0" dirty="0" smtClean="0">
                          <a:latin typeface="Museo Sans 700" panose="02000000000000000000" pitchFamily="50" charset="0"/>
                        </a:rPr>
                        <a:t>2.{Many people suffer from depressive disorder or other mental disease after losing his/her loved ones, what do you think about its reason?</a:t>
                      </a:r>
                    </a:p>
                    <a:p>
                      <a:r>
                        <a:rPr lang="en-AU" sz="1900" baseline="0" dirty="0" smtClean="0">
                          <a:latin typeface="Museo Sans 700" panose="02000000000000000000" pitchFamily="50" charset="0"/>
                        </a:rPr>
                        <a:t>If your loved one passed away, how would you get rid of the pains of losing him/her in a short period of time?}</a:t>
                      </a:r>
                    </a:p>
                    <a:p>
                      <a:endParaRPr lang="en-AU" sz="1900" baseline="0" dirty="0" smtClean="0">
                        <a:latin typeface="Museo Sans 700" panose="02000000000000000000" pitchFamily="50" charset="0"/>
                      </a:endParaRPr>
                    </a:p>
                    <a:p>
                      <a:r>
                        <a:rPr lang="en-AU" sz="1900" baseline="0" dirty="0" smtClean="0">
                          <a:latin typeface="Museo Sans 700" panose="02000000000000000000" pitchFamily="50" charset="0"/>
                        </a:rPr>
                        <a:t>3.{Would </a:t>
                      </a:r>
                      <a:r>
                        <a:rPr lang="en-AU" sz="1900" baseline="0" dirty="0" smtClean="0">
                          <a:latin typeface="Museo Sans 700" panose="02000000000000000000" pitchFamily="50" charset="0"/>
                        </a:rPr>
                        <a:t>you like to share his/her story with your friends or closed ones and why?</a:t>
                      </a:r>
                    </a:p>
                    <a:p>
                      <a:r>
                        <a:rPr lang="en-AU" sz="1900" baseline="0" dirty="0" smtClean="0">
                          <a:latin typeface="Museo Sans 700" panose="02000000000000000000" pitchFamily="50" charset="0"/>
                        </a:rPr>
                        <a:t>How would you like to share/record the stories</a:t>
                      </a:r>
                      <a:r>
                        <a:rPr lang="en-AU" sz="1900" baseline="0" dirty="0" smtClean="0">
                          <a:latin typeface="Museo Sans 700" panose="02000000000000000000" pitchFamily="50" charset="0"/>
                        </a:rPr>
                        <a:t>?</a:t>
                      </a:r>
                    </a:p>
                    <a:p>
                      <a:r>
                        <a:rPr lang="en-AU" sz="1900" baseline="0" dirty="0" smtClean="0">
                          <a:latin typeface="Museo Sans 700" panose="02000000000000000000" pitchFamily="50" charset="0"/>
                        </a:rPr>
                        <a:t>Would you like to share his/her story to the public so that his/her valuable experiences will have a chance to be well-known?}</a:t>
                      </a:r>
                      <a:endParaRPr lang="en-AU" sz="1900" baseline="0" dirty="0" smtClean="0">
                        <a:latin typeface="Museo Sans 700" panose="02000000000000000000" pitchFamily="50" charset="0"/>
                      </a:endParaRPr>
                    </a:p>
                    <a:p>
                      <a:endParaRPr lang="en-AU" sz="1900" baseline="0" dirty="0" smtClean="0">
                        <a:latin typeface="Museo Sans 700" panose="02000000000000000000" pitchFamily="50" charset="0"/>
                      </a:endParaRPr>
                    </a:p>
                    <a:p>
                      <a:r>
                        <a:rPr lang="en-AU" sz="1900" baseline="0" dirty="0" smtClean="0">
                          <a:latin typeface="Museo Sans 700" panose="02000000000000000000" pitchFamily="50" charset="0"/>
                        </a:rPr>
                        <a:t>4.{How </a:t>
                      </a:r>
                      <a:r>
                        <a:rPr lang="en-AU" sz="1900" baseline="0" dirty="0" smtClean="0">
                          <a:latin typeface="Museo Sans 700" panose="02000000000000000000" pitchFamily="50" charset="0"/>
                        </a:rPr>
                        <a:t>would you like to mourn </a:t>
                      </a:r>
                      <a:r>
                        <a:rPr lang="en-AU" sz="1900" baseline="0" dirty="0" smtClean="0">
                          <a:latin typeface="Museo Sans 700" panose="02000000000000000000" pitchFamily="50" charset="0"/>
                        </a:rPr>
                        <a:t>him/her?</a:t>
                      </a:r>
                      <a:endParaRPr lang="en-AU" sz="1900" baseline="0" dirty="0" smtClean="0">
                        <a:latin typeface="Museo Sans 700" panose="02000000000000000000" pitchFamily="50" charset="0"/>
                      </a:endParaRPr>
                    </a:p>
                    <a:p>
                      <a:r>
                        <a:rPr lang="en-AU" sz="1900" baseline="0" dirty="0" smtClean="0">
                          <a:latin typeface="Museo Sans 700" panose="02000000000000000000" pitchFamily="50" charset="0"/>
                        </a:rPr>
                        <a:t>What do you think is the best way to mourn </a:t>
                      </a:r>
                      <a:r>
                        <a:rPr lang="en-AU" sz="1900" baseline="0" dirty="0" smtClean="0">
                          <a:latin typeface="Museo Sans 700" panose="02000000000000000000" pitchFamily="50" charset="0"/>
                        </a:rPr>
                        <a:t>him/her?}</a:t>
                      </a:r>
                      <a:endParaRPr lang="en-AU" sz="1900" baseline="0" dirty="0" smtClean="0">
                        <a:latin typeface="Museo Sans 700" panose="02000000000000000000" pitchFamily="50" charset="0"/>
                      </a:endParaRPr>
                    </a:p>
                    <a:p>
                      <a:endParaRPr lang="en-AU" sz="1900" baseline="0" dirty="0" smtClean="0">
                        <a:latin typeface="Museo Sans 700" panose="02000000000000000000" pitchFamily="50" charset="0"/>
                      </a:endParaRPr>
                    </a:p>
                    <a:p>
                      <a:pPr marL="0" marR="0" lvl="0" indent="0" algn="l" defTabSz="1280160" rtl="0" eaLnBrk="1" fontAlgn="auto" latinLnBrk="0" hangingPunct="1">
                        <a:lnSpc>
                          <a:spcPct val="100000"/>
                        </a:lnSpc>
                        <a:spcBef>
                          <a:spcPts val="0"/>
                        </a:spcBef>
                        <a:spcAft>
                          <a:spcPts val="0"/>
                        </a:spcAft>
                        <a:buClrTx/>
                        <a:buSzTx/>
                        <a:buFontTx/>
                        <a:buNone/>
                        <a:tabLst/>
                        <a:defRPr/>
                      </a:pPr>
                      <a:r>
                        <a:rPr lang="en-AU" sz="1900" baseline="0" dirty="0" smtClean="0">
                          <a:latin typeface="Museo Sans 700" panose="02000000000000000000" pitchFamily="50" charset="0"/>
                        </a:rPr>
                        <a:t>5.{What functions do you expect or suggest if there is a such website?}</a:t>
                      </a:r>
                    </a:p>
                    <a:p>
                      <a:endParaRPr lang="en-AU" sz="1900" baseline="0" dirty="0" smtClean="0">
                        <a:latin typeface="Museo Sans 700" panose="02000000000000000000" pitchFamily="50" charset="0"/>
                      </a:endParaRPr>
                    </a:p>
                    <a:p>
                      <a:pPr marL="0" marR="0" lvl="0" indent="0" algn="l" defTabSz="1280160" rtl="0" eaLnBrk="1" fontAlgn="auto" latinLnBrk="0" hangingPunct="1">
                        <a:lnSpc>
                          <a:spcPct val="100000"/>
                        </a:lnSpc>
                        <a:spcBef>
                          <a:spcPts val="0"/>
                        </a:spcBef>
                        <a:spcAft>
                          <a:spcPts val="0"/>
                        </a:spcAft>
                        <a:buClrTx/>
                        <a:buSzTx/>
                        <a:buFontTx/>
                        <a:buNone/>
                        <a:tabLst/>
                        <a:defRPr/>
                      </a:pPr>
                      <a:r>
                        <a:rPr lang="en-AU" altLang="zh-CN" sz="1900" baseline="0" dirty="0" smtClean="0">
                          <a:latin typeface="Museo Sans 700" panose="02000000000000000000" pitchFamily="50" charset="0"/>
                        </a:rPr>
                        <a:t>6.{</a:t>
                      </a:r>
                      <a:r>
                        <a:rPr lang="en-AU" sz="1900" baseline="0" dirty="0" smtClean="0">
                          <a:latin typeface="Museo Sans 700" panose="02000000000000000000" pitchFamily="50" charset="0"/>
                        </a:rPr>
                        <a:t>What do you think about a website where you can mourn or share/record the stories of your loved one? </a:t>
                      </a:r>
                    </a:p>
                    <a:p>
                      <a:pPr marL="0" marR="0" lvl="0" indent="0" algn="l" defTabSz="1280160" rtl="0" eaLnBrk="1" fontAlgn="auto" latinLnBrk="0" hangingPunct="1">
                        <a:lnSpc>
                          <a:spcPct val="100000"/>
                        </a:lnSpc>
                        <a:spcBef>
                          <a:spcPts val="0"/>
                        </a:spcBef>
                        <a:spcAft>
                          <a:spcPts val="0"/>
                        </a:spcAft>
                        <a:buClrTx/>
                        <a:buSzTx/>
                        <a:buFontTx/>
                        <a:buNone/>
                        <a:tabLst/>
                        <a:defRPr/>
                      </a:pPr>
                      <a:r>
                        <a:rPr lang="en-AU" altLang="zh-CN" sz="1900" baseline="0" dirty="0" smtClean="0">
                          <a:latin typeface="Museo Sans 700" panose="02000000000000000000" pitchFamily="50" charset="0"/>
                        </a:rPr>
                        <a:t>Do you think mourn someone online is disrespectful and very informal and why?}</a:t>
                      </a:r>
                      <a:endParaRPr lang="en-AU" sz="1900" baseline="0" dirty="0" smtClean="0">
                        <a:latin typeface="Museo Sans 700" panose="02000000000000000000" pitchFamily="50" charset="0"/>
                      </a:endParaRPr>
                    </a:p>
                  </a:txBody>
                  <a:tcPr marL="96012" marR="96012" marT="48006" marB="48006"/>
                </a:tc>
                <a:tc rowSpan="8">
                  <a:txBody>
                    <a:bodyPr/>
                    <a:lstStyle/>
                    <a:p>
                      <a:r>
                        <a:rPr lang="en-AU" sz="1900" dirty="0" smtClean="0">
                          <a:latin typeface="Museo Sans 700" panose="02000000000000000000" pitchFamily="50" charset="0"/>
                        </a:rPr>
                        <a:t>1.{To </a:t>
                      </a:r>
                      <a:r>
                        <a:rPr lang="en-AU" sz="1900" dirty="0" smtClean="0">
                          <a:latin typeface="Museo Sans 700" panose="02000000000000000000" pitchFamily="50" charset="0"/>
                        </a:rPr>
                        <a:t>see if our interviewee</a:t>
                      </a:r>
                      <a:r>
                        <a:rPr lang="en-AU" sz="1900" baseline="0" dirty="0" smtClean="0">
                          <a:latin typeface="Museo Sans 700" panose="02000000000000000000" pitchFamily="50" charset="0"/>
                        </a:rPr>
                        <a:t> or any general one’s interest in others story. So we can anticipate wether our website will be good because </a:t>
                      </a:r>
                      <a:r>
                        <a:rPr lang="en-AU" sz="1900" baseline="0" dirty="0" smtClean="0">
                          <a:latin typeface="Museo Sans 700" panose="02000000000000000000" pitchFamily="50" charset="0"/>
                        </a:rPr>
                        <a:t>of </a:t>
                      </a:r>
                      <a:r>
                        <a:rPr lang="en-AU" sz="1900" baseline="0" dirty="0" smtClean="0">
                          <a:latin typeface="Museo Sans 700" panose="02000000000000000000" pitchFamily="50" charset="0"/>
                        </a:rPr>
                        <a:t>the story </a:t>
                      </a:r>
                      <a:r>
                        <a:rPr lang="en-AU" sz="1900" baseline="0" dirty="0" smtClean="0">
                          <a:latin typeface="Museo Sans 700" panose="02000000000000000000" pitchFamily="50" charset="0"/>
                        </a:rPr>
                        <a:t>sharing function.}</a:t>
                      </a:r>
                      <a:endParaRPr lang="en-AU" sz="1900" baseline="0" dirty="0" smtClean="0">
                        <a:latin typeface="Museo Sans 700" panose="02000000000000000000" pitchFamily="50" charset="0"/>
                      </a:endParaRPr>
                    </a:p>
                    <a:p>
                      <a:endParaRPr lang="en-AU" sz="1900" baseline="0" dirty="0" smtClean="0">
                        <a:latin typeface="Museo Sans 700" panose="02000000000000000000" pitchFamily="50" charset="0"/>
                      </a:endParaRPr>
                    </a:p>
                    <a:p>
                      <a:r>
                        <a:rPr lang="en-AU" sz="1900" baseline="0" smtClean="0">
                          <a:latin typeface="Museo Sans 700" panose="02000000000000000000" pitchFamily="50" charset="0"/>
                        </a:rPr>
                        <a:t>2.{</a:t>
                      </a:r>
                      <a:r>
                        <a:rPr lang="en-AU" sz="1900" baseline="0" dirty="0" smtClean="0">
                          <a:latin typeface="Museo Sans 700" panose="02000000000000000000" pitchFamily="50" charset="0"/>
                        </a:rPr>
                        <a:t>We can ask our interviewee about the reason why people get ill after their loved one passed away and thus we can have a better idea how to encourage those depressed people to get better in the website.}</a:t>
                      </a:r>
                    </a:p>
                    <a:p>
                      <a:endParaRPr lang="en-AU" sz="1900" baseline="0" dirty="0" smtClean="0">
                        <a:latin typeface="Museo Sans 700" panose="02000000000000000000" pitchFamily="50" charset="0"/>
                      </a:endParaRPr>
                    </a:p>
                    <a:p>
                      <a:r>
                        <a:rPr lang="en-AU" sz="1900" baseline="0" dirty="0" smtClean="0">
                          <a:latin typeface="Museo Sans 700" panose="02000000000000000000" pitchFamily="50" charset="0"/>
                        </a:rPr>
                        <a:t>3.{As </a:t>
                      </a:r>
                      <a:r>
                        <a:rPr lang="en-AU" sz="1900" baseline="0" dirty="0" smtClean="0">
                          <a:latin typeface="Museo Sans 700" panose="02000000000000000000" pitchFamily="50" charset="0"/>
                        </a:rPr>
                        <a:t>one of our website’s main function. We want to know how our interviewee suggests to sharing and recording stories of their loved ones</a:t>
                      </a:r>
                      <a:r>
                        <a:rPr lang="en-AU" sz="1900" baseline="0" dirty="0" smtClean="0">
                          <a:latin typeface="Museo Sans 700" panose="02000000000000000000" pitchFamily="50" charset="0"/>
                        </a:rPr>
                        <a:t>. We also want to know that if our interviewee prefer to share the stories to the public or just in group.}</a:t>
                      </a:r>
                      <a:endParaRPr lang="en-AU" sz="1900" baseline="0" dirty="0" smtClean="0">
                        <a:latin typeface="Museo Sans 700" panose="02000000000000000000" pitchFamily="50" charset="0"/>
                      </a:endParaRPr>
                    </a:p>
                    <a:p>
                      <a:endParaRPr lang="en-AU" sz="1900" dirty="0" smtClean="0">
                        <a:latin typeface="Museo Sans 700" panose="02000000000000000000" pitchFamily="50" charset="0"/>
                      </a:endParaRPr>
                    </a:p>
                    <a:p>
                      <a:r>
                        <a:rPr lang="en-AU" sz="1900" dirty="0" smtClean="0">
                          <a:latin typeface="Museo Sans 700" panose="02000000000000000000" pitchFamily="50" charset="0"/>
                        </a:rPr>
                        <a:t>4.{As </a:t>
                      </a:r>
                      <a:r>
                        <a:rPr lang="en-AU" sz="1900" dirty="0" smtClean="0">
                          <a:latin typeface="Museo Sans 700" panose="02000000000000000000" pitchFamily="50" charset="0"/>
                        </a:rPr>
                        <a:t>another</a:t>
                      </a:r>
                      <a:r>
                        <a:rPr lang="en-AU" sz="1900" baseline="0" dirty="0" smtClean="0">
                          <a:latin typeface="Museo Sans 700" panose="02000000000000000000" pitchFamily="50" charset="0"/>
                        </a:rPr>
                        <a:t> main function of our website. We would like to know what our interviewee think about the best way to mourn their loved </a:t>
                      </a:r>
                      <a:r>
                        <a:rPr lang="en-AU" sz="1900" baseline="0" dirty="0" smtClean="0">
                          <a:latin typeface="Museo Sans 700" panose="02000000000000000000" pitchFamily="50" charset="0"/>
                        </a:rPr>
                        <a:t>one so we will have a better idea to build the mourn system.}</a:t>
                      </a:r>
                      <a:endParaRPr lang="en-AU" sz="1900" baseline="0" dirty="0" smtClean="0">
                        <a:latin typeface="Museo Sans 700" panose="02000000000000000000" pitchFamily="50" charset="0"/>
                      </a:endParaRPr>
                    </a:p>
                    <a:p>
                      <a:endParaRPr lang="en-AU" sz="1900" baseline="0" dirty="0" smtClean="0">
                        <a:latin typeface="Museo Sans 700" panose="02000000000000000000" pitchFamily="50" charset="0"/>
                      </a:endParaRPr>
                    </a:p>
                    <a:p>
                      <a:r>
                        <a:rPr lang="en-AU" sz="1900" baseline="0" dirty="0" smtClean="0">
                          <a:latin typeface="Museo Sans 700" panose="02000000000000000000" pitchFamily="50" charset="0"/>
                        </a:rPr>
                        <a:t>5.{To dig deeper about our interviewee’s thoughts related to the functionality of the website. To identify what our stakeholder expects.}</a:t>
                      </a:r>
                    </a:p>
                    <a:p>
                      <a:endParaRPr lang="en-AU" sz="1900" baseline="0" dirty="0" smtClean="0">
                        <a:latin typeface="Museo Sans 700" panose="02000000000000000000" pitchFamily="50" charset="0"/>
                      </a:endParaRPr>
                    </a:p>
                    <a:p>
                      <a:pPr marL="0" marR="0" lvl="0" indent="0" algn="l" defTabSz="1280160" rtl="0" eaLnBrk="1" fontAlgn="auto" latinLnBrk="0" hangingPunct="1">
                        <a:lnSpc>
                          <a:spcPct val="100000"/>
                        </a:lnSpc>
                        <a:spcBef>
                          <a:spcPts val="0"/>
                        </a:spcBef>
                        <a:spcAft>
                          <a:spcPts val="0"/>
                        </a:spcAft>
                        <a:buClrTx/>
                        <a:buSzTx/>
                        <a:buFontTx/>
                        <a:buNone/>
                        <a:tabLst/>
                        <a:defRPr/>
                      </a:pPr>
                      <a:r>
                        <a:rPr lang="en-AU" sz="1900" baseline="0" dirty="0" smtClean="0">
                          <a:latin typeface="Museo Sans 700" panose="02000000000000000000" pitchFamily="50" charset="0"/>
                        </a:rPr>
                        <a:t>6.{We start to see if our interviewee think its ok to mourn online then ask how our interviewee feels about our website idea. Then</a:t>
                      </a:r>
                    </a:p>
                    <a:p>
                      <a:r>
                        <a:rPr lang="en-AU" sz="1900" baseline="0" dirty="0" smtClean="0">
                          <a:latin typeface="Museo Sans 700" panose="02000000000000000000" pitchFamily="50" charset="0"/>
                        </a:rPr>
                        <a:t>to explore our idea is actually accepted by the stakeholders and if not, in which aspects we need to improve ourselves.}</a:t>
                      </a:r>
                    </a:p>
                  </a:txBody>
                  <a:tcPr marL="96012" marR="96012" marT="48006" marB="48006"/>
                </a:tc>
                <a:extLst>
                  <a:ext uri="{0D108BD9-81ED-4DB2-BD59-A6C34878D82A}">
                    <a16:rowId xmlns:a16="http://schemas.microsoft.com/office/drawing/2014/main" val="199684481"/>
                  </a:ext>
                </a:extLst>
              </a:tr>
              <a:tr h="814044">
                <a:tc>
                  <a:txBody>
                    <a:bodyPr/>
                    <a:lstStyle/>
                    <a:p>
                      <a:endParaRPr lang="en-AU" sz="1900">
                        <a:latin typeface="Museo Sans 700" panose="02000000000000000000" pitchFamily="50" charset="0"/>
                      </a:endParaRPr>
                    </a:p>
                  </a:txBody>
                  <a:tcPr marL="96012" marR="96012" marT="48006" marB="48006"/>
                </a:tc>
                <a:tc>
                  <a:txBody>
                    <a:bodyPr/>
                    <a:lstStyle/>
                    <a:p>
                      <a:r>
                        <a:rPr lang="en-US" sz="1100" dirty="0">
                          <a:latin typeface="Museo Sans 100" panose="02000000000000000000" pitchFamily="50" charset="0"/>
                        </a:rPr>
                        <a:t>Remind your participant how long the interview will take.</a:t>
                      </a:r>
                      <a:endParaRPr lang="en-AU" sz="1100" dirty="0">
                        <a:latin typeface="Museo Sans 100" panose="02000000000000000000" pitchFamily="50" charset="0"/>
                      </a:endParaRPr>
                    </a:p>
                  </a:txBody>
                  <a:tcPr marL="96012" marR="96012" marT="48006" marB="48006" anchor="ctr"/>
                </a:tc>
                <a:tc vMerge="1">
                  <a:txBody>
                    <a:bodyPr/>
                    <a:lstStyle/>
                    <a:p>
                      <a:endParaRPr lang="en-AU" dirty="0">
                        <a:latin typeface="Museo Sans 700" panose="02000000000000000000" pitchFamily="50" charset="0"/>
                      </a:endParaRPr>
                    </a:p>
                  </a:txBody>
                  <a:tcPr/>
                </a:tc>
                <a:tc vMerge="1">
                  <a:txBody>
                    <a:bodyPr/>
                    <a:lstStyle/>
                    <a:p>
                      <a:endParaRPr lang="en-AU"/>
                    </a:p>
                  </a:txBody>
                  <a:tcPr/>
                </a:tc>
                <a:extLst>
                  <a:ext uri="{0D108BD9-81ED-4DB2-BD59-A6C34878D82A}">
                    <a16:rowId xmlns:a16="http://schemas.microsoft.com/office/drawing/2014/main" val="237994342"/>
                  </a:ext>
                </a:extLst>
              </a:tr>
              <a:tr h="814044">
                <a:tc>
                  <a:txBody>
                    <a:bodyPr/>
                    <a:lstStyle/>
                    <a:p>
                      <a:endParaRPr lang="en-AU" sz="1900" dirty="0">
                        <a:latin typeface="Museo Sans 700" panose="02000000000000000000" pitchFamily="50" charset="0"/>
                      </a:endParaRPr>
                    </a:p>
                  </a:txBody>
                  <a:tcPr marL="96012" marR="96012" marT="48006" marB="48006"/>
                </a:tc>
                <a:tc>
                  <a:txBody>
                    <a:bodyPr/>
                    <a:lstStyle/>
                    <a:p>
                      <a:r>
                        <a:rPr lang="en-US" sz="1100" dirty="0">
                          <a:latin typeface="Museo Sans 100" panose="02000000000000000000" pitchFamily="50" charset="0"/>
                        </a:rPr>
                        <a:t>Explain what you’d like to talk to your participant about.</a:t>
                      </a:r>
                      <a:endParaRPr lang="en-AU" sz="1100" dirty="0">
                        <a:latin typeface="Museo Sans 100" panose="02000000000000000000" pitchFamily="50" charset="0"/>
                      </a:endParaRPr>
                    </a:p>
                  </a:txBody>
                  <a:tcPr marL="96012" marR="96012" marT="48006" marB="48006" anchor="ctr"/>
                </a:tc>
                <a:tc vMerge="1">
                  <a:txBody>
                    <a:bodyPr/>
                    <a:lstStyle/>
                    <a:p>
                      <a:endParaRPr lang="en-AU" dirty="0">
                        <a:latin typeface="Museo Sans 700" panose="02000000000000000000" pitchFamily="50" charset="0"/>
                      </a:endParaRPr>
                    </a:p>
                  </a:txBody>
                  <a:tcPr/>
                </a:tc>
                <a:tc vMerge="1">
                  <a:txBody>
                    <a:bodyPr/>
                    <a:lstStyle/>
                    <a:p>
                      <a:endParaRPr lang="en-AU"/>
                    </a:p>
                  </a:txBody>
                  <a:tcPr/>
                </a:tc>
                <a:extLst>
                  <a:ext uri="{0D108BD9-81ED-4DB2-BD59-A6C34878D82A}">
                    <a16:rowId xmlns:a16="http://schemas.microsoft.com/office/drawing/2014/main" val="2014684017"/>
                  </a:ext>
                </a:extLst>
              </a:tr>
              <a:tr h="814044">
                <a:tc>
                  <a:txBody>
                    <a:bodyPr/>
                    <a:lstStyle/>
                    <a:p>
                      <a:endParaRPr lang="en-AU" sz="1900">
                        <a:latin typeface="Museo Sans 700" panose="02000000000000000000" pitchFamily="50" charset="0"/>
                      </a:endParaRPr>
                    </a:p>
                  </a:txBody>
                  <a:tcPr marL="96012" marR="96012" marT="48006" marB="48006"/>
                </a:tc>
                <a:tc>
                  <a:txBody>
                    <a:bodyPr/>
                    <a:lstStyle/>
                    <a:p>
                      <a:r>
                        <a:rPr lang="en-US" sz="1100" dirty="0">
                          <a:latin typeface="Museo Sans 100" panose="02000000000000000000" pitchFamily="50" charset="0"/>
                        </a:rPr>
                        <a:t>Tell your participant their answers are anonymous.</a:t>
                      </a:r>
                      <a:endParaRPr lang="en-AU" sz="1100" dirty="0">
                        <a:latin typeface="Museo Sans 100" panose="02000000000000000000" pitchFamily="50" charset="0"/>
                      </a:endParaRPr>
                    </a:p>
                  </a:txBody>
                  <a:tcPr marL="96012" marR="96012" marT="48006" marB="48006" anchor="ctr"/>
                </a:tc>
                <a:tc vMerge="1">
                  <a:txBody>
                    <a:bodyPr/>
                    <a:lstStyle/>
                    <a:p>
                      <a:endParaRPr lang="en-AU" dirty="0">
                        <a:latin typeface="Museo Sans 700" panose="02000000000000000000" pitchFamily="50" charset="0"/>
                      </a:endParaRPr>
                    </a:p>
                  </a:txBody>
                  <a:tcPr/>
                </a:tc>
                <a:tc vMerge="1">
                  <a:txBody>
                    <a:bodyPr/>
                    <a:lstStyle/>
                    <a:p>
                      <a:endParaRPr lang="en-AU"/>
                    </a:p>
                  </a:txBody>
                  <a:tcPr/>
                </a:tc>
                <a:extLst>
                  <a:ext uri="{0D108BD9-81ED-4DB2-BD59-A6C34878D82A}">
                    <a16:rowId xmlns:a16="http://schemas.microsoft.com/office/drawing/2014/main" val="1381312665"/>
                  </a:ext>
                </a:extLst>
              </a:tr>
              <a:tr h="814044">
                <a:tc>
                  <a:txBody>
                    <a:bodyPr/>
                    <a:lstStyle/>
                    <a:p>
                      <a:endParaRPr lang="en-AU" sz="1900">
                        <a:latin typeface="Museo Sans 700" panose="02000000000000000000" pitchFamily="50" charset="0"/>
                      </a:endParaRPr>
                    </a:p>
                  </a:txBody>
                  <a:tcPr marL="96012" marR="96012" marT="48006" marB="48006"/>
                </a:tc>
                <a:tc>
                  <a:txBody>
                    <a:bodyPr/>
                    <a:lstStyle/>
                    <a:p>
                      <a:r>
                        <a:rPr lang="en-US" sz="1100" dirty="0">
                          <a:latin typeface="Museo Sans 100" panose="02000000000000000000" pitchFamily="50" charset="0"/>
                        </a:rPr>
                        <a:t>Explain the role of the note taker.</a:t>
                      </a:r>
                      <a:endParaRPr lang="en-AU" sz="1100" dirty="0">
                        <a:latin typeface="Museo Sans 100" panose="02000000000000000000" pitchFamily="50" charset="0"/>
                      </a:endParaRPr>
                    </a:p>
                  </a:txBody>
                  <a:tcPr marL="96012" marR="96012" marT="48006" marB="48006" anchor="ctr"/>
                </a:tc>
                <a:tc vMerge="1">
                  <a:txBody>
                    <a:bodyPr/>
                    <a:lstStyle/>
                    <a:p>
                      <a:endParaRPr lang="en-AU" dirty="0">
                        <a:latin typeface="Museo Sans 700" panose="02000000000000000000" pitchFamily="50" charset="0"/>
                      </a:endParaRPr>
                    </a:p>
                  </a:txBody>
                  <a:tcPr/>
                </a:tc>
                <a:tc vMerge="1">
                  <a:txBody>
                    <a:bodyPr/>
                    <a:lstStyle/>
                    <a:p>
                      <a:endParaRPr lang="en-AU"/>
                    </a:p>
                  </a:txBody>
                  <a:tcPr/>
                </a:tc>
                <a:extLst>
                  <a:ext uri="{0D108BD9-81ED-4DB2-BD59-A6C34878D82A}">
                    <a16:rowId xmlns:a16="http://schemas.microsoft.com/office/drawing/2014/main" val="134575516"/>
                  </a:ext>
                </a:extLst>
              </a:tr>
              <a:tr h="1278019">
                <a:tc>
                  <a:txBody>
                    <a:bodyPr/>
                    <a:lstStyle/>
                    <a:p>
                      <a:endParaRPr lang="en-AU" sz="1900">
                        <a:latin typeface="Museo Sans 700" panose="02000000000000000000" pitchFamily="50" charset="0"/>
                      </a:endParaRPr>
                    </a:p>
                  </a:txBody>
                  <a:tcPr marL="96012" marR="96012" marT="48006" marB="48006"/>
                </a:tc>
                <a:tc>
                  <a:txBody>
                    <a:bodyPr/>
                    <a:lstStyle/>
                    <a:p>
                      <a:r>
                        <a:rPr lang="en-US" sz="1100" dirty="0">
                          <a:latin typeface="Museo Sans 100" panose="02000000000000000000" pitchFamily="50" charset="0"/>
                        </a:rPr>
                        <a:t>Ask your participant to be honest and open with you –  that’s exactly what you need and there are no wrong or right answers, and they won’t offend you in any way.</a:t>
                      </a:r>
                      <a:endParaRPr lang="en-AU" sz="1100" dirty="0">
                        <a:latin typeface="Museo Sans 100" panose="02000000000000000000" pitchFamily="50" charset="0"/>
                      </a:endParaRPr>
                    </a:p>
                  </a:txBody>
                  <a:tcPr marL="96012" marR="96012" marT="48006" marB="48006" anchor="ctr"/>
                </a:tc>
                <a:tc vMerge="1">
                  <a:txBody>
                    <a:bodyPr/>
                    <a:lstStyle/>
                    <a:p>
                      <a:endParaRPr lang="en-AU" dirty="0">
                        <a:latin typeface="Museo Sans 700" panose="02000000000000000000" pitchFamily="50" charset="0"/>
                      </a:endParaRPr>
                    </a:p>
                  </a:txBody>
                  <a:tcPr/>
                </a:tc>
                <a:tc vMerge="1">
                  <a:txBody>
                    <a:bodyPr/>
                    <a:lstStyle/>
                    <a:p>
                      <a:endParaRPr lang="en-AU"/>
                    </a:p>
                  </a:txBody>
                  <a:tcPr/>
                </a:tc>
                <a:extLst>
                  <a:ext uri="{0D108BD9-81ED-4DB2-BD59-A6C34878D82A}">
                    <a16:rowId xmlns:a16="http://schemas.microsoft.com/office/drawing/2014/main" val="3124016008"/>
                  </a:ext>
                </a:extLst>
              </a:tr>
              <a:tr h="1048684">
                <a:tc>
                  <a:txBody>
                    <a:bodyPr/>
                    <a:lstStyle/>
                    <a:p>
                      <a:endParaRPr lang="en-AU" sz="1900" dirty="0">
                        <a:latin typeface="Museo Sans 700" panose="02000000000000000000" pitchFamily="50" charset="0"/>
                      </a:endParaRPr>
                    </a:p>
                  </a:txBody>
                  <a:tcPr marL="96012" marR="96012" marT="48006" marB="48006"/>
                </a:tc>
                <a:tc>
                  <a:txBody>
                    <a:bodyPr/>
                    <a:lstStyle/>
                    <a:p>
                      <a:r>
                        <a:rPr lang="en-US" sz="1100" dirty="0">
                          <a:latin typeface="Museo Sans 100" panose="02000000000000000000" pitchFamily="50" charset="0"/>
                        </a:rPr>
                        <a:t>Explain that you might be asking ‘obvious’ questions and that you’ll be asking ‘why’ a lot - you don’t want to be led by your own assumptions.</a:t>
                      </a:r>
                      <a:endParaRPr lang="en-AU" sz="1100" dirty="0">
                        <a:latin typeface="Museo Sans 100" panose="02000000000000000000" pitchFamily="50" charset="0"/>
                      </a:endParaRPr>
                    </a:p>
                  </a:txBody>
                  <a:tcPr marL="96012" marR="96012" marT="48006" marB="48006" anchor="ctr"/>
                </a:tc>
                <a:tc vMerge="1">
                  <a:txBody>
                    <a:bodyPr/>
                    <a:lstStyle/>
                    <a:p>
                      <a:endParaRPr lang="en-AU" dirty="0">
                        <a:latin typeface="Museo Sans 700" panose="02000000000000000000" pitchFamily="50" charset="0"/>
                      </a:endParaRPr>
                    </a:p>
                  </a:txBody>
                  <a:tcPr/>
                </a:tc>
                <a:tc vMerge="1">
                  <a:txBody>
                    <a:bodyPr/>
                    <a:lstStyle/>
                    <a:p>
                      <a:endParaRPr lang="en-AU"/>
                    </a:p>
                  </a:txBody>
                  <a:tcPr/>
                </a:tc>
                <a:extLst>
                  <a:ext uri="{0D108BD9-81ED-4DB2-BD59-A6C34878D82A}">
                    <a16:rowId xmlns:a16="http://schemas.microsoft.com/office/drawing/2014/main" val="2480304761"/>
                  </a:ext>
                </a:extLst>
              </a:tr>
              <a:tr h="814044">
                <a:tc>
                  <a:txBody>
                    <a:bodyPr/>
                    <a:lstStyle/>
                    <a:p>
                      <a:endParaRPr lang="en-AU" sz="1900">
                        <a:latin typeface="Museo Sans 700" panose="02000000000000000000" pitchFamily="50" charset="0"/>
                      </a:endParaRPr>
                    </a:p>
                  </a:txBody>
                  <a:tcPr marL="96012" marR="96012" marT="48006" marB="48006"/>
                </a:tc>
                <a:tc>
                  <a:txBody>
                    <a:bodyPr/>
                    <a:lstStyle/>
                    <a:p>
                      <a:r>
                        <a:rPr lang="en-US" sz="1100" dirty="0">
                          <a:latin typeface="Museo Sans 100" panose="02000000000000000000" pitchFamily="50" charset="0"/>
                        </a:rPr>
                        <a:t>Ask if they’ve got any questions before you begin the interview.</a:t>
                      </a:r>
                      <a:endParaRPr lang="en-AU" sz="1100" dirty="0">
                        <a:latin typeface="Museo Sans 100" panose="02000000000000000000" pitchFamily="50" charset="0"/>
                      </a:endParaRPr>
                    </a:p>
                  </a:txBody>
                  <a:tcPr marL="96012" marR="96012" marT="48006" marB="48006" anchor="ctr"/>
                </a:tc>
                <a:tc vMerge="1">
                  <a:txBody>
                    <a:bodyPr/>
                    <a:lstStyle/>
                    <a:p>
                      <a:endParaRPr lang="en-AU" dirty="0">
                        <a:latin typeface="Museo Sans 700" panose="02000000000000000000" pitchFamily="50" charset="0"/>
                      </a:endParaRPr>
                    </a:p>
                  </a:txBody>
                  <a:tcPr/>
                </a:tc>
                <a:tc vMerge="1">
                  <a:txBody>
                    <a:bodyPr/>
                    <a:lstStyle/>
                    <a:p>
                      <a:endParaRPr lang="en-AU"/>
                    </a:p>
                  </a:txBody>
                  <a:tcPr/>
                </a:tc>
                <a:extLst>
                  <a:ext uri="{0D108BD9-81ED-4DB2-BD59-A6C34878D82A}">
                    <a16:rowId xmlns:a16="http://schemas.microsoft.com/office/drawing/2014/main" val="2598842573"/>
                  </a:ext>
                </a:extLst>
              </a:tr>
            </a:tbl>
          </a:graphicData>
        </a:graphic>
      </p:graphicFrame>
    </p:spTree>
    <p:extLst>
      <p:ext uri="{BB962C8B-B14F-4D97-AF65-F5344CB8AC3E}">
        <p14:creationId xmlns:p14="http://schemas.microsoft.com/office/powerpoint/2010/main" val="263160961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242</TotalTime>
  <Words>1021</Words>
  <Application>Microsoft Office PowerPoint</Application>
  <PresentationFormat>A3 Paper (297x420 mm)</PresentationFormat>
  <Paragraphs>64</Paragraphs>
  <Slides>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vt:i4>
      </vt:variant>
    </vt:vector>
  </HeadingPairs>
  <TitlesOfParts>
    <vt:vector size="10" baseType="lpstr">
      <vt:lpstr>等线</vt:lpstr>
      <vt:lpstr>Museo Sans 100</vt:lpstr>
      <vt:lpstr>Museo Sans 700</vt:lpstr>
      <vt:lpstr>Museo Sans 900</vt: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Eduardo Velloso</dc:creator>
  <cp:lastModifiedBy>Zhuolun Lang</cp:lastModifiedBy>
  <cp:revision>62</cp:revision>
  <cp:lastPrinted>2018-03-18T00:21:51Z</cp:lastPrinted>
  <dcterms:created xsi:type="dcterms:W3CDTF">2018-03-11T04:17:59Z</dcterms:created>
  <dcterms:modified xsi:type="dcterms:W3CDTF">2018-03-22T22:19:30Z</dcterms:modified>
</cp:coreProperties>
</file>