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70" d="100"/>
          <a:sy n="70" d="100"/>
        </p:scale>
        <p:origin x="14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BF2FC0-D212-4BF2-A139-CA75AA8D4FDC}" type="datetimeFigureOut">
              <a:rPr lang="en-AU" smtClean="0"/>
              <a:t>18/3/18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51786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F2FC0-D212-4BF2-A139-CA75AA8D4FDC}" type="datetimeFigureOut">
              <a:rPr lang="en-AU" smtClean="0"/>
              <a:t>18/3/18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38562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F2FC0-D212-4BF2-A139-CA75AA8D4FDC}" type="datetimeFigureOut">
              <a:rPr lang="en-AU" smtClean="0"/>
              <a:t>18/3/18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78257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F2FC0-D212-4BF2-A139-CA75AA8D4FDC}" type="datetimeFigureOut">
              <a:rPr lang="en-AU" smtClean="0"/>
              <a:t>18/3/18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750116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BF2FC0-D212-4BF2-A139-CA75AA8D4FDC}" type="datetimeFigureOut">
              <a:rPr lang="en-AU" smtClean="0"/>
              <a:t>18/3/18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22765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BF2FC0-D212-4BF2-A139-CA75AA8D4FDC}" type="datetimeFigureOut">
              <a:rPr lang="en-AU" smtClean="0"/>
              <a:t>18/3/18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1204626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BF2FC0-D212-4BF2-A139-CA75AA8D4FDC}" type="datetimeFigureOut">
              <a:rPr lang="en-AU" smtClean="0"/>
              <a:t>18/3/18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24298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BF2FC0-D212-4BF2-A139-CA75AA8D4FDC}" type="datetimeFigureOut">
              <a:rPr lang="en-AU" smtClean="0"/>
              <a:t>18/3/18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230483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F2FC0-D212-4BF2-A139-CA75AA8D4FDC}" type="datetimeFigureOut">
              <a:rPr lang="en-AU" smtClean="0"/>
              <a:t>18/3/18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64096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Edit Master text styles</a:t>
            </a:r>
          </a:p>
        </p:txBody>
      </p:sp>
      <p:sp>
        <p:nvSpPr>
          <p:cNvPr id="5" name="Date Placeholder 4"/>
          <p:cNvSpPr>
            <a:spLocks noGrp="1"/>
          </p:cNvSpPr>
          <p:nvPr>
            <p:ph type="dt" sz="half" idx="10"/>
          </p:nvPr>
        </p:nvSpPr>
        <p:spPr/>
        <p:txBody>
          <a:bodyPr/>
          <a:lstStyle/>
          <a:p>
            <a:fld id="{CCBF2FC0-D212-4BF2-A139-CA75AA8D4FDC}" type="datetimeFigureOut">
              <a:rPr lang="en-AU" smtClean="0"/>
              <a:t>18/3/18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7894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Edit Master text styles</a:t>
            </a:r>
          </a:p>
        </p:txBody>
      </p:sp>
      <p:sp>
        <p:nvSpPr>
          <p:cNvPr id="5" name="Date Placeholder 4"/>
          <p:cNvSpPr>
            <a:spLocks noGrp="1"/>
          </p:cNvSpPr>
          <p:nvPr>
            <p:ph type="dt" sz="half" idx="10"/>
          </p:nvPr>
        </p:nvSpPr>
        <p:spPr/>
        <p:txBody>
          <a:bodyPr/>
          <a:lstStyle/>
          <a:p>
            <a:fld id="{CCBF2FC0-D212-4BF2-A139-CA75AA8D4FDC}" type="datetimeFigureOut">
              <a:rPr lang="en-AU" smtClean="0"/>
              <a:t>18/3/18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19076901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CCBF2FC0-D212-4BF2-A139-CA75AA8D4FDC}" type="datetimeFigureOut">
              <a:rPr lang="en-AU" smtClean="0"/>
              <a:t>18/3/18</a:t>
            </a:fld>
            <a:endParaRPr lang="en-AU"/>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FCCACC99-3672-464A-90FD-6B6A858A6F25}" type="slidenum">
              <a:rPr lang="en-AU" smtClean="0"/>
              <a:t>‹#›</a:t>
            </a:fld>
            <a:endParaRPr lang="en-AU"/>
          </a:p>
        </p:txBody>
      </p:sp>
    </p:spTree>
    <p:extLst>
      <p:ext uri="{BB962C8B-B14F-4D97-AF65-F5344CB8AC3E}">
        <p14:creationId xmlns:p14="http://schemas.microsoft.com/office/powerpoint/2010/main" val="781819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56F1FD-121E-4217-B971-1019BC385D25}"/>
              </a:ext>
            </a:extLst>
          </p:cNvPr>
          <p:cNvSpPr txBox="1"/>
          <p:nvPr/>
        </p:nvSpPr>
        <p:spPr>
          <a:xfrm>
            <a:off x="502081" y="403883"/>
            <a:ext cx="6104556" cy="609398"/>
          </a:xfrm>
          <a:prstGeom prst="rect">
            <a:avLst/>
          </a:prstGeom>
          <a:noFill/>
        </p:spPr>
        <p:txBody>
          <a:bodyPr wrap="none" rtlCol="0">
            <a:spAutoFit/>
          </a:bodyPr>
          <a:lstStyle/>
          <a:p>
            <a:r>
              <a:rPr lang="en-AU" sz="3360" dirty="0">
                <a:latin typeface="Museo Sans 900" panose="02000000000000000000" pitchFamily="50" charset="0"/>
              </a:rPr>
              <a:t>Setting the right foundation</a:t>
            </a:r>
          </a:p>
        </p:txBody>
      </p:sp>
      <p:sp>
        <p:nvSpPr>
          <p:cNvPr id="14" name="Arrow: Pentagon 13">
            <a:extLst>
              <a:ext uri="{FF2B5EF4-FFF2-40B4-BE49-F238E27FC236}">
                <a16:creationId xmlns:a16="http://schemas.microsoft.com/office/drawing/2014/main" xmlns="" id="{54C693CA-3FED-46A7-9DF6-5E09688EB7C6}"/>
              </a:ext>
            </a:extLst>
          </p:cNvPr>
          <p:cNvSpPr/>
          <p:nvPr/>
        </p:nvSpPr>
        <p:spPr>
          <a:xfrm rot="5400000">
            <a:off x="695828" y="7430066"/>
            <a:ext cx="1346932" cy="1940260"/>
          </a:xfrm>
          <a:prstGeom prst="homePlate">
            <a:avLst>
              <a:gd name="adj" fmla="val 2549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en-AU" sz="2223" dirty="0"/>
          </a:p>
        </p:txBody>
      </p:sp>
      <p:graphicFrame>
        <p:nvGraphicFramePr>
          <p:cNvPr id="16" name="Table 15">
            <a:extLst>
              <a:ext uri="{FF2B5EF4-FFF2-40B4-BE49-F238E27FC236}">
                <a16:creationId xmlns:a16="http://schemas.microsoft.com/office/drawing/2014/main" xmlns="" id="{144D6F60-5DBA-46A2-9647-4009C1779DF4}"/>
              </a:ext>
            </a:extLst>
          </p:cNvPr>
          <p:cNvGraphicFramePr>
            <a:graphicFrameLocks noGrp="1"/>
          </p:cNvGraphicFramePr>
          <p:nvPr>
            <p:extLst>
              <p:ext uri="{D42A27DB-BD31-4B8C-83A1-F6EECF244321}">
                <p14:modId xmlns:p14="http://schemas.microsoft.com/office/powerpoint/2010/main" val="1015647434"/>
              </p:ext>
            </p:extLst>
          </p:nvPr>
        </p:nvGraphicFramePr>
        <p:xfrm>
          <a:off x="2538786" y="1254369"/>
          <a:ext cx="9810648" cy="10750878"/>
        </p:xfrm>
        <a:graphic>
          <a:graphicData uri="http://schemas.openxmlformats.org/drawingml/2006/table">
            <a:tbl>
              <a:tblPr firstRow="1" bandRow="1">
                <a:tableStyleId>{5940675A-B579-460E-94D1-54222C63F5DA}</a:tableStyleId>
              </a:tblPr>
              <a:tblGrid>
                <a:gridCol w="4905324">
                  <a:extLst>
                    <a:ext uri="{9D8B030D-6E8A-4147-A177-3AD203B41FA5}">
                      <a16:colId xmlns:a16="http://schemas.microsoft.com/office/drawing/2014/main" xmlns="" val="2678813997"/>
                    </a:ext>
                  </a:extLst>
                </a:gridCol>
                <a:gridCol w="4905324">
                  <a:extLst>
                    <a:ext uri="{9D8B030D-6E8A-4147-A177-3AD203B41FA5}">
                      <a16:colId xmlns:a16="http://schemas.microsoft.com/office/drawing/2014/main" xmlns="" val="3302795323"/>
                    </a:ext>
                  </a:extLst>
                </a:gridCol>
              </a:tblGrid>
              <a:tr h="1588590">
                <a:tc>
                  <a:txBody>
                    <a:bodyPr/>
                    <a:lstStyle/>
                    <a:p>
                      <a:pPr algn="l"/>
                      <a:r>
                        <a:rPr lang="en-US" sz="1600" dirty="0">
                          <a:latin typeface="Museo Sans 100" panose="02000000000000000000" pitchFamily="50" charset="0"/>
                        </a:rPr>
                        <a:t>+ What is the context you’re focusing on?</a:t>
                      </a:r>
                    </a:p>
                    <a:p>
                      <a:pPr algn="l"/>
                      <a:r>
                        <a:rPr lang="en-US" sz="1600" dirty="0">
                          <a:latin typeface="Museo Sans 100" panose="02000000000000000000" pitchFamily="50" charset="0"/>
                        </a:rPr>
                        <a:t>+ Who is involved and why?</a:t>
                      </a:r>
                    </a:p>
                    <a:p>
                      <a:pPr algn="l"/>
                      <a:r>
                        <a:rPr lang="en-US" sz="1600" dirty="0">
                          <a:latin typeface="Museo Sans 100" panose="02000000000000000000" pitchFamily="50" charset="0"/>
                        </a:rPr>
                        <a:t>+ Why do you need to conduct an interview?</a:t>
                      </a:r>
                      <a:endParaRPr lang="en-AU" sz="1600" dirty="0">
                        <a:latin typeface="Museo Sans 100" panose="02000000000000000000" pitchFamily="50" charset="0"/>
                      </a:endParaRPr>
                    </a:p>
                  </a:txBody>
                  <a:tcPr marL="96012" marR="96012" marT="48006" marB="48006" anchor="ct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lang="en-GB" altLang="zh-CN" sz="1800" kern="1200" dirty="0" smtClean="0">
                          <a:solidFill>
                            <a:schemeClr val="tx1"/>
                          </a:solidFill>
                          <a:effectLst/>
                          <a:latin typeface="+mn-lt"/>
                          <a:ea typeface="+mn-ea"/>
                          <a:cs typeface="+mn-cs"/>
                        </a:rPr>
                        <a:t>We’re focusing on the </a:t>
                      </a:r>
                      <a:r>
                        <a:rPr lang="en-GB" altLang="zh-CN" sz="1800" kern="1200" dirty="0" err="1" smtClean="0">
                          <a:solidFill>
                            <a:schemeClr val="tx1"/>
                          </a:solidFill>
                          <a:effectLst/>
                          <a:latin typeface="+mn-lt"/>
                          <a:ea typeface="+mn-ea"/>
                          <a:cs typeface="+mn-cs"/>
                        </a:rPr>
                        <a:t>reimagination</a:t>
                      </a:r>
                      <a:r>
                        <a:rPr lang="en-GB" altLang="zh-CN" sz="1800" kern="1200" dirty="0" smtClean="0">
                          <a:solidFill>
                            <a:schemeClr val="tx1"/>
                          </a:solidFill>
                          <a:effectLst/>
                          <a:latin typeface="+mn-lt"/>
                          <a:ea typeface="+mn-ea"/>
                          <a:cs typeface="+mn-cs"/>
                        </a:rPr>
                        <a:t> of the end-of-life experience for ourselves or our loved ones. People whose beloved ones passed away are involved because they are the shareholders for this project. The reason why we need to conduct this interview is that we want to understand their opinions and suggestions on the online grieving website.</a:t>
                      </a:r>
                      <a:r>
                        <a:rPr lang="zh-CN" altLang="zh-CN" sz="1800" dirty="0" smtClean="0">
                          <a:effectLst/>
                        </a:rPr>
                        <a:t> </a:t>
                      </a:r>
                      <a:endParaRPr lang="en-US" sz="1800" dirty="0" smtClean="0">
                        <a:latin typeface="Museo Sans 100" panose="02000000000000000000" pitchFamily="50" charset="0"/>
                      </a:endParaRPr>
                    </a:p>
                    <a:p>
                      <a:endParaRPr lang="en-AU" sz="1800" dirty="0">
                        <a:latin typeface="Museo Sans 100" panose="02000000000000000000" pitchFamily="50" charset="0"/>
                      </a:endParaRPr>
                    </a:p>
                  </a:txBody>
                  <a:tcPr marL="96012" marR="96012" marT="48006" marB="48006"/>
                </a:tc>
                <a:extLst>
                  <a:ext uri="{0D108BD9-81ED-4DB2-BD59-A6C34878D82A}">
                    <a16:rowId xmlns:a16="http://schemas.microsoft.com/office/drawing/2014/main" xmlns="" val="3324974316"/>
                  </a:ext>
                </a:extLst>
              </a:tr>
              <a:tr h="1588590">
                <a:tc>
                  <a:txBody>
                    <a:bodyPr/>
                    <a:lstStyle/>
                    <a:p>
                      <a:pPr algn="l"/>
                      <a:r>
                        <a:rPr lang="en-US" sz="1600" dirty="0">
                          <a:latin typeface="Museo Sans 100" panose="02000000000000000000" pitchFamily="50" charset="0"/>
                        </a:rPr>
                        <a:t>+ What is the desired outcome of this interview?</a:t>
                      </a:r>
                    </a:p>
                    <a:p>
                      <a:pPr algn="l"/>
                      <a:r>
                        <a:rPr lang="en-US" sz="1600" dirty="0">
                          <a:latin typeface="Museo Sans 100" panose="02000000000000000000" pitchFamily="50" charset="0"/>
                        </a:rPr>
                        <a:t>+ What would you like to learn or validate?</a:t>
                      </a:r>
                      <a:endParaRPr lang="en-AU" sz="1600" dirty="0">
                        <a:latin typeface="Museo Sans 100" panose="02000000000000000000" pitchFamily="50" charset="0"/>
                      </a:endParaRPr>
                    </a:p>
                  </a:txBody>
                  <a:tcPr marL="96012" marR="96012" marT="48006" marB="48006" anchor="ctr"/>
                </a:tc>
                <a:tc>
                  <a:txBody>
                    <a:bodyPr/>
                    <a:lstStyle/>
                    <a:p>
                      <a:r>
                        <a:rPr lang="en-GB" altLang="zh-CN" sz="1800" kern="1200" dirty="0" smtClean="0">
                          <a:solidFill>
                            <a:schemeClr val="tx1"/>
                          </a:solidFill>
                          <a:effectLst/>
                          <a:latin typeface="+mn-lt"/>
                          <a:ea typeface="+mn-ea"/>
                          <a:cs typeface="+mn-cs"/>
                        </a:rPr>
                        <a:t>The desired outcome of this interview is that we can decide on a blueprint of the website where its contents are suitable. We would like to validate that this website can help those whose beloved one passed away alleviate their sadness and reimagine the end-of-life experience.  In addition, we would like to learn the additional features they desire and the proper way to implement it without causing unwanted troubles.</a:t>
                      </a:r>
                      <a:endParaRPr lang="zh-CN" altLang="zh-CN" sz="1800" kern="1200" dirty="0" smtClean="0">
                        <a:solidFill>
                          <a:schemeClr val="tx1"/>
                        </a:solidFill>
                        <a:effectLst/>
                        <a:latin typeface="+mn-lt"/>
                        <a:ea typeface="+mn-ea"/>
                        <a:cs typeface="+mn-cs"/>
                      </a:endParaRPr>
                    </a:p>
                    <a:p>
                      <a:endParaRPr lang="en-AU" sz="1800" dirty="0">
                        <a:latin typeface="Museo Sans 100" panose="02000000000000000000" pitchFamily="50" charset="0"/>
                      </a:endParaRPr>
                    </a:p>
                  </a:txBody>
                  <a:tcPr marL="96012" marR="96012" marT="48006" marB="48006"/>
                </a:tc>
                <a:extLst>
                  <a:ext uri="{0D108BD9-81ED-4DB2-BD59-A6C34878D82A}">
                    <a16:rowId xmlns:a16="http://schemas.microsoft.com/office/drawing/2014/main" xmlns="" val="1510577784"/>
                  </a:ext>
                </a:extLst>
              </a:tr>
              <a:tr h="1588590">
                <a:tc>
                  <a:txBody>
                    <a:bodyPr/>
                    <a:lstStyle/>
                    <a:p>
                      <a:pPr algn="l"/>
                      <a:r>
                        <a:rPr lang="en-US" sz="1600" dirty="0">
                          <a:latin typeface="Museo Sans 100" panose="02000000000000000000" pitchFamily="50" charset="0"/>
                        </a:rPr>
                        <a:t>+ Where would be a good place for you to have your conversation?</a:t>
                      </a:r>
                    </a:p>
                    <a:p>
                      <a:pPr algn="l"/>
                      <a:r>
                        <a:rPr lang="en-US" sz="1600" dirty="0">
                          <a:latin typeface="Museo Sans 100" panose="02000000000000000000" pitchFamily="50" charset="0"/>
                        </a:rPr>
                        <a:t>+ Where would your participant feel most </a:t>
                      </a:r>
                      <a:r>
                        <a:rPr lang="en-US" sz="1600">
                          <a:latin typeface="Museo Sans 100" panose="02000000000000000000" pitchFamily="50" charset="0"/>
                        </a:rPr>
                        <a:t>comfortable?</a:t>
                      </a:r>
                      <a:endParaRPr lang="en-US" sz="1600" dirty="0">
                        <a:latin typeface="Museo Sans 100" panose="02000000000000000000" pitchFamily="50" charset="0"/>
                      </a:endParaRPr>
                    </a:p>
                  </a:txBody>
                  <a:tcPr marL="96012" marR="96012" marT="48006" marB="48006" anchor="ctr"/>
                </a:tc>
                <a:tc>
                  <a:txBody>
                    <a:bodyPr/>
                    <a:lstStyle/>
                    <a:p>
                      <a:r>
                        <a:rPr lang="en-US" altLang="zh-CN" sz="1800" dirty="0" smtClean="0">
                          <a:latin typeface="Museo Sans 100" panose="02000000000000000000" pitchFamily="50" charset="0"/>
                        </a:rPr>
                        <a:t>A quiet</a:t>
                      </a:r>
                      <a:r>
                        <a:rPr lang="en-US" altLang="zh-CN" sz="1800" baseline="0" dirty="0" smtClean="0">
                          <a:latin typeface="Museo Sans 100" panose="02000000000000000000" pitchFamily="50" charset="0"/>
                        </a:rPr>
                        <a:t>, no disturbing place with seats would be a good place for the interview. Such as a café(quiet one), an empty classroom or we can even do the interview on the bench in a park. We think a café will be the best choice. The environment of café is ideal for talking and will ease our interviewee for buying him/her a cup of coffee.</a:t>
                      </a:r>
                      <a:endParaRPr lang="en-AU" sz="1800" dirty="0">
                        <a:latin typeface="Museo Sans 100" panose="02000000000000000000" pitchFamily="50" charset="0"/>
                      </a:endParaRPr>
                    </a:p>
                  </a:txBody>
                  <a:tcPr marL="96012" marR="96012" marT="48006" marB="48006"/>
                </a:tc>
                <a:extLst>
                  <a:ext uri="{0D108BD9-81ED-4DB2-BD59-A6C34878D82A}">
                    <a16:rowId xmlns:a16="http://schemas.microsoft.com/office/drawing/2014/main" xmlns="" val="129596424"/>
                  </a:ext>
                </a:extLst>
              </a:tr>
              <a:tr h="1588590">
                <a:tc>
                  <a:txBody>
                    <a:bodyPr/>
                    <a:lstStyle/>
                    <a:p>
                      <a:pPr algn="l"/>
                      <a:r>
                        <a:rPr lang="en-US" sz="1600" dirty="0">
                          <a:latin typeface="Museo Sans 100" panose="02000000000000000000" pitchFamily="50" charset="0"/>
                        </a:rPr>
                        <a:t>+ How would you like your interviewee to feel during and after the interview?</a:t>
                      </a:r>
                    </a:p>
                    <a:p>
                      <a:pPr algn="l"/>
                      <a:r>
                        <a:rPr lang="en-US" sz="1600" dirty="0">
                          <a:latin typeface="Museo Sans 100" panose="02000000000000000000" pitchFamily="50" charset="0"/>
                        </a:rPr>
                        <a:t>+ Would you like them to feel calm and safe?</a:t>
                      </a:r>
                    </a:p>
                    <a:p>
                      <a:pPr algn="l"/>
                      <a:r>
                        <a:rPr lang="en-US" sz="1600" dirty="0">
                          <a:latin typeface="Museo Sans 100" panose="02000000000000000000" pitchFamily="50" charset="0"/>
                        </a:rPr>
                        <a:t>+ Would you like them to feel excited? Inspired?</a:t>
                      </a:r>
                      <a:endParaRPr lang="en-AU" sz="1600" dirty="0">
                        <a:latin typeface="Museo Sans 100" panose="02000000000000000000" pitchFamily="50" charset="0"/>
                      </a:endParaRPr>
                    </a:p>
                  </a:txBody>
                  <a:tcPr marL="96012" marR="96012" marT="48006" marB="48006" anchor="ctr"/>
                </a:tc>
                <a:tc>
                  <a:txBody>
                    <a:bodyPr/>
                    <a:lstStyle/>
                    <a:p>
                      <a:r>
                        <a:rPr lang="en-AU" sz="1800" dirty="0" smtClean="0">
                          <a:latin typeface="Museo Sans 100" panose="02000000000000000000" pitchFamily="50" charset="0"/>
                        </a:rPr>
                        <a:t>We want our interviewees feel relax</a:t>
                      </a:r>
                      <a:r>
                        <a:rPr lang="en-AU" sz="1800" baseline="0" dirty="0" smtClean="0">
                          <a:latin typeface="Museo Sans 100" panose="02000000000000000000" pitchFamily="50" charset="0"/>
                        </a:rPr>
                        <a:t> and comfortable during the interview. We prefer make them excited and inspired rather than calm or safe after the interview because excite and inspiration will trigger them to think diversely and make them to share their idea initiatively with us.</a:t>
                      </a:r>
                      <a:endParaRPr lang="en-AU" sz="1800" dirty="0">
                        <a:latin typeface="Museo Sans 100" panose="02000000000000000000" pitchFamily="50" charset="0"/>
                      </a:endParaRPr>
                    </a:p>
                  </a:txBody>
                  <a:tcPr marL="96012" marR="96012" marT="48006" marB="48006"/>
                </a:tc>
                <a:extLst>
                  <a:ext uri="{0D108BD9-81ED-4DB2-BD59-A6C34878D82A}">
                    <a16:rowId xmlns:a16="http://schemas.microsoft.com/office/drawing/2014/main" xmlns="" val="1846043587"/>
                  </a:ext>
                </a:extLst>
              </a:tr>
              <a:tr h="1588590">
                <a:tc>
                  <a:txBody>
                    <a:bodyPr/>
                    <a:lstStyle/>
                    <a:p>
                      <a:pPr algn="l"/>
                      <a:r>
                        <a:rPr lang="en-US" sz="1600" dirty="0">
                          <a:latin typeface="Museo Sans 100" panose="02000000000000000000" pitchFamily="50" charset="0"/>
                        </a:rPr>
                        <a:t>+ What tools, artefacts or visuals might help prompt the interviewee’s thinking?</a:t>
                      </a:r>
                    </a:p>
                    <a:p>
                      <a:pPr algn="l"/>
                      <a:r>
                        <a:rPr lang="en-US" sz="1600" dirty="0">
                          <a:latin typeface="Museo Sans 100" panose="02000000000000000000" pitchFamily="50" charset="0"/>
                        </a:rPr>
                        <a:t>+ Do you need your interviewee to engage with something tangible?</a:t>
                      </a:r>
                      <a:endParaRPr lang="en-AU" sz="1600" dirty="0">
                        <a:latin typeface="Museo Sans 100" panose="02000000000000000000" pitchFamily="50" charset="0"/>
                      </a:endParaRPr>
                    </a:p>
                  </a:txBody>
                  <a:tcPr marL="96012" marR="96012" marT="48006" marB="48006" anchor="ctr"/>
                </a:tc>
                <a:tc>
                  <a:txBody>
                    <a:bodyPr/>
                    <a:lstStyle/>
                    <a:p>
                      <a:r>
                        <a:rPr lang="en-AU" sz="1800" dirty="0" smtClean="0">
                          <a:latin typeface="Museo Sans 100" panose="02000000000000000000" pitchFamily="50" charset="0"/>
                        </a:rPr>
                        <a:t>We will bring a laptop to show our description, maybe</a:t>
                      </a:r>
                      <a:r>
                        <a:rPr lang="en-AU" sz="1800" baseline="0" dirty="0" smtClean="0">
                          <a:latin typeface="Museo Sans 100" panose="02000000000000000000" pitchFamily="50" charset="0"/>
                        </a:rPr>
                        <a:t> a picture of a mourning hall and some apps/websites which have similar functions with our idea. We w</a:t>
                      </a:r>
                      <a:r>
                        <a:rPr lang="en-US" sz="1800" baseline="0" dirty="0" smtClean="0">
                          <a:latin typeface="Museo Sans 100" panose="02000000000000000000" pitchFamily="50" charset="0"/>
                        </a:rPr>
                        <a:t>ant our interviewee to try these apps/websites to give us even more advice.</a:t>
                      </a:r>
                      <a:endParaRPr lang="en-AU" sz="1800" dirty="0">
                        <a:latin typeface="Museo Sans 100" panose="02000000000000000000" pitchFamily="50" charset="0"/>
                      </a:endParaRPr>
                    </a:p>
                  </a:txBody>
                  <a:tcPr marL="96012" marR="96012" marT="48006" marB="48006"/>
                </a:tc>
                <a:extLst>
                  <a:ext uri="{0D108BD9-81ED-4DB2-BD59-A6C34878D82A}">
                    <a16:rowId xmlns:a16="http://schemas.microsoft.com/office/drawing/2014/main" xmlns="" val="845582958"/>
                  </a:ext>
                </a:extLst>
              </a:tr>
            </a:tbl>
          </a:graphicData>
        </a:graphic>
      </p:graphicFrame>
      <p:sp>
        <p:nvSpPr>
          <p:cNvPr id="17" name="TextBox 16">
            <a:extLst>
              <a:ext uri="{FF2B5EF4-FFF2-40B4-BE49-F238E27FC236}">
                <a16:creationId xmlns:a16="http://schemas.microsoft.com/office/drawing/2014/main" xmlns="" id="{395E5FFD-759A-4A1A-90EE-0FB38B44F38E}"/>
              </a:ext>
            </a:extLst>
          </p:cNvPr>
          <p:cNvSpPr txBox="1"/>
          <p:nvPr/>
        </p:nvSpPr>
        <p:spPr>
          <a:xfrm>
            <a:off x="661408" y="1612439"/>
            <a:ext cx="1415772" cy="400110"/>
          </a:xfrm>
          <a:prstGeom prst="rect">
            <a:avLst/>
          </a:prstGeom>
          <a:noFill/>
        </p:spPr>
        <p:txBody>
          <a:bodyPr wrap="none" rtlCol="0">
            <a:spAutoFit/>
          </a:bodyPr>
          <a:lstStyle/>
          <a:p>
            <a:pPr algn="ctr"/>
            <a:r>
              <a:rPr lang="en-AU" sz="2000" dirty="0">
                <a:latin typeface="Museo Sans 700" panose="02000000000000000000" pitchFamily="50" charset="0"/>
              </a:rPr>
              <a:t>1. Context</a:t>
            </a:r>
          </a:p>
        </p:txBody>
      </p:sp>
      <p:sp>
        <p:nvSpPr>
          <p:cNvPr id="18" name="TextBox 17">
            <a:extLst>
              <a:ext uri="{FF2B5EF4-FFF2-40B4-BE49-F238E27FC236}">
                <a16:creationId xmlns:a16="http://schemas.microsoft.com/office/drawing/2014/main" xmlns="" id="{E9584D62-F713-4349-96CD-C70ABDBF8242}"/>
              </a:ext>
            </a:extLst>
          </p:cNvPr>
          <p:cNvSpPr txBox="1"/>
          <p:nvPr/>
        </p:nvSpPr>
        <p:spPr>
          <a:xfrm>
            <a:off x="492711" y="3245037"/>
            <a:ext cx="1715534" cy="400110"/>
          </a:xfrm>
          <a:prstGeom prst="rect">
            <a:avLst/>
          </a:prstGeom>
          <a:noFill/>
        </p:spPr>
        <p:txBody>
          <a:bodyPr wrap="none" rtlCol="0">
            <a:spAutoFit/>
          </a:bodyPr>
          <a:lstStyle/>
          <a:p>
            <a:pPr algn="ctr"/>
            <a:r>
              <a:rPr lang="en-AU" sz="2000" dirty="0">
                <a:latin typeface="Museo Sans 700" panose="02000000000000000000" pitchFamily="50" charset="0"/>
              </a:rPr>
              <a:t>2. Outcomes</a:t>
            </a:r>
          </a:p>
        </p:txBody>
      </p:sp>
      <p:sp>
        <p:nvSpPr>
          <p:cNvPr id="19" name="TextBox 18">
            <a:extLst>
              <a:ext uri="{FF2B5EF4-FFF2-40B4-BE49-F238E27FC236}">
                <a16:creationId xmlns:a16="http://schemas.microsoft.com/office/drawing/2014/main" xmlns="" id="{5C46F330-A25E-498F-8DE7-AC28F112C02D}"/>
              </a:ext>
            </a:extLst>
          </p:cNvPr>
          <p:cNvSpPr txBox="1"/>
          <p:nvPr/>
        </p:nvSpPr>
        <p:spPr>
          <a:xfrm>
            <a:off x="593380" y="4862053"/>
            <a:ext cx="1514197" cy="400110"/>
          </a:xfrm>
          <a:prstGeom prst="rect">
            <a:avLst/>
          </a:prstGeom>
          <a:noFill/>
        </p:spPr>
        <p:txBody>
          <a:bodyPr wrap="none" rtlCol="0">
            <a:spAutoFit/>
          </a:bodyPr>
          <a:lstStyle/>
          <a:p>
            <a:pPr algn="ctr"/>
            <a:r>
              <a:rPr lang="en-AU" sz="2000" dirty="0">
                <a:latin typeface="Museo Sans 700" panose="02000000000000000000" pitchFamily="50" charset="0"/>
              </a:rPr>
              <a:t>3. Location</a:t>
            </a:r>
          </a:p>
        </p:txBody>
      </p:sp>
      <p:sp>
        <p:nvSpPr>
          <p:cNvPr id="20" name="TextBox 19">
            <a:extLst>
              <a:ext uri="{FF2B5EF4-FFF2-40B4-BE49-F238E27FC236}">
                <a16:creationId xmlns:a16="http://schemas.microsoft.com/office/drawing/2014/main" xmlns="" id="{C05714C0-E05D-4F23-A53B-91597D2FB1E0}"/>
              </a:ext>
            </a:extLst>
          </p:cNvPr>
          <p:cNvSpPr txBox="1"/>
          <p:nvPr/>
        </p:nvSpPr>
        <p:spPr>
          <a:xfrm>
            <a:off x="680107" y="6402995"/>
            <a:ext cx="1304267" cy="400110"/>
          </a:xfrm>
          <a:prstGeom prst="rect">
            <a:avLst/>
          </a:prstGeom>
          <a:noFill/>
        </p:spPr>
        <p:txBody>
          <a:bodyPr wrap="none" rtlCol="0">
            <a:spAutoFit/>
          </a:bodyPr>
          <a:lstStyle/>
          <a:p>
            <a:pPr algn="ctr"/>
            <a:r>
              <a:rPr lang="en-AU" sz="2000" dirty="0">
                <a:latin typeface="Museo Sans 700" panose="02000000000000000000" pitchFamily="50" charset="0"/>
              </a:rPr>
              <a:t>4. Energy</a:t>
            </a:r>
          </a:p>
        </p:txBody>
      </p:sp>
      <p:sp>
        <p:nvSpPr>
          <p:cNvPr id="21" name="TextBox 20">
            <a:extLst>
              <a:ext uri="{FF2B5EF4-FFF2-40B4-BE49-F238E27FC236}">
                <a16:creationId xmlns:a16="http://schemas.microsoft.com/office/drawing/2014/main" xmlns="" id="{BAB400D7-4EC9-4174-8E1F-0C8EFB96FE98}"/>
              </a:ext>
            </a:extLst>
          </p:cNvPr>
          <p:cNvSpPr txBox="1"/>
          <p:nvPr/>
        </p:nvSpPr>
        <p:spPr>
          <a:xfrm>
            <a:off x="612170" y="8012510"/>
            <a:ext cx="1440138" cy="400110"/>
          </a:xfrm>
          <a:prstGeom prst="rect">
            <a:avLst/>
          </a:prstGeom>
          <a:noFill/>
        </p:spPr>
        <p:txBody>
          <a:bodyPr wrap="none" rtlCol="0">
            <a:spAutoFit/>
          </a:bodyPr>
          <a:lstStyle/>
          <a:p>
            <a:pPr algn="ctr"/>
            <a:r>
              <a:rPr lang="en-AU" sz="2000" dirty="0">
                <a:latin typeface="Museo Sans 700" panose="02000000000000000000" pitchFamily="50" charset="0"/>
              </a:rPr>
              <a:t>5. Medium</a:t>
            </a:r>
          </a:p>
        </p:txBody>
      </p:sp>
      <p:pic>
        <p:nvPicPr>
          <p:cNvPr id="1026" name="Picture 2" descr="Image result for make studios">
            <a:extLst>
              <a:ext uri="{FF2B5EF4-FFF2-40B4-BE49-F238E27FC236}">
                <a16:creationId xmlns:a16="http://schemas.microsoft.com/office/drawing/2014/main" xmlns="" id="{3B78647F-CFE3-4A47-BC78-707E422279A8}"/>
              </a:ext>
            </a:extLst>
          </p:cNvPr>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11580322" y="248785"/>
            <a:ext cx="769112" cy="769112"/>
          </a:xfrm>
          <a:prstGeom prst="rect">
            <a:avLst/>
          </a:prstGeom>
          <a:noFill/>
          <a:extLst>
            <a:ext uri="{909E8E84-426E-40DD-AFC4-6F175D3DCCD1}">
              <a14:hiddenFill xmlns:a14="http://schemas.microsoft.com/office/drawing/2010/main">
                <a:solidFill>
                  <a:srgbClr val="FFFFFF"/>
                </a:solidFill>
              </a14:hiddenFill>
            </a:ext>
          </a:extLst>
        </p:spPr>
      </p:pic>
      <p:sp>
        <p:nvSpPr>
          <p:cNvPr id="25" name="Arrow: Pentagon 24">
            <a:extLst>
              <a:ext uri="{FF2B5EF4-FFF2-40B4-BE49-F238E27FC236}">
                <a16:creationId xmlns:a16="http://schemas.microsoft.com/office/drawing/2014/main" xmlns="" id="{6A8420C8-8EB0-4538-AE87-5DA2F33B6662}"/>
              </a:ext>
            </a:extLst>
          </p:cNvPr>
          <p:cNvSpPr/>
          <p:nvPr/>
        </p:nvSpPr>
        <p:spPr>
          <a:xfrm rot="5400000">
            <a:off x="695828" y="5840283"/>
            <a:ext cx="1346932" cy="1940260"/>
          </a:xfrm>
          <a:prstGeom prst="homePlate">
            <a:avLst>
              <a:gd name="adj" fmla="val 2549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en-AU" sz="2223" dirty="0"/>
          </a:p>
        </p:txBody>
      </p:sp>
      <p:sp>
        <p:nvSpPr>
          <p:cNvPr id="26" name="Arrow: Pentagon 25">
            <a:extLst>
              <a:ext uri="{FF2B5EF4-FFF2-40B4-BE49-F238E27FC236}">
                <a16:creationId xmlns:a16="http://schemas.microsoft.com/office/drawing/2014/main" xmlns="" id="{0A8B1059-79EF-4F17-B5AC-603061E08794}"/>
              </a:ext>
            </a:extLst>
          </p:cNvPr>
          <p:cNvSpPr/>
          <p:nvPr/>
        </p:nvSpPr>
        <p:spPr>
          <a:xfrm rot="5400000">
            <a:off x="695828" y="1042419"/>
            <a:ext cx="1346932" cy="1940260"/>
          </a:xfrm>
          <a:prstGeom prst="homePlate">
            <a:avLst>
              <a:gd name="adj" fmla="val 2549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en-AU" sz="2223" dirty="0"/>
          </a:p>
        </p:txBody>
      </p:sp>
      <p:sp>
        <p:nvSpPr>
          <p:cNvPr id="27" name="Arrow: Pentagon 26">
            <a:extLst>
              <a:ext uri="{FF2B5EF4-FFF2-40B4-BE49-F238E27FC236}">
                <a16:creationId xmlns:a16="http://schemas.microsoft.com/office/drawing/2014/main" xmlns="" id="{4FAA4771-26A8-4D58-A9CB-643302A769E5}"/>
              </a:ext>
            </a:extLst>
          </p:cNvPr>
          <p:cNvSpPr/>
          <p:nvPr/>
        </p:nvSpPr>
        <p:spPr>
          <a:xfrm rot="5400000">
            <a:off x="695828" y="2675017"/>
            <a:ext cx="1346932" cy="1940260"/>
          </a:xfrm>
          <a:prstGeom prst="homePlate">
            <a:avLst>
              <a:gd name="adj" fmla="val 2549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en-AU" sz="2223" dirty="0"/>
          </a:p>
        </p:txBody>
      </p:sp>
      <p:sp>
        <p:nvSpPr>
          <p:cNvPr id="28" name="Arrow: Pentagon 27">
            <a:extLst>
              <a:ext uri="{FF2B5EF4-FFF2-40B4-BE49-F238E27FC236}">
                <a16:creationId xmlns:a16="http://schemas.microsoft.com/office/drawing/2014/main" xmlns="" id="{76DBC628-F3A9-4CA3-8408-45F7B8599582}"/>
              </a:ext>
            </a:extLst>
          </p:cNvPr>
          <p:cNvSpPr/>
          <p:nvPr/>
        </p:nvSpPr>
        <p:spPr>
          <a:xfrm rot="5400000">
            <a:off x="695828" y="4304491"/>
            <a:ext cx="1346932" cy="1940260"/>
          </a:xfrm>
          <a:prstGeom prst="homePlate">
            <a:avLst>
              <a:gd name="adj" fmla="val 2549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en-AU" sz="2223" dirty="0"/>
          </a:p>
        </p:txBody>
      </p:sp>
    </p:spTree>
    <p:extLst>
      <p:ext uri="{BB962C8B-B14F-4D97-AF65-F5344CB8AC3E}">
        <p14:creationId xmlns:p14="http://schemas.microsoft.com/office/powerpoint/2010/main" val="154377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56F1FD-121E-4217-B971-1019BC385D25}"/>
              </a:ext>
            </a:extLst>
          </p:cNvPr>
          <p:cNvSpPr txBox="1"/>
          <p:nvPr/>
        </p:nvSpPr>
        <p:spPr>
          <a:xfrm>
            <a:off x="502081" y="403883"/>
            <a:ext cx="3543599" cy="609398"/>
          </a:xfrm>
          <a:prstGeom prst="rect">
            <a:avLst/>
          </a:prstGeom>
          <a:noFill/>
        </p:spPr>
        <p:txBody>
          <a:bodyPr wrap="none" rtlCol="0">
            <a:spAutoFit/>
          </a:bodyPr>
          <a:lstStyle/>
          <a:p>
            <a:r>
              <a:rPr lang="en-AU" sz="3360" dirty="0">
                <a:latin typeface="Museo Sans 900" panose="02000000000000000000" pitchFamily="50" charset="0"/>
              </a:rPr>
              <a:t>Interview Guide</a:t>
            </a:r>
          </a:p>
        </p:txBody>
      </p:sp>
      <p:pic>
        <p:nvPicPr>
          <p:cNvPr id="1026" name="Picture 2" descr="Image result for make studios">
            <a:extLst>
              <a:ext uri="{FF2B5EF4-FFF2-40B4-BE49-F238E27FC236}">
                <a16:creationId xmlns:a16="http://schemas.microsoft.com/office/drawing/2014/main" xmlns="" id="{3B78647F-CFE3-4A47-BC78-707E422279A8}"/>
              </a:ext>
            </a:extLst>
          </p:cNvPr>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11580322" y="248785"/>
            <a:ext cx="769112" cy="7691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xmlns="" id="{9694054B-3211-4614-B271-ADE3275E5D88}"/>
              </a:ext>
            </a:extLst>
          </p:cNvPr>
          <p:cNvGraphicFramePr>
            <a:graphicFrameLocks noGrp="1"/>
          </p:cNvGraphicFramePr>
          <p:nvPr>
            <p:extLst>
              <p:ext uri="{D42A27DB-BD31-4B8C-83A1-F6EECF244321}">
                <p14:modId xmlns:p14="http://schemas.microsoft.com/office/powerpoint/2010/main" val="1852937321"/>
              </p:ext>
            </p:extLst>
          </p:nvPr>
        </p:nvGraphicFramePr>
        <p:xfrm>
          <a:off x="502080" y="1172309"/>
          <a:ext cx="11847354" cy="8025011"/>
        </p:xfrm>
        <a:graphic>
          <a:graphicData uri="http://schemas.openxmlformats.org/drawingml/2006/table">
            <a:tbl>
              <a:tblPr firstRow="1" bandRow="1">
                <a:tableStyleId>{5940675A-B579-460E-94D1-54222C63F5DA}</a:tableStyleId>
              </a:tblPr>
              <a:tblGrid>
                <a:gridCol w="643295">
                  <a:extLst>
                    <a:ext uri="{9D8B030D-6E8A-4147-A177-3AD203B41FA5}">
                      <a16:colId xmlns:a16="http://schemas.microsoft.com/office/drawing/2014/main" xmlns="" val="3766568180"/>
                    </a:ext>
                  </a:extLst>
                </a:gridCol>
                <a:gridCol w="3098379">
                  <a:extLst>
                    <a:ext uri="{9D8B030D-6E8A-4147-A177-3AD203B41FA5}">
                      <a16:colId xmlns:a16="http://schemas.microsoft.com/office/drawing/2014/main" xmlns="" val="2659377414"/>
                    </a:ext>
                  </a:extLst>
                </a:gridCol>
                <a:gridCol w="4420134">
                  <a:extLst>
                    <a:ext uri="{9D8B030D-6E8A-4147-A177-3AD203B41FA5}">
                      <a16:colId xmlns:a16="http://schemas.microsoft.com/office/drawing/2014/main" xmlns="" val="2338214180"/>
                    </a:ext>
                  </a:extLst>
                </a:gridCol>
                <a:gridCol w="3685546">
                  <a:extLst>
                    <a:ext uri="{9D8B030D-6E8A-4147-A177-3AD203B41FA5}">
                      <a16:colId xmlns:a16="http://schemas.microsoft.com/office/drawing/2014/main" xmlns="" val="2812651653"/>
                    </a:ext>
                  </a:extLst>
                </a:gridCol>
              </a:tblGrid>
              <a:tr h="814044">
                <a:tc gridSpan="2">
                  <a:txBody>
                    <a:bodyPr/>
                    <a:lstStyle/>
                    <a:p>
                      <a:r>
                        <a:rPr lang="en-AU" sz="1900" dirty="0">
                          <a:latin typeface="Museo Sans 700" panose="02000000000000000000" pitchFamily="50" charset="0"/>
                        </a:rPr>
                        <a:t>Your checklist</a:t>
                      </a:r>
                    </a:p>
                  </a:txBody>
                  <a:tcPr marL="96012" marR="96012" marT="48006" marB="48006" anchor="ctr"/>
                </a:tc>
                <a:tc hMerge="1">
                  <a:txBody>
                    <a:bodyPr/>
                    <a:lstStyle/>
                    <a:p>
                      <a:endParaRPr lang="en-AU" dirty="0"/>
                    </a:p>
                  </a:txBody>
                  <a:tcPr/>
                </a:tc>
                <a:tc>
                  <a:txBody>
                    <a:bodyPr/>
                    <a:lstStyle/>
                    <a:p>
                      <a:r>
                        <a:rPr lang="en-AU" sz="1900" dirty="0">
                          <a:latin typeface="Museo Sans 700" panose="02000000000000000000" pitchFamily="50" charset="0"/>
                        </a:rPr>
                        <a:t>List your questions</a:t>
                      </a:r>
                    </a:p>
                  </a:txBody>
                  <a:tcPr marL="96012" marR="96012" marT="48006" marB="48006" anchor="ctr"/>
                </a:tc>
                <a:tc>
                  <a:txBody>
                    <a:bodyPr/>
                    <a:lstStyle/>
                    <a:p>
                      <a:r>
                        <a:rPr lang="en-AU" sz="1900" dirty="0">
                          <a:latin typeface="Museo Sans 700" panose="02000000000000000000" pitchFamily="50" charset="0"/>
                        </a:rPr>
                        <a:t>Rationale</a:t>
                      </a:r>
                    </a:p>
                  </a:txBody>
                  <a:tcPr marL="96012" marR="96012" marT="48006" marB="48006" anchor="ctr"/>
                </a:tc>
                <a:extLst>
                  <a:ext uri="{0D108BD9-81ED-4DB2-BD59-A6C34878D82A}">
                    <a16:rowId xmlns:a16="http://schemas.microsoft.com/office/drawing/2014/main" xmlns="" val="3414469565"/>
                  </a:ext>
                </a:extLst>
              </a:tr>
              <a:tr h="814044">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Explain who you are and what your research is about.</a:t>
                      </a:r>
                    </a:p>
                  </a:txBody>
                  <a:tcPr marL="96012" marR="96012" marT="48006" marB="48006" anchor="ctr"/>
                </a:tc>
                <a:tc rowSpan="8">
                  <a:txBody>
                    <a:bodyPr/>
                    <a:lstStyle/>
                    <a:p>
                      <a:r>
                        <a:rPr lang="en-AU" sz="1900" dirty="0" smtClean="0">
                          <a:latin typeface="Museo Sans 700" panose="02000000000000000000" pitchFamily="50" charset="0"/>
                        </a:rPr>
                        <a:t>Why do you interested in others life or</a:t>
                      </a:r>
                      <a:r>
                        <a:rPr lang="en-AU" sz="1900" baseline="0" dirty="0" smtClean="0">
                          <a:latin typeface="Museo Sans 700" panose="02000000000000000000" pitchFamily="50" charset="0"/>
                        </a:rPr>
                        <a:t> experience?</a:t>
                      </a:r>
                    </a:p>
                    <a:p>
                      <a:r>
                        <a:rPr lang="en-AU" sz="1900" baseline="0" dirty="0" smtClean="0">
                          <a:latin typeface="Museo Sans 700" panose="02000000000000000000" pitchFamily="50" charset="0"/>
                        </a:rPr>
                        <a:t>How about the life or experience that belongs to some ordinary one passed away?</a:t>
                      </a:r>
                    </a:p>
                    <a:p>
                      <a:endParaRPr lang="en-AU" sz="1900" baseline="0" dirty="0" smtClean="0">
                        <a:latin typeface="Museo Sans 700" panose="02000000000000000000" pitchFamily="50" charset="0"/>
                      </a:endParaRPr>
                    </a:p>
                    <a:p>
                      <a:r>
                        <a:rPr lang="en-AU" sz="1900" baseline="0" dirty="0" smtClean="0">
                          <a:latin typeface="Museo Sans 700" panose="02000000000000000000" pitchFamily="50" charset="0"/>
                        </a:rPr>
                        <a:t>If your loved one passed away, would you like to share his/her story with your friends or closed ones and why?</a:t>
                      </a:r>
                    </a:p>
                    <a:p>
                      <a:r>
                        <a:rPr lang="en-AU" sz="1900" baseline="0" dirty="0" smtClean="0">
                          <a:latin typeface="Museo Sans 700" panose="02000000000000000000" pitchFamily="50" charset="0"/>
                        </a:rPr>
                        <a:t>How would you like to share/record the stories?</a:t>
                      </a:r>
                    </a:p>
                    <a:p>
                      <a:endParaRPr lang="en-AU" sz="1900" baseline="0" dirty="0" smtClean="0">
                        <a:latin typeface="Museo Sans 700" panose="02000000000000000000" pitchFamily="50" charset="0"/>
                      </a:endParaRPr>
                    </a:p>
                    <a:p>
                      <a:r>
                        <a:rPr lang="en-AU" sz="1900" baseline="0" dirty="0" smtClean="0">
                          <a:latin typeface="Museo Sans 700" panose="02000000000000000000" pitchFamily="50" charset="0"/>
                        </a:rPr>
                        <a:t>How would you like to mourn him/her?</a:t>
                      </a:r>
                    </a:p>
                    <a:p>
                      <a:r>
                        <a:rPr lang="en-AU" sz="1900" baseline="0" dirty="0" smtClean="0">
                          <a:latin typeface="Museo Sans 700" panose="02000000000000000000" pitchFamily="50" charset="0"/>
                        </a:rPr>
                        <a:t>What do you think is the best way to mourn him/her?</a:t>
                      </a:r>
                    </a:p>
                    <a:p>
                      <a:endParaRPr lang="en-AU" sz="1900" baseline="0" dirty="0" smtClean="0">
                        <a:latin typeface="Museo Sans 700" panose="02000000000000000000" pitchFamily="50" charset="0"/>
                      </a:endParaRPr>
                    </a:p>
                    <a:p>
                      <a:pPr marL="0" marR="0" indent="0" algn="l" defTabSz="1280160" rtl="0" eaLnBrk="1" fontAlgn="auto" latinLnBrk="0" hangingPunct="1">
                        <a:lnSpc>
                          <a:spcPct val="100000"/>
                        </a:lnSpc>
                        <a:spcBef>
                          <a:spcPts val="0"/>
                        </a:spcBef>
                        <a:spcAft>
                          <a:spcPts val="0"/>
                        </a:spcAft>
                        <a:buClrTx/>
                        <a:buSzTx/>
                        <a:buFontTx/>
                        <a:buNone/>
                        <a:tabLst/>
                        <a:defRPr/>
                      </a:pPr>
                      <a:r>
                        <a:rPr lang="en-AU" altLang="zh-CN" sz="1900" baseline="0" dirty="0" smtClean="0">
                          <a:latin typeface="Museo Sans 700" panose="02000000000000000000" pitchFamily="50" charset="0"/>
                        </a:rPr>
                        <a:t>Do you think mourn someone online is disrespectful and very informal and why?</a:t>
                      </a:r>
                      <a:endParaRPr lang="en-AU" sz="1900" baseline="0" dirty="0" smtClean="0">
                        <a:latin typeface="Museo Sans 700" panose="02000000000000000000" pitchFamily="50" charset="0"/>
                      </a:endParaRPr>
                    </a:p>
                    <a:p>
                      <a:r>
                        <a:rPr lang="en-AU" sz="1900" baseline="0" dirty="0" smtClean="0">
                          <a:latin typeface="Museo Sans 700" panose="02000000000000000000" pitchFamily="50" charset="0"/>
                        </a:rPr>
                        <a:t>What do you think about a website where you can mourn or share/record the stories of your loved one?</a:t>
                      </a:r>
                    </a:p>
                  </a:txBody>
                  <a:tcPr marL="96012" marR="96012" marT="48006" marB="48006"/>
                </a:tc>
                <a:tc rowSpan="8">
                  <a:txBody>
                    <a:bodyPr/>
                    <a:lstStyle/>
                    <a:p>
                      <a:r>
                        <a:rPr lang="en-AU" sz="1900" dirty="0" smtClean="0">
                          <a:latin typeface="Museo Sans 700" panose="02000000000000000000" pitchFamily="50" charset="0"/>
                        </a:rPr>
                        <a:t>To see if our interviewee</a:t>
                      </a:r>
                      <a:r>
                        <a:rPr lang="en-AU" sz="1900" baseline="0" dirty="0" smtClean="0">
                          <a:latin typeface="Museo Sans 700" panose="02000000000000000000" pitchFamily="50" charset="0"/>
                        </a:rPr>
                        <a:t> or any general one’s interest in others story. So we can anticipate wether our website will be good because of  the story sharing.</a:t>
                      </a:r>
                    </a:p>
                    <a:p>
                      <a:endParaRPr lang="en-AU" sz="1900" baseline="0" dirty="0" smtClean="0">
                        <a:latin typeface="Museo Sans 700" panose="02000000000000000000" pitchFamily="50" charset="0"/>
                      </a:endParaRPr>
                    </a:p>
                    <a:p>
                      <a:r>
                        <a:rPr lang="en-AU" sz="1900" baseline="0" dirty="0" smtClean="0">
                          <a:latin typeface="Museo Sans 700" panose="02000000000000000000" pitchFamily="50" charset="0"/>
                        </a:rPr>
                        <a:t>As one of our website’s main function. We want to know how our interviewee suggests to sharing and recording stories of their loved ones.</a:t>
                      </a:r>
                    </a:p>
                    <a:p>
                      <a:endParaRPr lang="en-AU" sz="1900" dirty="0" smtClean="0">
                        <a:latin typeface="Museo Sans 700" panose="02000000000000000000" pitchFamily="50" charset="0"/>
                      </a:endParaRPr>
                    </a:p>
                    <a:p>
                      <a:r>
                        <a:rPr lang="en-AU" sz="1900" dirty="0" smtClean="0">
                          <a:latin typeface="Museo Sans 700" panose="02000000000000000000" pitchFamily="50" charset="0"/>
                        </a:rPr>
                        <a:t>As another</a:t>
                      </a:r>
                      <a:r>
                        <a:rPr lang="en-AU" sz="1900" baseline="0" dirty="0" smtClean="0">
                          <a:latin typeface="Museo Sans 700" panose="02000000000000000000" pitchFamily="50" charset="0"/>
                        </a:rPr>
                        <a:t> main function of our website. We would like to know what our interviewee think about the best way to mourn their loved one.</a:t>
                      </a:r>
                    </a:p>
                    <a:p>
                      <a:endParaRPr lang="en-AU" sz="1900" baseline="0" dirty="0" smtClean="0">
                        <a:latin typeface="Museo Sans 700" panose="02000000000000000000" pitchFamily="50" charset="0"/>
                      </a:endParaRPr>
                    </a:p>
                    <a:p>
                      <a:r>
                        <a:rPr lang="en-AU" sz="1900" baseline="0" dirty="0" smtClean="0">
                          <a:latin typeface="Museo Sans 700" panose="02000000000000000000" pitchFamily="50" charset="0"/>
                        </a:rPr>
                        <a:t>We start to see if our interviewee think its ok to mourn online then ask how our interviewee feels about our website idea.</a:t>
                      </a:r>
                      <a:endParaRPr lang="en-AU" sz="1900" dirty="0">
                        <a:latin typeface="Museo Sans 700" panose="02000000000000000000" pitchFamily="50" charset="0"/>
                      </a:endParaRPr>
                    </a:p>
                  </a:txBody>
                  <a:tcPr marL="96012" marR="96012" marT="48006" marB="48006"/>
                </a:tc>
                <a:extLst>
                  <a:ext uri="{0D108BD9-81ED-4DB2-BD59-A6C34878D82A}">
                    <a16:rowId xmlns:a16="http://schemas.microsoft.com/office/drawing/2014/main" xmlns="" val="199684481"/>
                  </a:ext>
                </a:extLst>
              </a:tr>
              <a:tr h="814044">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Remind your participant how long the interview will take.</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xmlns="" val="237994342"/>
                  </a:ext>
                </a:extLst>
              </a:tr>
              <a:tr h="814044">
                <a:tc>
                  <a:txBody>
                    <a:bodyPr/>
                    <a:lstStyle/>
                    <a:p>
                      <a:endParaRPr lang="en-AU" sz="1900" dirty="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Explain what you’d like to talk to your participant about.</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xmlns="" val="2014684017"/>
                  </a:ext>
                </a:extLst>
              </a:tr>
              <a:tr h="814044">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Tell your participant their answers are anonymous.</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xmlns="" val="1381312665"/>
                  </a:ext>
                </a:extLst>
              </a:tr>
              <a:tr h="814044">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Explain the role of the note taker.</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xmlns="" val="134575516"/>
                  </a:ext>
                </a:extLst>
              </a:tr>
              <a:tr h="1278019">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Ask your participant to be honest and open with you –  that’s exactly what you need and there are no wrong or right answers, and they won’t offend you in any way.</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xmlns="" val="3124016008"/>
                  </a:ext>
                </a:extLst>
              </a:tr>
              <a:tr h="1048684">
                <a:tc>
                  <a:txBody>
                    <a:bodyPr/>
                    <a:lstStyle/>
                    <a:p>
                      <a:endParaRPr lang="en-AU" sz="1900" dirty="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Explain that you might be asking ‘obvious’ questions and that you’ll be asking ‘why’ a lot - you don’t want to be led by your own assumptions.</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xmlns="" val="2480304761"/>
                  </a:ext>
                </a:extLst>
              </a:tr>
              <a:tr h="814044">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Ask if they’ve got any questions before you begin the interview.</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xmlns="" val="2598842573"/>
                  </a:ext>
                </a:extLst>
              </a:tr>
            </a:tbl>
          </a:graphicData>
        </a:graphic>
      </p:graphicFrame>
    </p:spTree>
    <p:extLst>
      <p:ext uri="{BB962C8B-B14F-4D97-AF65-F5344CB8AC3E}">
        <p14:creationId xmlns:p14="http://schemas.microsoft.com/office/powerpoint/2010/main" val="26316096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TotalTime>
  <Words>797</Words>
  <Application>Microsoft Macintosh PowerPoint</Application>
  <PresentationFormat>A3 纸张(297x420 毫米)</PresentationFormat>
  <Paragraphs>53</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Arial</vt:lpstr>
      <vt:lpstr>Calibri</vt:lpstr>
      <vt:lpstr>Calibri Light</vt:lpstr>
      <vt:lpstr>Museo Sans 100</vt:lpstr>
      <vt:lpstr>Museo Sans 700</vt:lpstr>
      <vt:lpstr>Museo Sans 900</vt:lpstr>
      <vt:lpstr>等线</vt:lpstr>
      <vt:lpstr>Office Theme</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 Velloso</dc:creator>
  <cp:lastModifiedBy>Yueqi Peng</cp:lastModifiedBy>
  <cp:revision>30</cp:revision>
  <cp:lastPrinted>2018-03-18T00:21:51Z</cp:lastPrinted>
  <dcterms:created xsi:type="dcterms:W3CDTF">2018-03-11T04:17:59Z</dcterms:created>
  <dcterms:modified xsi:type="dcterms:W3CDTF">2018-03-18T10:33:31Z</dcterms:modified>
</cp:coreProperties>
</file>