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>
      <p:cViewPr varScale="1">
        <p:scale>
          <a:sx n="64" d="100"/>
          <a:sy n="64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10/8/2013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10/8/2013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10/8/2013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10/8/2013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2600" y="4038600"/>
            <a:ext cx="7086600" cy="1828800"/>
          </a:xfrm>
        </p:spPr>
        <p:txBody>
          <a:bodyPr>
            <a:normAutofit/>
          </a:bodyPr>
          <a:lstStyle/>
          <a:p>
            <a:r>
              <a:rPr lang="ru-RU" dirty="0" smtClean="0"/>
              <a:t>Соединение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ru-RU" dirty="0" smtClean="0"/>
              <a:t>сетей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Администрирование  ИС 2013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Клиентский </a:t>
            </a:r>
            <a:r>
              <a:rPr lang="en-US" dirty="0" smtClean="0"/>
              <a:t>NAT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Подменяется не адрес, а </a:t>
            </a:r>
            <a:r>
              <a:rPr lang="ru-RU" dirty="0" err="1" smtClean="0"/>
              <a:t>сокет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77628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1765920" y="2281808"/>
            <a:ext cx="1129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IP-L-1</a:t>
            </a:r>
            <a:r>
              <a:rPr lang="ru-RU" b="1" dirty="0" smtClean="0"/>
              <a:t>:</a:t>
            </a:r>
            <a:r>
              <a:rPr lang="en-US" b="1" dirty="0" smtClean="0"/>
              <a:t>PL1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06080" y="228180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IP-L-2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34272" y="228180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IP-R-1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662464" y="228180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IP-R-2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3649960"/>
            <a:ext cx="213928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FROM: </a:t>
            </a:r>
            <a:r>
              <a:rPr lang="en-US" b="1" dirty="0" smtClean="0"/>
              <a:t>IP-L-1:PL1</a:t>
            </a:r>
            <a:endParaRPr lang="en-US" b="1" dirty="0" smtClean="0"/>
          </a:p>
          <a:p>
            <a:pPr algn="ctr"/>
            <a:r>
              <a:rPr lang="en-US" b="1" dirty="0" smtClean="0"/>
              <a:t>TO: </a:t>
            </a:r>
            <a:r>
              <a:rPr lang="en-US" b="1" dirty="0" smtClean="0"/>
              <a:t>IP-R-2:PR2</a:t>
            </a:r>
            <a:endParaRPr lang="ru-RU" b="1" dirty="0"/>
          </a:p>
        </p:txBody>
      </p:sp>
      <p:sp>
        <p:nvSpPr>
          <p:cNvPr id="10" name="Стрелка вверх 9"/>
          <p:cNvSpPr/>
          <p:nvPr/>
        </p:nvSpPr>
        <p:spPr>
          <a:xfrm rot="3370202">
            <a:off x="3571139" y="3189888"/>
            <a:ext cx="432048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0" y="3649960"/>
            <a:ext cx="20574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FROM: </a:t>
            </a:r>
            <a:r>
              <a:rPr lang="en-US" b="1" dirty="0" smtClean="0"/>
              <a:t>IP-R-1:PR3</a:t>
            </a:r>
            <a:endParaRPr lang="en-US" b="1" dirty="0" smtClean="0"/>
          </a:p>
          <a:p>
            <a:pPr algn="ctr"/>
            <a:r>
              <a:rPr lang="en-US" b="1" dirty="0" smtClean="0"/>
              <a:t>TO: </a:t>
            </a:r>
            <a:r>
              <a:rPr lang="en-US" b="1" dirty="0" smtClean="0"/>
              <a:t>IP-R-2:PR2</a:t>
            </a:r>
            <a:endParaRPr lang="ru-RU" b="1" dirty="0"/>
          </a:p>
        </p:txBody>
      </p:sp>
      <p:sp>
        <p:nvSpPr>
          <p:cNvPr id="12" name="Стрелка вверх 11"/>
          <p:cNvSpPr/>
          <p:nvPr/>
        </p:nvSpPr>
        <p:spPr>
          <a:xfrm rot="7599992">
            <a:off x="4667883" y="3167349"/>
            <a:ext cx="432048" cy="646054"/>
          </a:xfrm>
          <a:prstGeom prst="upArrow">
            <a:avLst>
              <a:gd name="adj1" fmla="val 50000"/>
              <a:gd name="adj2" fmla="val 65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3" name="Стрелка вверх 12"/>
          <p:cNvSpPr/>
          <p:nvPr/>
        </p:nvSpPr>
        <p:spPr>
          <a:xfrm rot="3504100">
            <a:off x="7462343" y="3179098"/>
            <a:ext cx="432048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0" y="4658072"/>
            <a:ext cx="20574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FROM: </a:t>
            </a:r>
            <a:r>
              <a:rPr lang="en-US" b="1" dirty="0" smtClean="0"/>
              <a:t>IP-R-2:PR2</a:t>
            </a:r>
            <a:endParaRPr lang="en-US" b="1" dirty="0" smtClean="0"/>
          </a:p>
          <a:p>
            <a:pPr algn="ctr"/>
            <a:r>
              <a:rPr lang="en-US" b="1" dirty="0" smtClean="0"/>
              <a:t>TO: </a:t>
            </a:r>
            <a:r>
              <a:rPr lang="en-US" b="1" dirty="0" smtClean="0"/>
              <a:t>IP-R-1:PR3</a:t>
            </a:r>
            <a:endParaRPr lang="ru-RU" b="1" dirty="0"/>
          </a:p>
        </p:txBody>
      </p:sp>
      <p:sp>
        <p:nvSpPr>
          <p:cNvPr id="15" name="Стрелка вверх 14"/>
          <p:cNvSpPr/>
          <p:nvPr/>
        </p:nvSpPr>
        <p:spPr>
          <a:xfrm rot="13069792">
            <a:off x="7600140" y="3723169"/>
            <a:ext cx="432048" cy="1249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6" name="Стрелка вверх 15"/>
          <p:cNvSpPr/>
          <p:nvPr/>
        </p:nvSpPr>
        <p:spPr>
          <a:xfrm rot="19676568">
            <a:off x="4763011" y="4012721"/>
            <a:ext cx="432048" cy="8438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143000" y="4802088"/>
            <a:ext cx="220709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FROM: </a:t>
            </a:r>
            <a:r>
              <a:rPr lang="en-US" b="1" dirty="0" smtClean="0"/>
              <a:t>IP-R-2:PR3</a:t>
            </a:r>
            <a:endParaRPr lang="en-US" b="1" dirty="0" smtClean="0"/>
          </a:p>
          <a:p>
            <a:pPr algn="ctr"/>
            <a:r>
              <a:rPr lang="en-US" b="1" dirty="0" smtClean="0"/>
              <a:t>TO: </a:t>
            </a:r>
            <a:r>
              <a:rPr lang="en-US" b="1" dirty="0" smtClean="0"/>
              <a:t>IP-L-1:PL1</a:t>
            </a:r>
            <a:endParaRPr lang="ru-RU" b="1" dirty="0"/>
          </a:p>
        </p:txBody>
      </p:sp>
      <p:sp>
        <p:nvSpPr>
          <p:cNvPr id="18" name="Стрелка вверх 17"/>
          <p:cNvSpPr/>
          <p:nvPr/>
        </p:nvSpPr>
        <p:spPr>
          <a:xfrm rot="13392001">
            <a:off x="3719185" y="3772541"/>
            <a:ext cx="432048" cy="1249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1722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 smtClean="0"/>
              <a:t>Сокет</a:t>
            </a:r>
            <a:r>
              <a:rPr lang="ru-RU" sz="2800" dirty="0" smtClean="0"/>
              <a:t> </a:t>
            </a:r>
            <a:r>
              <a:rPr lang="en-US" sz="2800" dirty="0" smtClean="0"/>
              <a:t>IP-L-1:PL1 </a:t>
            </a:r>
            <a:r>
              <a:rPr lang="ru-RU" sz="2800" dirty="0" smtClean="0"/>
              <a:t>динамически заменен</a:t>
            </a:r>
            <a:r>
              <a:rPr lang="en-US" sz="2800" dirty="0" smtClean="0"/>
              <a:t> </a:t>
            </a:r>
            <a:r>
              <a:rPr lang="ru-RU" sz="2800" dirty="0" smtClean="0"/>
              <a:t>на </a:t>
            </a:r>
            <a:r>
              <a:rPr lang="en-US" sz="2800" dirty="0" smtClean="0"/>
              <a:t>IP-R-1:PR3</a:t>
            </a:r>
            <a:endParaRPr lang="ru-RU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Публикация порта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Реальный </a:t>
            </a:r>
            <a:r>
              <a:rPr lang="ru-RU" dirty="0" err="1" smtClean="0"/>
              <a:t>сокет</a:t>
            </a:r>
            <a:r>
              <a:rPr lang="ru-RU" dirty="0" smtClean="0"/>
              <a:t> </a:t>
            </a:r>
            <a:r>
              <a:rPr lang="ru-RU" dirty="0" err="1" smtClean="0"/>
              <a:t>соотностится</a:t>
            </a:r>
            <a:r>
              <a:rPr lang="ru-RU" dirty="0" smtClean="0"/>
              <a:t> с внутренним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77628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1765920" y="2281808"/>
            <a:ext cx="1129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IP-L-1</a:t>
            </a:r>
            <a:r>
              <a:rPr lang="ru-RU" b="1" dirty="0" smtClean="0"/>
              <a:t>:</a:t>
            </a:r>
            <a:r>
              <a:rPr lang="en-US" b="1" dirty="0" smtClean="0"/>
              <a:t>PL1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06080" y="228180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IP-L-2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934272" y="228180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IP-R-1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662464" y="228180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IP-R-2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4267200"/>
            <a:ext cx="213928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FROM: </a:t>
            </a:r>
            <a:r>
              <a:rPr lang="en-US" b="1" dirty="0" smtClean="0"/>
              <a:t>IP-L-1:PL1</a:t>
            </a:r>
            <a:endParaRPr lang="en-US" b="1" dirty="0" smtClean="0"/>
          </a:p>
          <a:p>
            <a:pPr algn="ctr"/>
            <a:r>
              <a:rPr lang="en-US" b="1" dirty="0" smtClean="0"/>
              <a:t>TO: </a:t>
            </a:r>
            <a:r>
              <a:rPr lang="en-US" b="1" dirty="0" smtClean="0"/>
              <a:t>IP-R-2:PR2</a:t>
            </a:r>
            <a:endParaRPr lang="ru-RU" b="1" dirty="0"/>
          </a:p>
        </p:txBody>
      </p:sp>
      <p:sp>
        <p:nvSpPr>
          <p:cNvPr id="11" name="Стрелка вверх 10"/>
          <p:cNvSpPr/>
          <p:nvPr/>
        </p:nvSpPr>
        <p:spPr>
          <a:xfrm rot="14801503">
            <a:off x="3571139" y="3189888"/>
            <a:ext cx="432048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0" y="4419600"/>
            <a:ext cx="20574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FROM: </a:t>
            </a:r>
            <a:r>
              <a:rPr lang="en-US" b="1" dirty="0" smtClean="0"/>
              <a:t>IP-R-1:PR3</a:t>
            </a:r>
            <a:endParaRPr lang="en-US" b="1" dirty="0" smtClean="0"/>
          </a:p>
          <a:p>
            <a:pPr algn="ctr"/>
            <a:r>
              <a:rPr lang="en-US" b="1" dirty="0" smtClean="0"/>
              <a:t>TO: </a:t>
            </a:r>
            <a:r>
              <a:rPr lang="en-US" b="1" dirty="0" smtClean="0"/>
              <a:t>IP-R-2:PR2</a:t>
            </a:r>
            <a:endParaRPr lang="ru-RU" b="1" dirty="0"/>
          </a:p>
        </p:txBody>
      </p:sp>
      <p:sp>
        <p:nvSpPr>
          <p:cNvPr id="13" name="Стрелка вверх 12"/>
          <p:cNvSpPr/>
          <p:nvPr/>
        </p:nvSpPr>
        <p:spPr>
          <a:xfrm rot="18524601">
            <a:off x="4667883" y="3167349"/>
            <a:ext cx="432048" cy="646054"/>
          </a:xfrm>
          <a:prstGeom prst="upArrow">
            <a:avLst>
              <a:gd name="adj1" fmla="val 50000"/>
              <a:gd name="adj2" fmla="val 65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4" name="Стрелка вверх 13"/>
          <p:cNvSpPr/>
          <p:nvPr/>
        </p:nvSpPr>
        <p:spPr>
          <a:xfrm rot="13770406">
            <a:off x="7462343" y="3179098"/>
            <a:ext cx="432048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257800" y="3276600"/>
            <a:ext cx="20574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FROM: </a:t>
            </a:r>
            <a:r>
              <a:rPr lang="en-US" b="1" dirty="0" smtClean="0"/>
              <a:t>IP-R-2:PR2</a:t>
            </a:r>
            <a:endParaRPr lang="en-US" b="1" dirty="0" smtClean="0"/>
          </a:p>
          <a:p>
            <a:pPr algn="ctr"/>
            <a:r>
              <a:rPr lang="en-US" b="1" dirty="0" smtClean="0"/>
              <a:t>TO: </a:t>
            </a:r>
            <a:r>
              <a:rPr lang="en-US" b="1" dirty="0" smtClean="0"/>
              <a:t>IP-R-1:PR3</a:t>
            </a:r>
            <a:endParaRPr lang="ru-RU" b="1" dirty="0"/>
          </a:p>
        </p:txBody>
      </p:sp>
      <p:sp>
        <p:nvSpPr>
          <p:cNvPr id="16" name="Стрелка вверх 15"/>
          <p:cNvSpPr/>
          <p:nvPr/>
        </p:nvSpPr>
        <p:spPr>
          <a:xfrm rot="2313148">
            <a:off x="7733648" y="3503671"/>
            <a:ext cx="432048" cy="1249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7" name="Стрелка вверх 16"/>
          <p:cNvSpPr/>
          <p:nvPr/>
        </p:nvSpPr>
        <p:spPr>
          <a:xfrm rot="8071086">
            <a:off x="4763011" y="4012721"/>
            <a:ext cx="432048" cy="8438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219200" y="3200400"/>
            <a:ext cx="220709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FROM: </a:t>
            </a:r>
            <a:r>
              <a:rPr lang="en-US" b="1" dirty="0" smtClean="0"/>
              <a:t>IP-R-2:PR3</a:t>
            </a:r>
            <a:endParaRPr lang="en-US" b="1" dirty="0" smtClean="0"/>
          </a:p>
          <a:p>
            <a:pPr algn="ctr"/>
            <a:r>
              <a:rPr lang="en-US" b="1" dirty="0" smtClean="0"/>
              <a:t>TO: </a:t>
            </a:r>
            <a:r>
              <a:rPr lang="en-US" b="1" dirty="0" smtClean="0"/>
              <a:t>IP-L-1:PL1</a:t>
            </a:r>
            <a:endParaRPr lang="ru-RU" b="1" dirty="0"/>
          </a:p>
        </p:txBody>
      </p:sp>
      <p:sp>
        <p:nvSpPr>
          <p:cNvPr id="19" name="Стрелка вверх 18"/>
          <p:cNvSpPr/>
          <p:nvPr/>
        </p:nvSpPr>
        <p:spPr>
          <a:xfrm rot="2944390">
            <a:off x="3719185" y="3772541"/>
            <a:ext cx="432048" cy="1249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61722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 smtClean="0"/>
              <a:t>Сокет</a:t>
            </a:r>
            <a:r>
              <a:rPr lang="ru-RU" sz="2800" dirty="0" smtClean="0"/>
              <a:t> </a:t>
            </a:r>
            <a:r>
              <a:rPr lang="en-US" sz="2800" dirty="0" smtClean="0"/>
              <a:t>IP-R-1:PR3 </a:t>
            </a:r>
            <a:r>
              <a:rPr lang="ru-RU" sz="2800" dirty="0" smtClean="0"/>
              <a:t>статически отображен на </a:t>
            </a:r>
            <a:r>
              <a:rPr lang="en-US" sz="2800" dirty="0" smtClean="0"/>
              <a:t>IP-L-1:PL1</a:t>
            </a:r>
            <a:endParaRPr lang="ru-RU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Цель: Обеспечить доступ приложений к внешним сервисам</a:t>
            </a:r>
          </a:p>
          <a:p>
            <a:pPr>
              <a:buNone/>
            </a:pPr>
            <a:r>
              <a:rPr lang="ru-RU" dirty="0" smtClean="0"/>
              <a:t>Архитектура: сам </a:t>
            </a:r>
            <a:r>
              <a:rPr lang="en-US" dirty="0" smtClean="0"/>
              <a:t>PROXY – </a:t>
            </a:r>
            <a:r>
              <a:rPr lang="ru-RU" dirty="0" smtClean="0"/>
              <a:t>сервис посредник, транслирующий запросы клиента к сервису и обратно.</a:t>
            </a:r>
          </a:p>
          <a:p>
            <a:pPr>
              <a:buNone/>
            </a:pPr>
            <a:r>
              <a:rPr lang="ru-RU" dirty="0" smtClean="0"/>
              <a:t>Дополнительные функции:</a:t>
            </a:r>
          </a:p>
          <a:p>
            <a:r>
              <a:rPr lang="ru-RU" dirty="0" smtClean="0"/>
              <a:t>Авторизация</a:t>
            </a:r>
          </a:p>
          <a:p>
            <a:r>
              <a:rPr lang="ru-RU" dirty="0" smtClean="0"/>
              <a:t>Кэширование</a:t>
            </a:r>
          </a:p>
          <a:p>
            <a:r>
              <a:rPr lang="ru-RU" dirty="0" smtClean="0"/>
              <a:t>Фильтрация и анализ 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ru-RU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77628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Прямоугольник 19"/>
          <p:cNvSpPr/>
          <p:nvPr/>
        </p:nvSpPr>
        <p:spPr>
          <a:xfrm>
            <a:off x="1765920" y="2281808"/>
            <a:ext cx="1129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IP-L-1</a:t>
            </a:r>
            <a:r>
              <a:rPr lang="ru-RU" b="1" dirty="0" smtClean="0"/>
              <a:t>:</a:t>
            </a:r>
            <a:r>
              <a:rPr lang="en-US" b="1" dirty="0" smtClean="0"/>
              <a:t>PL1</a:t>
            </a:r>
            <a:endParaRPr lang="ru-RU" b="1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206080" y="228180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IP-L-2</a:t>
            </a:r>
            <a:endParaRPr lang="ru-RU" b="1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934272" y="228180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IP-R-1</a:t>
            </a:r>
            <a:endParaRPr lang="ru-RU" b="1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6662464" y="228180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IP-R-2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66800" y="3649960"/>
            <a:ext cx="213928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FROM: </a:t>
            </a:r>
            <a:r>
              <a:rPr lang="en-US" b="1" dirty="0" smtClean="0"/>
              <a:t>IP-L-1:PL1</a:t>
            </a:r>
            <a:endParaRPr lang="en-US" b="1" dirty="0" smtClean="0"/>
          </a:p>
          <a:p>
            <a:pPr algn="ctr"/>
            <a:r>
              <a:rPr lang="en-US" b="1" dirty="0" smtClean="0"/>
              <a:t>TO: </a:t>
            </a:r>
            <a:r>
              <a:rPr lang="en-US" b="1" dirty="0" smtClean="0"/>
              <a:t>IP-L-2:PL2</a:t>
            </a:r>
            <a:endParaRPr lang="ru-RU" b="1" dirty="0"/>
          </a:p>
        </p:txBody>
      </p:sp>
      <p:sp>
        <p:nvSpPr>
          <p:cNvPr id="25" name="Стрелка вверх 24"/>
          <p:cNvSpPr/>
          <p:nvPr/>
        </p:nvSpPr>
        <p:spPr>
          <a:xfrm rot="3370202">
            <a:off x="3571139" y="3189888"/>
            <a:ext cx="432048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334000" y="3649960"/>
            <a:ext cx="20574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FROM: </a:t>
            </a:r>
            <a:r>
              <a:rPr lang="en-US" b="1" dirty="0" smtClean="0"/>
              <a:t>IP-R-1:PR3</a:t>
            </a:r>
            <a:endParaRPr lang="en-US" b="1" dirty="0" smtClean="0"/>
          </a:p>
          <a:p>
            <a:pPr algn="ctr"/>
            <a:r>
              <a:rPr lang="en-US" b="1" dirty="0" smtClean="0"/>
              <a:t>TO: </a:t>
            </a:r>
            <a:r>
              <a:rPr lang="en-US" b="1" dirty="0" smtClean="0"/>
              <a:t>IP-R-2:PR2</a:t>
            </a:r>
            <a:endParaRPr lang="ru-RU" b="1" dirty="0"/>
          </a:p>
        </p:txBody>
      </p:sp>
      <p:sp>
        <p:nvSpPr>
          <p:cNvPr id="27" name="Стрелка вверх 26"/>
          <p:cNvSpPr/>
          <p:nvPr/>
        </p:nvSpPr>
        <p:spPr>
          <a:xfrm rot="7599992">
            <a:off x="4667883" y="3167349"/>
            <a:ext cx="432048" cy="646054"/>
          </a:xfrm>
          <a:prstGeom prst="upArrow">
            <a:avLst>
              <a:gd name="adj1" fmla="val 50000"/>
              <a:gd name="adj2" fmla="val 65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8" name="Стрелка вверх 27"/>
          <p:cNvSpPr/>
          <p:nvPr/>
        </p:nvSpPr>
        <p:spPr>
          <a:xfrm rot="3504100">
            <a:off x="7462343" y="3179098"/>
            <a:ext cx="432048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5334000" y="4658072"/>
            <a:ext cx="20574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FROM: </a:t>
            </a:r>
            <a:r>
              <a:rPr lang="en-US" b="1" dirty="0" smtClean="0"/>
              <a:t>IP-R-2:PR2</a:t>
            </a:r>
            <a:endParaRPr lang="en-US" b="1" dirty="0" smtClean="0"/>
          </a:p>
          <a:p>
            <a:pPr algn="ctr"/>
            <a:r>
              <a:rPr lang="en-US" b="1" dirty="0" smtClean="0"/>
              <a:t>TO: </a:t>
            </a:r>
            <a:r>
              <a:rPr lang="en-US" b="1" dirty="0" smtClean="0"/>
              <a:t>IP-R-1:PR3</a:t>
            </a:r>
            <a:endParaRPr lang="ru-RU" b="1" dirty="0"/>
          </a:p>
        </p:txBody>
      </p:sp>
      <p:sp>
        <p:nvSpPr>
          <p:cNvPr id="30" name="Стрелка вверх 29"/>
          <p:cNvSpPr/>
          <p:nvPr/>
        </p:nvSpPr>
        <p:spPr>
          <a:xfrm rot="13069792">
            <a:off x="7600140" y="3723169"/>
            <a:ext cx="432048" cy="1249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1" name="Стрелка вверх 30"/>
          <p:cNvSpPr/>
          <p:nvPr/>
        </p:nvSpPr>
        <p:spPr>
          <a:xfrm rot="19676568">
            <a:off x="4763011" y="4012721"/>
            <a:ext cx="432048" cy="8438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1143000" y="4802088"/>
            <a:ext cx="220709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FROM: </a:t>
            </a:r>
            <a:r>
              <a:rPr lang="en-US" b="1" dirty="0" smtClean="0"/>
              <a:t>IP-L-2:PL2</a:t>
            </a:r>
            <a:endParaRPr lang="en-US" b="1" dirty="0" smtClean="0"/>
          </a:p>
          <a:p>
            <a:pPr algn="ctr"/>
            <a:r>
              <a:rPr lang="en-US" b="1" dirty="0" smtClean="0"/>
              <a:t>TO: </a:t>
            </a:r>
            <a:r>
              <a:rPr lang="en-US" b="1" dirty="0" smtClean="0"/>
              <a:t>IP-L-1:PL1</a:t>
            </a:r>
            <a:endParaRPr lang="ru-RU" b="1" dirty="0"/>
          </a:p>
        </p:txBody>
      </p:sp>
      <p:sp>
        <p:nvSpPr>
          <p:cNvPr id="33" name="Стрелка вверх 32"/>
          <p:cNvSpPr/>
          <p:nvPr/>
        </p:nvSpPr>
        <p:spPr>
          <a:xfrm rot="13392001">
            <a:off x="3719185" y="3772541"/>
            <a:ext cx="432048" cy="1249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IP </a:t>
            </a:r>
            <a:r>
              <a:rPr lang="ru-RU" dirty="0" smtClean="0"/>
              <a:t>маршрутизация</a:t>
            </a:r>
            <a:endParaRPr lang="ru-RU" dirty="0" smtClean="0"/>
          </a:p>
          <a:p>
            <a:r>
              <a:rPr lang="ru-RU" dirty="0" smtClean="0"/>
              <a:t>Таблицы маршрутизации</a:t>
            </a:r>
            <a:endParaRPr lang="ru-RU" dirty="0" smtClean="0"/>
          </a:p>
          <a:p>
            <a:r>
              <a:rPr lang="ru-RU" dirty="0" smtClean="0"/>
              <a:t>Протоколы маршрутизации</a:t>
            </a:r>
            <a:endParaRPr lang="ru-RU" dirty="0" smtClean="0"/>
          </a:p>
          <a:p>
            <a:r>
              <a:rPr lang="en-US" dirty="0" smtClean="0"/>
              <a:t>NAT (</a:t>
            </a:r>
            <a:r>
              <a:rPr lang="ru-RU" dirty="0" smtClean="0"/>
              <a:t>трансляция адресов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PROXY </a:t>
            </a:r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Маршрутизация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200" b="1" dirty="0" smtClean="0"/>
              <a:t>Маршрутизация</a:t>
            </a:r>
            <a:r>
              <a:rPr lang="ru-RU" sz="3200" dirty="0" smtClean="0"/>
              <a:t> (</a:t>
            </a:r>
            <a:r>
              <a:rPr lang="ru-RU" sz="3200" i="1" dirty="0" err="1" smtClean="0"/>
              <a:t>Routing</a:t>
            </a:r>
            <a:r>
              <a:rPr lang="ru-RU" sz="3200" dirty="0" smtClean="0"/>
              <a:t>) — процесс определения маршрута следования информации в сетях связи.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200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 smtClean="0"/>
              <a:t>Маршрутизация состоит из двух основных шагов:</a:t>
            </a:r>
          </a:p>
          <a:p>
            <a:pPr marL="360000" indent="180000" algn="just">
              <a:spcBef>
                <a:spcPts val="0"/>
              </a:spcBef>
            </a:pPr>
            <a:r>
              <a:rPr lang="ru-RU" sz="3200" dirty="0" smtClean="0"/>
              <a:t>Направление пакетов на следующий луч (от входного к выходному интерфейсу в традиционной проводной сети) </a:t>
            </a:r>
          </a:p>
          <a:p>
            <a:pPr marL="360000" indent="180000" algn="just">
              <a:spcBef>
                <a:spcPts val="0"/>
              </a:spcBef>
            </a:pPr>
            <a:r>
              <a:rPr lang="ru-RU" sz="3200" dirty="0" smtClean="0"/>
              <a:t>Определение того, как направлять пакеты (построение таблицы или определение маршрута)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200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 smtClean="0"/>
              <a:t>Легко направить пакеты, однако тяжело узнать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 smtClean="0"/>
              <a:t>куда (особенно сделать это эффективно):</a:t>
            </a:r>
          </a:p>
          <a:p>
            <a:pPr marL="360000" indent="180000" algn="just">
              <a:spcBef>
                <a:spcPts val="0"/>
              </a:spcBef>
            </a:pPr>
            <a:r>
              <a:rPr lang="ru-RU" sz="3200" dirty="0" smtClean="0"/>
              <a:t>Найти приемник</a:t>
            </a:r>
          </a:p>
          <a:p>
            <a:pPr marL="360000" indent="180000" algn="just">
              <a:spcBef>
                <a:spcPts val="0"/>
              </a:spcBef>
            </a:pPr>
            <a:r>
              <a:rPr lang="ru-RU" sz="3200" dirty="0" smtClean="0"/>
              <a:t>Минимизировать количество лучей (длину пути)</a:t>
            </a:r>
          </a:p>
          <a:p>
            <a:pPr marL="360000" indent="180000" algn="just">
              <a:spcBef>
                <a:spcPts val="0"/>
              </a:spcBef>
            </a:pPr>
            <a:r>
              <a:rPr lang="ru-RU" sz="3200" dirty="0" smtClean="0"/>
              <a:t>Минимизировать задержку</a:t>
            </a:r>
          </a:p>
          <a:p>
            <a:pPr marL="360000" indent="180000" algn="just">
              <a:spcBef>
                <a:spcPts val="0"/>
              </a:spcBef>
            </a:pPr>
            <a:r>
              <a:rPr lang="ru-RU" sz="3200" dirty="0" smtClean="0"/>
              <a:t>Минимизировать потери пакетов</a:t>
            </a:r>
          </a:p>
          <a:p>
            <a:pPr marL="360000" indent="180000" algn="just">
              <a:spcBef>
                <a:spcPts val="0"/>
              </a:spcBef>
            </a:pPr>
            <a:r>
              <a:rPr lang="ru-RU" sz="3200" dirty="0" smtClean="0"/>
              <a:t>Минимизировать стоимость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Задачи и принципы маршрутизации</a:t>
            </a:r>
            <a:endParaRPr lang="ru-RU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33400" y="1676400"/>
          <a:ext cx="8304213" cy="4967287"/>
        </p:xfrm>
        <a:graphic>
          <a:graphicData uri="http://schemas.openxmlformats.org/presentationml/2006/ole">
            <p:oleObj spid="_x0000_s1026" name="Visio" r:id="rId3" imgW="7001637" imgH="4198925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маршрутизации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b="1" dirty="0" smtClean="0"/>
              <a:t>Таблица маршрутизации</a:t>
            </a:r>
            <a:r>
              <a:rPr lang="ru-RU" dirty="0" smtClean="0"/>
              <a:t> — электронная таблица (файл) или база данных, хранящаяся на </a:t>
            </a:r>
            <a:r>
              <a:rPr lang="ru-RU" dirty="0" err="1" smtClean="0"/>
              <a:t>маршрутизаторе</a:t>
            </a:r>
            <a:r>
              <a:rPr lang="ru-RU" dirty="0" smtClean="0"/>
              <a:t> или сетевом компьютере, описывающая соответствие между адресами назначения и интерфейсами, через которые следует отправить пакет данных до следующего </a:t>
            </a:r>
            <a:r>
              <a:rPr lang="ru-RU" dirty="0" err="1" smtClean="0"/>
              <a:t>маршрутизатора</a:t>
            </a:r>
            <a:r>
              <a:rPr lang="ru-RU" dirty="0" smtClean="0"/>
              <a:t>. Является простейшей формой </a:t>
            </a:r>
            <a:r>
              <a:rPr lang="ru-RU" i="1" dirty="0" smtClean="0"/>
              <a:t>правил маршрутизации</a:t>
            </a:r>
            <a:r>
              <a:rPr lang="ru-RU" dirty="0" smtClean="0"/>
              <a:t>.</a:t>
            </a:r>
          </a:p>
          <a:p>
            <a:pPr algn="just">
              <a:buNone/>
            </a:pPr>
            <a:endParaRPr lang="ru-RU" dirty="0" smtClean="0"/>
          </a:p>
          <a:p>
            <a:pPr algn="just">
              <a:buNone/>
            </a:pPr>
            <a:r>
              <a:rPr lang="ru-RU" dirty="0" smtClean="0"/>
              <a:t>Таблица маршрутизации обычно содержит:</a:t>
            </a:r>
          </a:p>
          <a:p>
            <a:pPr algn="just"/>
            <a:r>
              <a:rPr lang="ru-RU" b="1" dirty="0" smtClean="0"/>
              <a:t>адрес сети или узла назначения</a:t>
            </a:r>
            <a:r>
              <a:rPr lang="ru-RU" dirty="0" smtClean="0"/>
              <a:t>, либо указание, что маршрут является </a:t>
            </a:r>
            <a:r>
              <a:rPr lang="ru-RU" i="1" dirty="0" smtClean="0"/>
              <a:t>маршрутом по умолчанию</a:t>
            </a:r>
            <a:endParaRPr lang="ru-RU" dirty="0" smtClean="0"/>
          </a:p>
          <a:p>
            <a:pPr algn="just"/>
            <a:r>
              <a:rPr lang="ru-RU" b="1" dirty="0" smtClean="0"/>
              <a:t>маску сети назначения</a:t>
            </a:r>
            <a:r>
              <a:rPr lang="ru-RU" dirty="0" smtClean="0"/>
              <a:t> (для IPv4-сетей маска /32 (255.255.255.255) позволяет указать единичный узел сети)</a:t>
            </a:r>
          </a:p>
          <a:p>
            <a:pPr algn="just"/>
            <a:r>
              <a:rPr lang="ru-RU" b="1" dirty="0" smtClean="0"/>
              <a:t>шлюз</a:t>
            </a:r>
            <a:r>
              <a:rPr lang="ru-RU" dirty="0" smtClean="0"/>
              <a:t>, обозначающий адрес </a:t>
            </a:r>
            <a:r>
              <a:rPr lang="ru-RU" dirty="0" err="1" smtClean="0"/>
              <a:t>маршрутизатора</a:t>
            </a:r>
            <a:r>
              <a:rPr lang="ru-RU" dirty="0" smtClean="0"/>
              <a:t> в сети, на который необходимо отправить пакет, следующий до указанного адреса назначения</a:t>
            </a:r>
          </a:p>
          <a:p>
            <a:pPr algn="just"/>
            <a:r>
              <a:rPr lang="ru-RU" b="1" dirty="0" smtClean="0"/>
              <a:t>интерфейс</a:t>
            </a:r>
            <a:r>
              <a:rPr lang="ru-RU" dirty="0" smtClean="0"/>
              <a:t> (в зависимости от системы это может быть порядковый номер, GUID или символьное имя устройства)</a:t>
            </a:r>
          </a:p>
          <a:p>
            <a:pPr algn="just"/>
            <a:r>
              <a:rPr lang="ru-RU" b="1" dirty="0" smtClean="0"/>
              <a:t>метрику</a:t>
            </a:r>
            <a:r>
              <a:rPr lang="ru-RU" dirty="0" smtClean="0"/>
              <a:t> — числовой показатель, задающий предпочтительность маршрута. Чем меньше число, тем более предпочтителен маршрут (интуитивно представляется как расстояние).</a:t>
            </a:r>
            <a:endParaRPr lang="ru-RU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838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3200" dirty="0" smtClean="0"/>
              <a:t>Для отображения можно использовать команды </a:t>
            </a:r>
            <a:r>
              <a:rPr lang="en-US" sz="3200" b="1" dirty="0" err="1" smtClean="0"/>
              <a:t>netstat</a:t>
            </a:r>
            <a:r>
              <a:rPr lang="en-US" sz="3200" b="1" dirty="0" smtClean="0"/>
              <a:t> –</a:t>
            </a:r>
            <a:r>
              <a:rPr lang="en-US" sz="3200" b="1" dirty="0" err="1" smtClean="0"/>
              <a:t>rn</a:t>
            </a:r>
            <a:r>
              <a:rPr lang="en-US" sz="3200" b="1" dirty="0" smtClean="0"/>
              <a:t> </a:t>
            </a:r>
            <a:r>
              <a:rPr lang="ru-RU" sz="3200" dirty="0" smtClean="0"/>
              <a:t>или </a:t>
            </a:r>
            <a:r>
              <a:rPr lang="en-US" sz="3200" b="1" dirty="0" smtClean="0"/>
              <a:t>route print.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Picture 2" descr="Isa настройки 2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598469"/>
            <a:ext cx="7070576" cy="42595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маршрутизации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200" dirty="0" smtClean="0"/>
              <a:t>Маршрутизацию можно классифицировать двумя способами:</a:t>
            </a:r>
          </a:p>
          <a:p>
            <a:pPr algn="just"/>
            <a:r>
              <a:rPr lang="ru-RU" sz="3200" dirty="0" smtClean="0"/>
              <a:t>Статическая и динамическая</a:t>
            </a:r>
          </a:p>
          <a:p>
            <a:pPr algn="just"/>
            <a:r>
              <a:rPr lang="ru-RU" sz="3200" dirty="0" smtClean="0"/>
              <a:t>Внешняя и внутренняя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200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 smtClean="0"/>
              <a:t>Внешняя необходима для маршрутизации между автономными системами (</a:t>
            </a:r>
            <a:r>
              <a:rPr lang="en-US" sz="3200" b="1" dirty="0" smtClean="0"/>
              <a:t>EGP, BGP</a:t>
            </a:r>
            <a:r>
              <a:rPr lang="ru-RU" sz="3200" dirty="0" smtClean="0"/>
              <a:t>).</a:t>
            </a:r>
            <a:endParaRPr lang="ru-RU" dirty="0" smtClean="0"/>
          </a:p>
          <a:p>
            <a:pPr marL="0" indent="0" algn="just">
              <a:spcBef>
                <a:spcPts val="0"/>
              </a:spcBef>
              <a:buNone/>
            </a:pPr>
            <a:endParaRPr lang="ru-RU" sz="3200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 smtClean="0"/>
              <a:t>Внутренняя </a:t>
            </a:r>
            <a:r>
              <a:rPr lang="en-US" sz="3200" dirty="0" smtClean="0"/>
              <a:t>– </a:t>
            </a:r>
            <a:r>
              <a:rPr lang="ru-RU" sz="3200" dirty="0" smtClean="0"/>
              <a:t>внутри одной системы (</a:t>
            </a:r>
            <a:r>
              <a:rPr lang="en-US" sz="3200" b="1" dirty="0" smtClean="0"/>
              <a:t>RIP, OSPF</a:t>
            </a:r>
            <a:r>
              <a:rPr lang="ru-RU" sz="3200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 (Network Address Translation)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Цель: обеспечить связь хостов из </a:t>
            </a:r>
            <a:r>
              <a:rPr lang="ru-RU" dirty="0" err="1" smtClean="0"/>
              <a:t>немаршрутизируемой</a:t>
            </a:r>
            <a:r>
              <a:rPr lang="ru-RU" dirty="0" smtClean="0"/>
              <a:t> сети во внешнюю </a:t>
            </a:r>
            <a:r>
              <a:rPr lang="en-US" dirty="0" smtClean="0"/>
              <a:t>IP </a:t>
            </a:r>
            <a:r>
              <a:rPr lang="ru-RU" dirty="0" smtClean="0"/>
              <a:t>сеть</a:t>
            </a:r>
          </a:p>
          <a:p>
            <a:pPr>
              <a:buNone/>
            </a:pPr>
            <a:r>
              <a:rPr lang="ru-RU" dirty="0" smtClean="0"/>
              <a:t>Виды:</a:t>
            </a:r>
          </a:p>
          <a:p>
            <a:r>
              <a:rPr lang="ru-RU" dirty="0" smtClean="0"/>
              <a:t>Публикация адреса</a:t>
            </a:r>
          </a:p>
          <a:p>
            <a:r>
              <a:rPr lang="ru-RU" dirty="0" smtClean="0"/>
              <a:t>Клиентский </a:t>
            </a:r>
            <a:r>
              <a:rPr lang="en-US" dirty="0" smtClean="0"/>
              <a:t>NAT</a:t>
            </a:r>
          </a:p>
          <a:p>
            <a:r>
              <a:rPr lang="ru-RU" dirty="0" smtClean="0"/>
              <a:t>Публикация порта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Публикация адреса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77628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1765920" y="228180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IP-L-1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06080" y="228180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IP-L-2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34272" y="228180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IP-R-1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662464" y="228180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IP-R-2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93912" y="364996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FROM: IP-L-1</a:t>
            </a:r>
          </a:p>
          <a:p>
            <a:pPr algn="ctr"/>
            <a:r>
              <a:rPr lang="en-US" b="1" dirty="0" smtClean="0"/>
              <a:t>TO: IP-R-2</a:t>
            </a:r>
            <a:endParaRPr lang="ru-RU" b="1" dirty="0"/>
          </a:p>
        </p:txBody>
      </p:sp>
      <p:sp>
        <p:nvSpPr>
          <p:cNvPr id="10" name="Стрелка вверх 9"/>
          <p:cNvSpPr/>
          <p:nvPr/>
        </p:nvSpPr>
        <p:spPr>
          <a:xfrm rot="3370202">
            <a:off x="3571139" y="3189888"/>
            <a:ext cx="432048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654352" y="364996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FROM: IP-R-1</a:t>
            </a:r>
          </a:p>
          <a:p>
            <a:pPr algn="ctr"/>
            <a:r>
              <a:rPr lang="en-US" b="1" dirty="0" smtClean="0"/>
              <a:t>TO: IP-R-2</a:t>
            </a:r>
            <a:endParaRPr lang="ru-RU" b="1" dirty="0"/>
          </a:p>
        </p:txBody>
      </p:sp>
      <p:sp>
        <p:nvSpPr>
          <p:cNvPr id="12" name="Стрелка вверх 11"/>
          <p:cNvSpPr/>
          <p:nvPr/>
        </p:nvSpPr>
        <p:spPr>
          <a:xfrm rot="7599992">
            <a:off x="4934653" y="3130631"/>
            <a:ext cx="432048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верх 12"/>
          <p:cNvSpPr/>
          <p:nvPr/>
        </p:nvSpPr>
        <p:spPr>
          <a:xfrm rot="3504100">
            <a:off x="7462343" y="3179098"/>
            <a:ext cx="432048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654352" y="46580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FROM: IP-R-2</a:t>
            </a:r>
          </a:p>
          <a:p>
            <a:pPr algn="ctr"/>
            <a:r>
              <a:rPr lang="en-US" b="1" dirty="0" smtClean="0"/>
              <a:t>TO: IP-R-1</a:t>
            </a:r>
            <a:endParaRPr lang="ru-RU" b="1" dirty="0"/>
          </a:p>
        </p:txBody>
      </p:sp>
      <p:sp>
        <p:nvSpPr>
          <p:cNvPr id="15" name="Стрелка вверх 14"/>
          <p:cNvSpPr/>
          <p:nvPr/>
        </p:nvSpPr>
        <p:spPr>
          <a:xfrm rot="13069792">
            <a:off x="7600140" y="3723169"/>
            <a:ext cx="432048" cy="1249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верх 15"/>
          <p:cNvSpPr/>
          <p:nvPr/>
        </p:nvSpPr>
        <p:spPr>
          <a:xfrm rot="19676568">
            <a:off x="4800854" y="3813378"/>
            <a:ext cx="432048" cy="1249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1837928" y="4802088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FROM: IP-R-2</a:t>
            </a:r>
          </a:p>
          <a:p>
            <a:pPr algn="ctr"/>
            <a:r>
              <a:rPr lang="en-US" b="1" dirty="0" smtClean="0"/>
              <a:t>TO: IP-L-1</a:t>
            </a:r>
            <a:endParaRPr lang="ru-RU" b="1" dirty="0"/>
          </a:p>
        </p:txBody>
      </p:sp>
      <p:sp>
        <p:nvSpPr>
          <p:cNvPr id="18" name="Стрелка вверх 17"/>
          <p:cNvSpPr/>
          <p:nvPr/>
        </p:nvSpPr>
        <p:spPr>
          <a:xfrm rot="13392001">
            <a:off x="3719185" y="3772541"/>
            <a:ext cx="432048" cy="1249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279</TotalTime>
  <Words>283</Words>
  <Application>Microsoft Office PowerPoint</Application>
  <PresentationFormat>Экран (4:3)</PresentationFormat>
  <Paragraphs>128</Paragraphs>
  <Slides>13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Median</vt:lpstr>
      <vt:lpstr>Visio</vt:lpstr>
      <vt:lpstr>Соединение ip сетей</vt:lpstr>
      <vt:lpstr>План</vt:lpstr>
      <vt:lpstr>Маршрутизация</vt:lpstr>
      <vt:lpstr>Задачи и принципы маршрутизации</vt:lpstr>
      <vt:lpstr>Таблица маршрутизации</vt:lpstr>
      <vt:lpstr>Слайд 6</vt:lpstr>
      <vt:lpstr>Виды маршрутизации</vt:lpstr>
      <vt:lpstr>NAT (Network Address Translation)</vt:lpstr>
      <vt:lpstr>Публикация адреса</vt:lpstr>
      <vt:lpstr>Клиентский NAT</vt:lpstr>
      <vt:lpstr>Публикация порта</vt:lpstr>
      <vt:lpstr>PROXY</vt:lpstr>
      <vt:lpstr>PROXY</vt:lpstr>
    </vt:vector>
  </TitlesOfParts>
  <Company>ITMO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beresnev</dc:creator>
  <cp:lastModifiedBy>Artem</cp:lastModifiedBy>
  <cp:revision>51</cp:revision>
  <dcterms:created xsi:type="dcterms:W3CDTF">2013-09-10T08:38:56Z</dcterms:created>
  <dcterms:modified xsi:type="dcterms:W3CDTF">2013-10-08T11:48:19Z</dcterms:modified>
</cp:coreProperties>
</file>