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  <p:sldMasterId id="2147483769" r:id="rId2"/>
    <p:sldMasterId id="2147483686" r:id="rId3"/>
    <p:sldMasterId id="2147483719" r:id="rId4"/>
  </p:sldMasterIdLst>
  <p:notesMasterIdLst>
    <p:notesMasterId r:id="rId24"/>
  </p:notesMasterIdLst>
  <p:handoutMasterIdLst>
    <p:handoutMasterId r:id="rId25"/>
  </p:handoutMasterIdLst>
  <p:sldIdLst>
    <p:sldId id="285" r:id="rId5"/>
    <p:sldId id="308" r:id="rId6"/>
    <p:sldId id="309" r:id="rId7"/>
    <p:sldId id="310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6" r:id="rId22"/>
    <p:sldId id="307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 &amp; Tips" id="{0395EFE8-F723-CB4F-A581-3D4E265E3626}">
          <p14:sldIdLst/>
        </p14:section>
        <p14:section name="Templates" id="{62E3A9FE-85A3-4E46-966F-50D83BE7F76D}">
          <p14:sldIdLst>
            <p14:sldId id="285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03">
          <p15:clr>
            <a:srgbClr val="A4A3A4"/>
          </p15:clr>
        </p15:guide>
        <p15:guide id="2" pos="46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7E7E7"/>
    <a:srgbClr val="339933"/>
    <a:srgbClr val="BA3030"/>
    <a:srgbClr val="8E908F"/>
    <a:srgbClr val="9D9FA2"/>
    <a:srgbClr val="828381"/>
    <a:srgbClr val="A5A6A5"/>
    <a:srgbClr val="717074"/>
    <a:srgbClr val="2C9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9719" autoAdjust="0"/>
  </p:normalViewPr>
  <p:slideViewPr>
    <p:cSldViewPr snapToGrid="0" showGuides="1">
      <p:cViewPr varScale="1">
        <p:scale>
          <a:sx n="154" d="100"/>
          <a:sy n="154" d="100"/>
        </p:scale>
        <p:origin x="150" y="216"/>
      </p:cViewPr>
      <p:guideLst>
        <p:guide orient="horz" pos="2903"/>
        <p:guide pos="460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Objects="1" showGuides="1">
      <p:cViewPr varScale="1">
        <p:scale>
          <a:sx n="91" d="100"/>
          <a:sy n="91" d="100"/>
        </p:scale>
        <p:origin x="-4352" y="-120"/>
      </p:cViewPr>
      <p:guideLst>
        <p:guide orient="horz" pos="4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161507" y="8915400"/>
            <a:ext cx="534987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F7B6D393-E4E3-D143-A14E-086EC3E10D5C}" type="slidenum">
              <a:rPr lang="en-US" sz="800" smtClean="0">
                <a:latin typeface="Verdana"/>
              </a:rPr>
              <a:pPr algn="ctr"/>
              <a:t>‹#›</a:t>
            </a:fld>
            <a:endParaRPr lang="en-US" sz="800" dirty="0">
              <a:latin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457200" y="228602"/>
            <a:ext cx="5943601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200" kern="120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TITLE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35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685800"/>
            <a:ext cx="4740275" cy="2667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581400"/>
            <a:ext cx="5943600" cy="526517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48102" y="8954292"/>
            <a:ext cx="361798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221F6-DF1F-4F4D-A457-D497032B3BDC}" type="slidenum">
              <a:rPr lang="en-US" sz="800" smtClean="0"/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 bwMode="gray">
          <a:xfrm>
            <a:off x="457200" y="228602"/>
            <a:ext cx="5943601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200" kern="120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TITLE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6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spcBef>
        <a:spcPts val="1200"/>
      </a:spcBef>
      <a:defRPr sz="1200" kern="1200">
        <a:solidFill>
          <a:schemeClr val="tx1"/>
        </a:solidFill>
        <a:latin typeface="Verdana"/>
        <a:ea typeface="+mn-ea"/>
        <a:cs typeface="+mn-cs"/>
      </a:defRPr>
    </a:lvl1pPr>
    <a:lvl2pPr marL="344488" indent="-117475" algn="l" defTabSz="457200" rtl="0" eaLnBrk="1" latinLnBrk="0" hangingPunct="1">
      <a:spcBef>
        <a:spcPts val="600"/>
      </a:spcBef>
      <a:buFont typeface="Arial"/>
      <a:buChar char="•"/>
      <a:defRPr sz="1200" kern="1200">
        <a:solidFill>
          <a:schemeClr val="tx1"/>
        </a:solidFill>
        <a:latin typeface="Verdana"/>
        <a:ea typeface="+mn-ea"/>
        <a:cs typeface="+mn-cs"/>
      </a:defRPr>
    </a:lvl2pPr>
    <a:lvl3pPr marL="628650" indent="-174625" algn="l" defTabSz="457200" rtl="0" eaLnBrk="1" latinLnBrk="0" hangingPunct="1">
      <a:spcBef>
        <a:spcPts val="600"/>
      </a:spcBef>
      <a:buFont typeface="Lucida Grande"/>
      <a:buChar char="–"/>
      <a:tabLst/>
      <a:defRPr sz="1200" kern="1200">
        <a:solidFill>
          <a:schemeClr val="tx1"/>
        </a:solidFill>
        <a:latin typeface="Verdana"/>
        <a:ea typeface="+mn-ea"/>
        <a:cs typeface="+mn-cs"/>
      </a:defRPr>
    </a:lvl3pPr>
    <a:lvl4pPr marL="973138" indent="-174625" algn="l" defTabSz="457200" rtl="0" eaLnBrk="1" latinLnBrk="0" hangingPunct="1">
      <a:spcBef>
        <a:spcPts val="600"/>
      </a:spcBef>
      <a:buFont typeface="Wingdings" charset="2"/>
      <a:buChar char="§"/>
      <a:defRPr sz="1200" kern="1200">
        <a:solidFill>
          <a:schemeClr val="tx1"/>
        </a:solidFill>
        <a:latin typeface="Verdana"/>
        <a:ea typeface="+mn-ea"/>
        <a:cs typeface="+mn-cs"/>
      </a:defRPr>
    </a:lvl4pPr>
    <a:lvl5pPr marL="1258888" indent="-117475" algn="l" defTabSz="457200" rtl="0" eaLnBrk="1" latinLnBrk="0" hangingPunct="1">
      <a:spcBef>
        <a:spcPts val="600"/>
      </a:spcBef>
      <a:buFont typeface="Lucida Grande"/>
      <a:buChar char="–"/>
      <a:defRPr sz="1200" kern="1200">
        <a:solidFill>
          <a:schemeClr val="tx1"/>
        </a:solidFill>
        <a:latin typeface="Verdan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8863" y="685800"/>
            <a:ext cx="4740275" cy="2667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886200"/>
            <a:ext cx="8383588" cy="41398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2" y="4343400"/>
            <a:ext cx="8383587" cy="26999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4338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  <a:latin typeface="+mn-lt"/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  <a:latin typeface="+mn-lt"/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  <a:latin typeface="+mn-lt"/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  <a:latin typeface="+mn-lt"/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Federation Logo Lineup Jan201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60439"/>
            <a:ext cx="3524741" cy="2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6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29151"/>
            <a:ext cx="787466" cy="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1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RSA_NewLogo_Red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113" y="4625023"/>
            <a:ext cx="52125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5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VCE_ECP_COLOR_v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2"/>
          <a:stretch/>
        </p:blipFill>
        <p:spPr>
          <a:xfrm>
            <a:off x="379414" y="4556694"/>
            <a:ext cx="1028272" cy="3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tustream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" name="Picture 2" descr="Virtustream no ta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4" y="4606926"/>
            <a:ext cx="980449" cy="2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713" y="4629149"/>
            <a:ext cx="1045441" cy="158968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363539"/>
            <a:ext cx="5175204" cy="175101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40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2440781"/>
            <a:ext cx="5175204" cy="81676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 cap="all" baseline="0">
                <a:solidFill>
                  <a:srgbClr val="71707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2380"/>
            <a:ext cx="3276600" cy="5141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3332938"/>
            <a:ext cx="5175204" cy="357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2997" y="1657351"/>
            <a:ext cx="4899905" cy="15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7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886200"/>
            <a:ext cx="8383588" cy="41398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2" y="4343400"/>
            <a:ext cx="8383587" cy="26999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2380"/>
            <a:ext cx="3276600" cy="5141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363539"/>
            <a:ext cx="5175204" cy="175101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40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2440781"/>
            <a:ext cx="5175204" cy="81676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 cap="all" baseline="0">
                <a:solidFill>
                  <a:srgbClr val="71707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3332938"/>
            <a:ext cx="5175204" cy="357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67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84582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8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9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4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5480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990600"/>
            <a:ext cx="2133600" cy="3548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295399"/>
            <a:ext cx="6096000" cy="32432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295400"/>
            <a:ext cx="2133600" cy="3243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67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4338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Federation Logo Lineup Jan201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60439"/>
            <a:ext cx="3524741" cy="2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29151"/>
            <a:ext cx="787466" cy="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RSA_NewLogo_Red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113" y="4625023"/>
            <a:ext cx="52125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8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VCE_ECP_COLOR_v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2"/>
          <a:stretch/>
        </p:blipFill>
        <p:spPr>
          <a:xfrm>
            <a:off x="379414" y="4556694"/>
            <a:ext cx="1028272" cy="3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tustream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" name="Picture 2" descr="Virtustream no ta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4" y="4606925"/>
            <a:ext cx="999667" cy="2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29149"/>
            <a:ext cx="1045441" cy="158968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3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600"/>
            <a:ext cx="84582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8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2997" y="1657351"/>
            <a:ext cx="4899905" cy="15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7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886200"/>
            <a:ext cx="8383588" cy="41398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cap="all" baseline="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2" y="4343400"/>
            <a:ext cx="8383587" cy="26999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rgbClr val="BABCBE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7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2380"/>
            <a:ext cx="3276600" cy="5141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363539"/>
            <a:ext cx="5175204" cy="175101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40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2440781"/>
            <a:ext cx="5175204" cy="81676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3332938"/>
            <a:ext cx="5175204" cy="357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chemeClr val="accent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69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0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84582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1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432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6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5480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990600"/>
            <a:ext cx="2133600" cy="3548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5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295399"/>
            <a:ext cx="6096000" cy="32432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295400"/>
            <a:ext cx="2133600" cy="3243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n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4338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FFFFFF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FFFFFF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rgbClr val="BABCBE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52729"/>
            <a:ext cx="3527597" cy="2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rgbClr val="BABCBE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29151"/>
            <a:ext cx="787466" cy="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RSA_NewLogo_Red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113" y="4625023"/>
            <a:ext cx="52125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8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rgbClr val="BABCBE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VCE_ECP_WHITE_v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" y="4560859"/>
            <a:ext cx="1219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tustream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394" y="4606925"/>
            <a:ext cx="996249" cy="2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813" y="4629149"/>
            <a:ext cx="1045441" cy="158968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3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9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2997" y="1657351"/>
            <a:ext cx="4899905" cy="15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886200"/>
            <a:ext cx="8383588" cy="41398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cap="all" baseline="0">
                <a:solidFill>
                  <a:srgbClr val="FFFFFF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2" y="4343400"/>
            <a:ext cx="8383587" cy="26999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rgbClr val="BABCBE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2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2380"/>
            <a:ext cx="3276600" cy="5141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363539"/>
            <a:ext cx="5175204" cy="175101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4000" cap="all" baseline="0">
                <a:solidFill>
                  <a:srgbClr val="2C95DD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2440781"/>
            <a:ext cx="5175204" cy="81676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3332938"/>
            <a:ext cx="5175204" cy="357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chemeClr val="accent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18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56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84582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5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4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432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5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5480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990600"/>
            <a:ext cx="2133600" cy="3548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295399"/>
            <a:ext cx="6096000" cy="32432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295400"/>
            <a:ext cx="2133600" cy="3243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2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4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9413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FFFFFF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FFFFFF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52729"/>
            <a:ext cx="3527597" cy="2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113" y="4629151"/>
            <a:ext cx="787466" cy="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RSA_NewLogo_Red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113" y="4625023"/>
            <a:ext cx="52125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8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VCE_ECP_WHITE_v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" y="4560859"/>
            <a:ext cx="1219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tustream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394" y="4606925"/>
            <a:ext cx="996249" cy="2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7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13" y="4629149"/>
            <a:ext cx="1045441" cy="158968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rgbClr val="BABCBE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3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5480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990600"/>
            <a:ext cx="2133600" cy="3548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2997" y="1657351"/>
            <a:ext cx="4899905" cy="15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3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295399"/>
            <a:ext cx="6096000" cy="32432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295400"/>
            <a:ext cx="2133600" cy="3243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01100" y="5033041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2"/>
                </a:solidFill>
              </a:defRPr>
            </a:lvl1pPr>
          </a:lstStyle>
          <a:p>
            <a:pPr lvl="0" algn="r"/>
            <a:fld id="{61F684CE-B7BB-4223-BA2B-B47808B845F1}" type="slidenum">
              <a:rPr lang="en-US" smtClean="0">
                <a:solidFill>
                  <a:schemeClr val="bg2"/>
                </a:solidFill>
                <a:latin typeface="+mn-lt"/>
              </a:rPr>
              <a:pPr lvl="0" algn="r"/>
              <a:t>‹#›</a:t>
            </a:fld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366714" y="5033041"/>
            <a:ext cx="216726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2"/>
                </a:solidFill>
                <a:latin typeface="+mn-lt"/>
              </a:rPr>
              <a:t>© Copyright 2016 EMC Corporation. All rights reserved.</a:t>
            </a:r>
          </a:p>
        </p:txBody>
      </p:sp>
      <p:pic>
        <p:nvPicPr>
          <p:cNvPr id="2" name="Picture 1" descr="EMC-Tab-RGB.jp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869" y="4610353"/>
            <a:ext cx="621792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8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8" r:id="rId11"/>
    <p:sldLayoutId id="2147483794" r:id="rId12"/>
    <p:sldLayoutId id="2147483795" r:id="rId13"/>
    <p:sldLayoutId id="2147483765" r:id="rId14"/>
    <p:sldLayoutId id="2147483764" r:id="rId15"/>
    <p:sldLayoutId id="2147483763" r:id="rId16"/>
    <p:sldLayoutId id="2147483767" r:id="rId17"/>
    <p:sldLayoutId id="2147483817" r:id="rId18"/>
    <p:sldLayoutId id="2147483766" r:id="rId19"/>
    <p:sldLayoutId id="2147483768" r:id="rId2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01100" y="5033041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2"/>
                </a:solidFill>
              </a:defRPr>
            </a:lvl1pPr>
          </a:lstStyle>
          <a:p>
            <a:pPr lvl="0" algn="r"/>
            <a:fld id="{61F684CE-B7BB-4223-BA2B-B47808B845F1}" type="slidenum">
              <a:rPr lang="en-US" smtClean="0">
                <a:solidFill>
                  <a:schemeClr val="bg2"/>
                </a:solidFill>
              </a:rPr>
              <a:pPr lvl="0" algn="r"/>
              <a:t>‹#›</a:t>
            </a:fld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366714" y="5033041"/>
            <a:ext cx="167674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2"/>
                </a:solidFill>
                <a:latin typeface="+mn-lt"/>
              </a:rPr>
              <a:t>EMC CONFIDENTIAL—INTERNAL USE ONLY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366714" y="5033041"/>
            <a:ext cx="167674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2"/>
                </a:solidFill>
                <a:latin typeface="+mn-lt"/>
              </a:rPr>
              <a:t>EMC CONFIDENTIAL—INTERNAL USE ONLY</a:t>
            </a:r>
          </a:p>
        </p:txBody>
      </p:sp>
      <p:pic>
        <p:nvPicPr>
          <p:cNvPr id="6" name="Picture 5" descr="EMC-Tab-RGB.jp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869" y="4610353"/>
            <a:ext cx="621792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8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3" r:id="rId11"/>
    <p:sldLayoutId id="2147483796" r:id="rId12"/>
    <p:sldLayoutId id="2147483797" r:id="rId13"/>
    <p:sldLayoutId id="2147483804" r:id="rId14"/>
    <p:sldLayoutId id="2147483803" r:id="rId15"/>
    <p:sldLayoutId id="2147483802" r:id="rId16"/>
    <p:sldLayoutId id="2147483806" r:id="rId17"/>
    <p:sldLayoutId id="2147483818" r:id="rId18"/>
    <p:sldLayoutId id="2147483805" r:id="rId19"/>
    <p:sldLayoutId id="2147483793" r:id="rId2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01100" y="5033041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2"/>
                </a:solidFill>
              </a:defRPr>
            </a:lvl1pPr>
          </a:lstStyle>
          <a:p>
            <a:pPr lvl="0" algn="r"/>
            <a:fld id="{61F684CE-B7BB-4223-BA2B-B47808B845F1}" type="slidenum">
              <a:rPr lang="en-US" smtClean="0">
                <a:solidFill>
                  <a:schemeClr val="bg2"/>
                </a:solidFill>
              </a:rPr>
              <a:pPr lvl="0" algn="r"/>
              <a:t>‹#›</a:t>
            </a:fld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66714" y="5033041"/>
            <a:ext cx="216726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2"/>
                </a:solidFill>
                <a:latin typeface="+mn-lt"/>
              </a:rPr>
              <a:t>© Copyright 2016 EMC Corporation. All rights reserved.</a:t>
            </a:r>
          </a:p>
        </p:txBody>
      </p:sp>
      <p:pic>
        <p:nvPicPr>
          <p:cNvPr id="5" name="Picture 4" descr="EMC-Tab-RGB.jp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869" y="4610353"/>
            <a:ext cx="621792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7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3" r:id="rId11"/>
    <p:sldLayoutId id="2147483798" r:id="rId12"/>
    <p:sldLayoutId id="2147483799" r:id="rId13"/>
    <p:sldLayoutId id="2147483809" r:id="rId14"/>
    <p:sldLayoutId id="2147483808" r:id="rId15"/>
    <p:sldLayoutId id="2147483807" r:id="rId16"/>
    <p:sldLayoutId id="2147483811" r:id="rId17"/>
    <p:sldLayoutId id="2147483819" r:id="rId18"/>
    <p:sldLayoutId id="2147483810" r:id="rId19"/>
    <p:sldLayoutId id="2147483711" r:id="rId2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01100" y="5033041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2"/>
                </a:solidFill>
              </a:defRPr>
            </a:lvl1pPr>
          </a:lstStyle>
          <a:p>
            <a:pPr lvl="0" algn="r"/>
            <a:fld id="{61F684CE-B7BB-4223-BA2B-B47808B845F1}" type="slidenum">
              <a:rPr lang="en-US" smtClean="0">
                <a:solidFill>
                  <a:schemeClr val="bg2"/>
                </a:solidFill>
              </a:rPr>
              <a:pPr lvl="0" algn="r"/>
              <a:t>‹#›</a:t>
            </a:fld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>
            <a:off x="366714" y="5033041"/>
            <a:ext cx="167674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2"/>
                </a:solidFill>
                <a:latin typeface="+mn-lt"/>
              </a:rPr>
              <a:t>EMC CONFIDENTIAL—INTERNAL USE ONLY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366714" y="5033041"/>
            <a:ext cx="167674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2"/>
                </a:solidFill>
                <a:latin typeface="+mn-lt"/>
              </a:rPr>
              <a:t>EMC CONFIDENTIAL—INTERNAL USE ONLY</a:t>
            </a:r>
          </a:p>
        </p:txBody>
      </p:sp>
      <p:pic>
        <p:nvPicPr>
          <p:cNvPr id="6" name="Picture 5" descr="EMC-Tab-RGB.jp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869" y="4610353"/>
            <a:ext cx="621792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0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3" r:id="rId11"/>
    <p:sldLayoutId id="2147483800" r:id="rId12"/>
    <p:sldLayoutId id="2147483801" r:id="rId13"/>
    <p:sldLayoutId id="2147483814" r:id="rId14"/>
    <p:sldLayoutId id="2147483813" r:id="rId15"/>
    <p:sldLayoutId id="2147483812" r:id="rId16"/>
    <p:sldLayoutId id="2147483816" r:id="rId17"/>
    <p:sldLayoutId id="2147483820" r:id="rId18"/>
    <p:sldLayoutId id="2147483815" r:id="rId19"/>
    <p:sldLayoutId id="2147483743" r:id="rId2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utterstock_73190095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9766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032077"/>
            <a:ext cx="9144000" cy="953309"/>
          </a:xfrm>
          <a:prstGeom prst="rect">
            <a:avLst/>
          </a:prstGeom>
          <a:gradFill flip="none" rotWithShape="1">
            <a:gsLst>
              <a:gs pos="5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0"/>
            <a:tileRect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Методы анализа процессов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13" y="4343400"/>
            <a:ext cx="8383587" cy="269875"/>
          </a:xfrm>
        </p:spPr>
        <p:txBody>
          <a:bodyPr/>
          <a:lstStyle/>
          <a:p>
            <a:r>
              <a:rPr lang="ru-RU" dirty="0" smtClean="0"/>
              <a:t>Трофимов В., Глазнев М., Сергеева М., М4106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3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Основан на </a:t>
            </a:r>
            <a:r>
              <a:rPr lang="en-US" dirty="0" smtClean="0"/>
              <a:t>ISO 9001</a:t>
            </a:r>
            <a:r>
              <a:rPr lang="ru-RU" dirty="0" smtClean="0"/>
              <a:t> и цикле </a:t>
            </a:r>
            <a:r>
              <a:rPr lang="en-US" dirty="0" smtClean="0"/>
              <a:t>PDCA</a:t>
            </a:r>
          </a:p>
          <a:p>
            <a:r>
              <a:rPr lang="ru-RU" dirty="0" smtClean="0"/>
              <a:t>Требует описания бизнес-процесса на предприятии</a:t>
            </a:r>
          </a:p>
          <a:p>
            <a:r>
              <a:rPr lang="ru-RU" dirty="0" smtClean="0"/>
              <a:t>Требует высокой квалификации аналитика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Сравнение методов анализа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АНАЛИЗ процесса по отношению к требованиям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50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Основные характеристики</a:t>
            </a:r>
          </a:p>
          <a:p>
            <a:pPr lvl="1"/>
            <a:r>
              <a:rPr lang="ru-RU" dirty="0" smtClean="0"/>
              <a:t>Показатели эффективности</a:t>
            </a:r>
          </a:p>
          <a:p>
            <a:pPr lvl="1"/>
            <a:r>
              <a:rPr lang="ru-RU" dirty="0" smtClean="0"/>
              <a:t>Показатели продукта</a:t>
            </a:r>
          </a:p>
          <a:p>
            <a:pPr lvl="1"/>
            <a:r>
              <a:rPr lang="ru-RU" dirty="0" smtClean="0"/>
              <a:t>Показатели удовлетворенности клиентов процесса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Сравнение методов анализа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Анализ показателей процесса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16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Недостатки имеющейся ИС</a:t>
            </a:r>
          </a:p>
          <a:p>
            <a:pPr lvl="1"/>
            <a:r>
              <a:rPr lang="ru-RU" dirty="0" smtClean="0"/>
              <a:t>Недостоверность информации о рабочем времени</a:t>
            </a:r>
          </a:p>
          <a:p>
            <a:pPr lvl="1"/>
            <a:r>
              <a:rPr lang="ru-RU" dirty="0" smtClean="0"/>
              <a:t>Отсутствие гарантии идентификации личности</a:t>
            </a:r>
          </a:p>
          <a:p>
            <a:r>
              <a:rPr lang="ru-RU" dirty="0" smtClean="0"/>
              <a:t>Недостатки внедряемой ИС</a:t>
            </a:r>
          </a:p>
          <a:p>
            <a:pPr lvl="1"/>
            <a:r>
              <a:rPr lang="ru-RU" dirty="0" smtClean="0"/>
              <a:t>Дороговизна</a:t>
            </a:r>
          </a:p>
          <a:p>
            <a:pPr lvl="1"/>
            <a:r>
              <a:rPr lang="ru-RU" dirty="0" smtClean="0"/>
              <a:t>Сложность в обслуживании</a:t>
            </a:r>
          </a:p>
          <a:p>
            <a:pPr lvl="1"/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процесса</a:t>
            </a: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SWOT-</a:t>
            </a:r>
            <a:r>
              <a:rPr lang="ru-RU" dirty="0" smtClean="0"/>
              <a:t>анализ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6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Использование ИС сотрудниками, имеющими физические ограничения</a:t>
            </a:r>
          </a:p>
          <a:p>
            <a:r>
              <a:rPr lang="ru-RU" dirty="0" smtClean="0"/>
              <a:t>Наличие обслуживающего персонала</a:t>
            </a:r>
          </a:p>
          <a:p>
            <a:r>
              <a:rPr lang="ru-RU" dirty="0" smtClean="0"/>
              <a:t>Наличие персонала, осуществляющего ручной контроль и учет рабочего времени в случае сбоев в работе ИС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процесса</a:t>
            </a: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Анализ проблем процесса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5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процесса</a:t>
            </a: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Анализ РЕСУРСОВ</a:t>
            </a:r>
            <a:endParaRPr lang="ru-RU" dirty="0"/>
          </a:p>
        </p:txBody>
      </p:sp>
      <p:pic>
        <p:nvPicPr>
          <p:cNvPr id="5" name="Рисунок 16"/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22294" y="1295400"/>
            <a:ext cx="7172438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1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процесса</a:t>
            </a: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Анализ РЕСУРСОВ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Модификация схемы данных в ИС, интегрированных с заменяемой ИС</a:t>
            </a:r>
          </a:p>
          <a:p>
            <a:r>
              <a:rPr lang="ru-RU" dirty="0" smtClean="0"/>
              <a:t>Сканеры являются более технологически сложными</a:t>
            </a:r>
          </a:p>
          <a:p>
            <a:pPr lvl="1"/>
            <a:r>
              <a:rPr lang="ru-RU" dirty="0" smtClean="0"/>
              <a:t>Дороговизна</a:t>
            </a:r>
          </a:p>
          <a:p>
            <a:pPr lvl="1"/>
            <a:r>
              <a:rPr lang="ru-RU" dirty="0" smtClean="0"/>
              <a:t>Малый срок амортизации</a:t>
            </a:r>
          </a:p>
          <a:p>
            <a:pPr lvl="1"/>
            <a:r>
              <a:rPr lang="ru-RU" dirty="0" smtClean="0"/>
              <a:t>Ежедневное и ежеквартальное обслуживание</a:t>
            </a:r>
          </a:p>
          <a:p>
            <a:pPr lvl="1"/>
            <a:r>
              <a:rPr lang="ru-RU" dirty="0" smtClean="0"/>
              <a:t>Невозможность использования людьми с ограниченными способностями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1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процесса</a:t>
            </a: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Анализ РЕСУРСОВ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Появление новых функций</a:t>
            </a:r>
          </a:p>
          <a:p>
            <a:pPr lvl="1"/>
            <a:r>
              <a:rPr lang="ru-RU" dirty="0" smtClean="0"/>
              <a:t>Персонал для ежедневного обслуживания</a:t>
            </a:r>
          </a:p>
          <a:p>
            <a:pPr lvl="1"/>
            <a:r>
              <a:rPr lang="ru-RU" dirty="0" smtClean="0"/>
              <a:t>Персонал для ежеквартального обслуживания</a:t>
            </a:r>
          </a:p>
          <a:p>
            <a:pPr lvl="1"/>
            <a:r>
              <a:rPr lang="ru-RU" dirty="0" smtClean="0"/>
              <a:t>Персонал для ручного контроля в исключительных ситуациях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25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процесса</a:t>
            </a: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Анализ показателей эффективности процесса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Стоимость замены ИС</a:t>
            </a:r>
            <a:endParaRPr lang="ru-RU" dirty="0" smtClean="0"/>
          </a:p>
          <a:p>
            <a:r>
              <a:rPr lang="ru-RU" dirty="0" smtClean="0"/>
              <a:t>Стоимость процесса</a:t>
            </a:r>
          </a:p>
          <a:p>
            <a:pPr lvl="1"/>
            <a:r>
              <a:rPr lang="ru-RU" dirty="0" smtClean="0"/>
              <a:t>Стоимость оборудования</a:t>
            </a:r>
          </a:p>
          <a:p>
            <a:pPr lvl="1"/>
            <a:r>
              <a:rPr lang="ru-RU" dirty="0" smtClean="0"/>
              <a:t>Оплата труда обслуживающего персонала</a:t>
            </a:r>
          </a:p>
          <a:p>
            <a:r>
              <a:rPr lang="ru-RU" dirty="0" smtClean="0"/>
              <a:t>Влияние процесса на прибыль</a:t>
            </a:r>
          </a:p>
          <a:p>
            <a:pPr lvl="1"/>
            <a:r>
              <a:rPr lang="ru-RU" dirty="0" smtClean="0"/>
              <a:t>Последствия нахождения неавторизованных лиц на предприятии</a:t>
            </a:r>
          </a:p>
          <a:p>
            <a:pPr lvl="1"/>
            <a:r>
              <a:rPr lang="ru-RU" dirty="0" smtClean="0"/>
              <a:t>Убытки, связанные с невыполнением сотрудниками нормы рабочего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4757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Риски перехода на новую ИС зависят от ряда факторов</a:t>
            </a:r>
          </a:p>
          <a:p>
            <a:pPr lvl="1"/>
            <a:r>
              <a:rPr lang="ru-RU" dirty="0" smtClean="0"/>
              <a:t>Секретность производства на предприятии</a:t>
            </a:r>
          </a:p>
          <a:p>
            <a:pPr lvl="1"/>
            <a:r>
              <a:rPr lang="ru-RU" dirty="0" smtClean="0"/>
              <a:t>Добросовестность сотрудников</a:t>
            </a:r>
          </a:p>
          <a:p>
            <a:pPr lvl="1"/>
            <a:r>
              <a:rPr lang="ru-RU" dirty="0" smtClean="0"/>
              <a:t>Размер предприятия</a:t>
            </a:r>
          </a:p>
          <a:p>
            <a:pPr lvl="1"/>
            <a:endParaRPr lang="ru-RU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06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3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Процесс контроля рабочего времени сотрудников</a:t>
            </a:r>
          </a:p>
          <a:p>
            <a:r>
              <a:rPr lang="ru-RU" dirty="0" smtClean="0"/>
              <a:t>Оценка рисков замены существующей ИС</a:t>
            </a:r>
          </a:p>
          <a:p>
            <a:pPr lvl="1"/>
            <a:r>
              <a:rPr lang="ru-RU" dirty="0" smtClean="0"/>
              <a:t>Учет с использованием электронных пропусков</a:t>
            </a:r>
          </a:p>
          <a:p>
            <a:pPr lvl="1"/>
            <a:r>
              <a:rPr lang="ru-RU" dirty="0" smtClean="0"/>
              <a:t>Учет с использованием сканеров отпечатков пальцев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Процесс и задача автоматизации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5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Экономические факторы</a:t>
            </a:r>
          </a:p>
          <a:p>
            <a:r>
              <a:rPr lang="ru-RU" dirty="0" smtClean="0"/>
              <a:t>Факторы техники</a:t>
            </a:r>
          </a:p>
          <a:p>
            <a:r>
              <a:rPr lang="ru-RU" dirty="0" smtClean="0"/>
              <a:t>Организационная структура</a:t>
            </a:r>
          </a:p>
          <a:p>
            <a:r>
              <a:rPr lang="ru-RU" dirty="0" smtClean="0"/>
              <a:t>Стоимость процесса</a:t>
            </a:r>
          </a:p>
          <a:p>
            <a:r>
              <a:rPr lang="ru-RU" dirty="0" smtClean="0"/>
              <a:t>Долгосрочное планирование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Требования к методам анализа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0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Сравнение методов анализа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Качественный анализ</a:t>
            </a:r>
          </a:p>
          <a:p>
            <a:pPr lvl="1"/>
            <a:r>
              <a:rPr lang="ru-RU" dirty="0" smtClean="0"/>
              <a:t>Анализ на основе субъективных оценок</a:t>
            </a:r>
          </a:p>
          <a:p>
            <a:pPr lvl="1"/>
            <a:r>
              <a:rPr lang="ru-RU" dirty="0" smtClean="0"/>
              <a:t>Визуальный анализ графических схем</a:t>
            </a:r>
          </a:p>
          <a:p>
            <a:pPr lvl="1"/>
            <a:r>
              <a:rPr lang="ru-RU" dirty="0" smtClean="0"/>
              <a:t>Анализ по отношению к требованиям </a:t>
            </a:r>
            <a:r>
              <a:rPr lang="en-US" dirty="0" smtClean="0"/>
              <a:t>(ISO)</a:t>
            </a:r>
            <a:endParaRPr lang="ru-RU" dirty="0" smtClean="0"/>
          </a:p>
          <a:p>
            <a:r>
              <a:rPr lang="ru-RU" dirty="0" smtClean="0"/>
              <a:t>Количественный анализ</a:t>
            </a:r>
            <a:endParaRPr lang="en-US" dirty="0" smtClean="0"/>
          </a:p>
          <a:p>
            <a:pPr lvl="1"/>
            <a:r>
              <a:rPr lang="ru-RU" dirty="0" smtClean="0"/>
              <a:t>Измерение и анализ показателей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21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SWOT-анализ</a:t>
            </a:r>
          </a:p>
          <a:p>
            <a:pPr lvl="1"/>
            <a:r>
              <a:rPr lang="ru-RU" dirty="0" smtClean="0"/>
              <a:t>Просто</a:t>
            </a:r>
          </a:p>
          <a:p>
            <a:pPr lvl="1"/>
            <a:r>
              <a:rPr lang="ru-RU" dirty="0" smtClean="0"/>
              <a:t>Выявление сильных и слабых сторон</a:t>
            </a:r>
          </a:p>
          <a:p>
            <a:pPr lvl="1"/>
            <a:r>
              <a:rPr lang="ru-RU" dirty="0" smtClean="0"/>
              <a:t>Не требует высокой квалификации</a:t>
            </a:r>
          </a:p>
          <a:p>
            <a:pPr lvl="1"/>
            <a:r>
              <a:rPr lang="ru-RU" dirty="0" smtClean="0"/>
              <a:t>Результаты можно </a:t>
            </a:r>
            <a:r>
              <a:rPr lang="ru-RU" dirty="0" err="1" smtClean="0"/>
              <a:t>переиспользовать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Сравнение методов анализа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на основе субъективных оценок</a:t>
            </a:r>
          </a:p>
        </p:txBody>
      </p:sp>
    </p:spTree>
    <p:extLst>
      <p:ext uri="{BB962C8B-B14F-4D97-AF65-F5344CB8AC3E}">
        <p14:creationId xmlns:p14="http://schemas.microsoft.com/office/powerpoint/2010/main" val="34228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Анализ проблем процесса</a:t>
            </a:r>
          </a:p>
          <a:p>
            <a:pPr lvl="1"/>
            <a:r>
              <a:rPr lang="ru-RU" dirty="0" smtClean="0"/>
              <a:t>Более глубокий анализ</a:t>
            </a:r>
          </a:p>
          <a:p>
            <a:pPr lvl="1"/>
            <a:r>
              <a:rPr lang="ru-RU" dirty="0" smtClean="0"/>
              <a:t>Требует больших знаний о специфике применения рассматриваемых процессов на предприятии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Сравнение методов анализа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Анализ на основе субъективных оценок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07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Ранжирование процессов</a:t>
            </a:r>
          </a:p>
          <a:p>
            <a:pPr lvl="1"/>
            <a:r>
              <a:rPr lang="ru-RU" dirty="0" smtClean="0"/>
              <a:t>Наличие большого числа процессов для анализа</a:t>
            </a:r>
          </a:p>
          <a:p>
            <a:pPr lvl="1"/>
            <a:r>
              <a:rPr lang="ru-RU" dirty="0" smtClean="0"/>
              <a:t>Рассматривает крупные процессы</a:t>
            </a:r>
          </a:p>
          <a:p>
            <a:pPr lvl="1"/>
            <a:r>
              <a:rPr lang="ru-RU" dirty="0" smtClean="0"/>
              <a:t>Не рассматривает оптимизацию процесса</a:t>
            </a:r>
          </a:p>
          <a:p>
            <a:pPr lvl="1"/>
            <a:r>
              <a:rPr lang="ru-RU" dirty="0" smtClean="0"/>
              <a:t>Определяет наиболее важные процессы для оптимизации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Сравнение методов анализа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Анализ на основе субъективных оценок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43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Выявление избыточности или недостатка</a:t>
            </a:r>
          </a:p>
          <a:p>
            <a:pPr lvl="1"/>
            <a:r>
              <a:rPr lang="ru-RU" dirty="0" smtClean="0"/>
              <a:t>Работ (функций)</a:t>
            </a:r>
          </a:p>
          <a:p>
            <a:pPr lvl="1"/>
            <a:r>
              <a:rPr lang="ru-RU" dirty="0" smtClean="0"/>
              <a:t>Документации</a:t>
            </a:r>
          </a:p>
          <a:p>
            <a:pPr lvl="1"/>
            <a:r>
              <a:rPr lang="ru-RU" dirty="0" smtClean="0"/>
              <a:t>Материальных ресурсов</a:t>
            </a:r>
          </a:p>
          <a:p>
            <a:pPr lvl="1"/>
            <a:r>
              <a:rPr lang="ru-RU" dirty="0" smtClean="0"/>
              <a:t>Персонала</a:t>
            </a:r>
          </a:p>
          <a:p>
            <a:r>
              <a:rPr lang="ru-RU" dirty="0" smtClean="0"/>
              <a:t>Требует наличия графических схем, описывающих рассматриваемый процесс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Сравнение методов анализа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Визуальный анализ графических схем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83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Выявление избыточности или недостатка</a:t>
            </a:r>
          </a:p>
          <a:p>
            <a:pPr lvl="1"/>
            <a:r>
              <a:rPr lang="ru-RU" dirty="0" smtClean="0"/>
              <a:t>Работ (функций)</a:t>
            </a:r>
          </a:p>
          <a:p>
            <a:pPr lvl="1"/>
            <a:r>
              <a:rPr lang="ru-RU" dirty="0" smtClean="0"/>
              <a:t>Документации</a:t>
            </a:r>
          </a:p>
          <a:p>
            <a:pPr lvl="1"/>
            <a:r>
              <a:rPr lang="ru-RU" dirty="0" smtClean="0"/>
              <a:t>Материальных ресурсов</a:t>
            </a:r>
          </a:p>
          <a:p>
            <a:pPr lvl="1"/>
            <a:r>
              <a:rPr lang="ru-RU" dirty="0" smtClean="0"/>
              <a:t>Персонала</a:t>
            </a:r>
          </a:p>
          <a:p>
            <a:r>
              <a:rPr lang="ru-RU" dirty="0" smtClean="0"/>
              <a:t>Требует наличия графических схем, описывающих рассматриваемый процесс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Сравнение методов анализа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Визуальный анализ графических схем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2016 EMC Template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0">
          <a:defRPr sz="1600"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016 internal white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016 external black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016 internal black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EMC 2014">
      <a:dk1>
        <a:srgbClr val="000000"/>
      </a:dk1>
      <a:lt1>
        <a:srgbClr val="FFFFFF"/>
      </a:lt1>
      <a:dk2>
        <a:srgbClr val="2C95DD"/>
      </a:dk2>
      <a:lt2>
        <a:srgbClr val="717073"/>
      </a:lt2>
      <a:accent1>
        <a:srgbClr val="2C95DD"/>
      </a:accent1>
      <a:accent2>
        <a:srgbClr val="007D68"/>
      </a:accent2>
      <a:accent3>
        <a:srgbClr val="93C5FF"/>
      </a:accent3>
      <a:accent4>
        <a:srgbClr val="BABCBE"/>
      </a:accent4>
      <a:accent5>
        <a:srgbClr val="8E908F"/>
      </a:accent5>
      <a:accent6>
        <a:srgbClr val="FF0000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EMC 2014">
      <a:dk1>
        <a:srgbClr val="000000"/>
      </a:dk1>
      <a:lt1>
        <a:srgbClr val="FFFFFF"/>
      </a:lt1>
      <a:dk2>
        <a:srgbClr val="2C95DD"/>
      </a:dk2>
      <a:lt2>
        <a:srgbClr val="717073"/>
      </a:lt2>
      <a:accent1>
        <a:srgbClr val="2C95DD"/>
      </a:accent1>
      <a:accent2>
        <a:srgbClr val="007D68"/>
      </a:accent2>
      <a:accent3>
        <a:srgbClr val="93C5FF"/>
      </a:accent3>
      <a:accent4>
        <a:srgbClr val="BABCBE"/>
      </a:accent4>
      <a:accent5>
        <a:srgbClr val="8E908F"/>
      </a:accent5>
      <a:accent6>
        <a:srgbClr val="FF0000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 EMC Template2</Template>
  <TotalTime>44</TotalTime>
  <Words>417</Words>
  <Application>Microsoft Office PowerPoint</Application>
  <PresentationFormat>On-screen Show (16:9)</PresentationFormat>
  <Paragraphs>109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Lucida Grande</vt:lpstr>
      <vt:lpstr>Verdana</vt:lpstr>
      <vt:lpstr>Wingdings</vt:lpstr>
      <vt:lpstr>2016 EMC Template</vt:lpstr>
      <vt:lpstr>2016 internal white</vt:lpstr>
      <vt:lpstr>2016 external black</vt:lpstr>
      <vt:lpstr>2016 internal black</vt:lpstr>
      <vt:lpstr>Методы анализа процессов</vt:lpstr>
      <vt:lpstr>Процесс и задача автоматизации</vt:lpstr>
      <vt:lpstr>Требования к методам анализа</vt:lpstr>
      <vt:lpstr>Сравнение методов анализа</vt:lpstr>
      <vt:lpstr>Сравнение методов анализа</vt:lpstr>
      <vt:lpstr>Сравнение методов анализа</vt:lpstr>
      <vt:lpstr>Сравнение методов анализа</vt:lpstr>
      <vt:lpstr>Сравнение методов анализа</vt:lpstr>
      <vt:lpstr>Сравнение методов анализа</vt:lpstr>
      <vt:lpstr>Сравнение методов анализа</vt:lpstr>
      <vt:lpstr>Сравнение методов анализа</vt:lpstr>
      <vt:lpstr>Анализ процесса</vt:lpstr>
      <vt:lpstr>Анализ процесса</vt:lpstr>
      <vt:lpstr>Анализ процесса</vt:lpstr>
      <vt:lpstr>Анализ процесса</vt:lpstr>
      <vt:lpstr>Анализ процесса</vt:lpstr>
      <vt:lpstr>Анализ процесса</vt:lpstr>
      <vt:lpstr>ВЫВОД</vt:lpstr>
      <vt:lpstr>PowerPoint Presentation</vt:lpstr>
    </vt:vector>
  </TitlesOfParts>
  <Manager/>
  <Company>EMC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POWERPOINT TEMPLATES (2/16)</dc:title>
  <dc:subject/>
  <dc:creator>Трофимов Владислав</dc:creator>
  <cp:keywords/>
  <dc:description/>
  <cp:lastModifiedBy>Трофимов Владислав</cp:lastModifiedBy>
  <cp:revision>18</cp:revision>
  <cp:lastPrinted>2015-08-06T17:35:06Z</cp:lastPrinted>
  <dcterms:created xsi:type="dcterms:W3CDTF">2017-04-07T22:52:55Z</dcterms:created>
  <dcterms:modified xsi:type="dcterms:W3CDTF">2017-04-07T23:37:02Z</dcterms:modified>
  <cp:category/>
</cp:coreProperties>
</file>