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9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80" r:id="rId12"/>
    <p:sldId id="279" r:id="rId13"/>
    <p:sldId id="275" r:id="rId14"/>
    <p:sldId id="276" r:id="rId15"/>
    <p:sldId id="277" r:id="rId16"/>
    <p:sldId id="278" r:id="rId17"/>
    <p:sldId id="264" r:id="rId18"/>
  </p:sldIdLst>
  <p:sldSz cx="12192000" cy="6858000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95DD"/>
    <a:srgbClr val="717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99" autoAdjust="0"/>
  </p:normalViewPr>
  <p:slideViewPr>
    <p:cSldViewPr>
      <p:cViewPr varScale="1">
        <p:scale>
          <a:sx n="93" d="100"/>
          <a:sy n="93" d="100"/>
        </p:scale>
        <p:origin x="1152" y="78"/>
      </p:cViewPr>
      <p:guideLst>
        <p:guide orient="horz" pos="38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E985C-8A7F-4C06-9539-5476E40F98D8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47BE8-7F56-415B-906D-A2E3426120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31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028950" y="642938"/>
            <a:ext cx="3086100" cy="17367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Добрый</a:t>
            </a:r>
            <a:r>
              <a:rPr lang="ru-RU" baseline="0" dirty="0" smtClean="0"/>
              <a:t> день! Тема моей дипломной работы – проектирование и разработка прототипа интегрированного решения по консолидации ресурсов СХД серии </a:t>
            </a:r>
            <a:r>
              <a:rPr lang="en-US" baseline="0" dirty="0" smtClean="0"/>
              <a:t>EMC VNX </a:t>
            </a:r>
            <a:r>
              <a:rPr lang="ru-RU" baseline="0" dirty="0" smtClean="0"/>
              <a:t>на основе существующих компонентов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7BE8-7F56-415B-906D-A2E34261208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38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028950" y="642938"/>
            <a:ext cx="3086100" cy="17367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200" dirty="0" smtClean="0"/>
              <a:t>Все три продукта вместе предоставляют достаточный объем функциональности и информации об СХД для решения поставленной задачи</a:t>
            </a: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200" dirty="0" smtClean="0"/>
              <a:t>Компонент-интегратор представляет</a:t>
            </a:r>
            <a:r>
              <a:rPr lang="ru-RU" sz="1200" baseline="0" dirty="0" smtClean="0"/>
              <a:t> собой самостоятельное веб-приложение с пользовательским интерфейсом, который будет взаимодействовать с остальными компонентами по сетевому протоколу.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200" baseline="0" dirty="0" smtClean="0"/>
              <a:t>Для </a:t>
            </a:r>
            <a:r>
              <a:rPr lang="en-US" sz="1200" baseline="0" dirty="0" smtClean="0"/>
              <a:t>VNX Sizer </a:t>
            </a:r>
            <a:r>
              <a:rPr lang="ru-RU" sz="1200" baseline="0" dirty="0" smtClean="0"/>
              <a:t>будет необходимо реализовать оболочку для сетевого взаимодействия</a:t>
            </a:r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7BE8-7F56-415B-906D-A2E34261208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303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качестве языка программирования и </a:t>
            </a:r>
            <a:r>
              <a:rPr lang="ru-RU" dirty="0" err="1" smtClean="0"/>
              <a:t>фреймворка</a:t>
            </a:r>
            <a:r>
              <a:rPr lang="ru-RU" dirty="0" smtClean="0"/>
              <a:t> для </a:t>
            </a:r>
            <a:r>
              <a:rPr lang="ru-RU" dirty="0" err="1" smtClean="0"/>
              <a:t>бэкэнд</a:t>
            </a:r>
            <a:r>
              <a:rPr lang="ru-RU" dirty="0" smtClean="0"/>
              <a:t> разработки были выбраны </a:t>
            </a:r>
            <a:r>
              <a:rPr lang="en-US" dirty="0" smtClean="0"/>
              <a:t>Java </a:t>
            </a:r>
            <a:r>
              <a:rPr lang="ru-RU" dirty="0" smtClean="0"/>
              <a:t>и </a:t>
            </a:r>
            <a:r>
              <a:rPr lang="en-US" dirty="0" smtClean="0"/>
              <a:t>Spring</a:t>
            </a:r>
            <a:r>
              <a:rPr lang="ru-RU" baseline="0" dirty="0" smtClean="0"/>
              <a:t> с использованием модуля </a:t>
            </a:r>
            <a:r>
              <a:rPr lang="en-US" baseline="0" dirty="0" smtClean="0"/>
              <a:t>Boot. </a:t>
            </a:r>
            <a:r>
              <a:rPr lang="ru-RU" baseline="0" dirty="0" smtClean="0"/>
              <a:t>Данный выбор обоснован необходимостью дальнейшей интеграции  решения в продукт </a:t>
            </a:r>
            <a:r>
              <a:rPr lang="en-US" baseline="0" dirty="0" smtClean="0"/>
              <a:t>Vipr, </a:t>
            </a:r>
            <a:r>
              <a:rPr lang="ru-RU" baseline="0" dirty="0" smtClean="0"/>
              <a:t>который разработан на  основе ранее упомянутых технологий. В качестве базы данных используется </a:t>
            </a:r>
            <a:r>
              <a:rPr lang="en-US" baseline="0" dirty="0" smtClean="0"/>
              <a:t>MongoDB. </a:t>
            </a:r>
            <a:r>
              <a:rPr lang="ru-RU" baseline="0" dirty="0" smtClean="0"/>
              <a:t> Это обосновано структурой хранимых данный и также поддержкой со стороны </a:t>
            </a:r>
            <a:r>
              <a:rPr lang="en-US" baseline="0" dirty="0" smtClean="0"/>
              <a:t>Vipr. </a:t>
            </a:r>
            <a:r>
              <a:rPr lang="ru-RU" baseline="0" dirty="0" smtClean="0"/>
              <a:t>Для разработки веб интерфейса используется библиотека </a:t>
            </a:r>
            <a:r>
              <a:rPr lang="en-US" baseline="0" dirty="0" smtClean="0"/>
              <a:t>jQuery.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7BE8-7F56-415B-906D-A2E34261208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655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 выглядит автоматизированный процесс выполнения основного варианта использования системы.</a:t>
            </a:r>
            <a:r>
              <a:rPr lang="ru-RU" baseline="0" dirty="0" smtClean="0"/>
              <a:t> Как можно заметить, пользователю больше не нужно осуществлять какие-либо действия по подбору вручную, требуется только ввод исходных данных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7BE8-7F56-415B-906D-A2E34261208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94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028950" y="642938"/>
            <a:ext cx="3086100" cy="17367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dirty="0" smtClean="0"/>
              <a:t>Все</a:t>
            </a:r>
            <a:r>
              <a:rPr lang="ru-RU" baseline="0" dirty="0" smtClean="0"/>
              <a:t> компоненты системы развернуты в виртуальной инфраструктуре для удобства быстрого развертывания и </a:t>
            </a:r>
            <a:r>
              <a:rPr lang="ru-RU" baseline="0" dirty="0" err="1" smtClean="0"/>
              <a:t>бэкапа</a:t>
            </a:r>
            <a:r>
              <a:rPr lang="ru-RU" baseline="0" dirty="0" smtClean="0"/>
              <a:t> как отдельных компонент, так и всего состояния системы в целом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Компонент </a:t>
            </a:r>
            <a:r>
              <a:rPr lang="en-US" baseline="0" dirty="0" smtClean="0"/>
              <a:t>Vipr </a:t>
            </a:r>
            <a:r>
              <a:rPr lang="ru-RU" baseline="0" dirty="0" smtClean="0"/>
              <a:t>взаимодействует с СХД через компонент-прослойку, что и является причиной отсутствия в нем детальной информации о производительности СХД и ее ресурсов. Компонент </a:t>
            </a:r>
            <a:r>
              <a:rPr lang="en-US" baseline="0" dirty="0" smtClean="0"/>
              <a:t>SRM </a:t>
            </a:r>
            <a:r>
              <a:rPr lang="ru-RU" baseline="0" dirty="0" smtClean="0"/>
              <a:t>взаимодействует с СХД напрямую, и этап информация ему доступна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В качестве сетевого протокола для утилиты </a:t>
            </a:r>
            <a:r>
              <a:rPr lang="en-US" baseline="0" dirty="0" smtClean="0"/>
              <a:t>VNX Sizer </a:t>
            </a:r>
            <a:r>
              <a:rPr lang="ru-RU" baseline="0" dirty="0" smtClean="0"/>
              <a:t>выбран </a:t>
            </a:r>
            <a:r>
              <a:rPr lang="en-US" baseline="0" dirty="0" smtClean="0"/>
              <a:t>REST </a:t>
            </a:r>
            <a:r>
              <a:rPr lang="ru-RU" baseline="0" dirty="0" smtClean="0"/>
              <a:t>ввиду возможности утилиты работать с </a:t>
            </a:r>
            <a:r>
              <a:rPr lang="en-US" baseline="0" dirty="0" smtClean="0"/>
              <a:t>JSON </a:t>
            </a:r>
            <a:r>
              <a:rPr lang="ru-RU" baseline="0" dirty="0" smtClean="0"/>
              <a:t>файлами и отсутствию стационарных зависимостей между запросами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Выбор способа взаимодействие с остальными компонентами обусловлен наличием у них соответствующих протоколов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7BE8-7F56-415B-906D-A2E34261208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599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 выглядит диаграмма классов основных</a:t>
            </a:r>
            <a:r>
              <a:rPr lang="ru-RU" baseline="0" dirty="0" smtClean="0"/>
              <a:t> компонент оболочки для утилиты </a:t>
            </a:r>
            <a:r>
              <a:rPr lang="en-US" baseline="0" dirty="0" smtClean="0"/>
              <a:t>VNX Sizer. </a:t>
            </a:r>
            <a:r>
              <a:rPr lang="ru-RU" baseline="0" dirty="0" smtClean="0"/>
              <a:t>Использование </a:t>
            </a:r>
            <a:r>
              <a:rPr lang="en-US" baseline="0" dirty="0" smtClean="0"/>
              <a:t>Spring </a:t>
            </a:r>
            <a:r>
              <a:rPr lang="ru-RU" baseline="0" dirty="0" smtClean="0"/>
              <a:t>и </a:t>
            </a:r>
            <a:r>
              <a:rPr lang="en-US" baseline="0" dirty="0" smtClean="0"/>
              <a:t>REST </a:t>
            </a:r>
            <a:r>
              <a:rPr lang="ru-RU" baseline="0" dirty="0" smtClean="0"/>
              <a:t>подразумевает наличие контроллера и сервисов. Контроллер занимается </a:t>
            </a:r>
            <a:r>
              <a:rPr lang="ru-RU" baseline="0" dirty="0" err="1" smtClean="0"/>
              <a:t>валидацией</a:t>
            </a:r>
            <a:r>
              <a:rPr lang="ru-RU" baseline="0" dirty="0" smtClean="0"/>
              <a:t>, обработкой запросов и делегированием задач сервисам. На слайде также изображена часть классов, иерархия которых отображает структуру входных и выходных </a:t>
            </a:r>
            <a:r>
              <a:rPr lang="en-US" baseline="0" dirty="0" smtClean="0"/>
              <a:t>JSON </a:t>
            </a:r>
            <a:r>
              <a:rPr lang="ru-RU" baseline="0" dirty="0" smtClean="0"/>
              <a:t>файлов, с которыми работает утилита </a:t>
            </a:r>
            <a:r>
              <a:rPr lang="en-US" baseline="0" dirty="0" smtClean="0"/>
              <a:t>Sizer</a:t>
            </a:r>
            <a:r>
              <a:rPr lang="ru-RU" baseline="0" dirty="0" smtClean="0"/>
              <a:t>. Большинство информации представляет собой численную, либо идентификационную форму, однако некоторые параметры, такие как тип СХД, версия прошивки заранее определены утилитой и поэтому оформлены в виде перечислений, что упростит </a:t>
            </a:r>
            <a:r>
              <a:rPr lang="ru-RU" baseline="0" dirty="0" err="1" smtClean="0"/>
              <a:t>валидацию</a:t>
            </a:r>
            <a:r>
              <a:rPr lang="ru-RU" baseline="0" dirty="0" smtClean="0"/>
              <a:t> и отклонит некорректные запросы, не доводя их непосредственно до утилиты.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7BE8-7F56-415B-906D-A2E34261208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489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 как основной</a:t>
            </a:r>
            <a:r>
              <a:rPr lang="ru-RU" baseline="0" dirty="0" smtClean="0"/>
              <a:t> компонент системы также основан на </a:t>
            </a:r>
            <a:r>
              <a:rPr lang="en-US" baseline="0" dirty="0" smtClean="0"/>
              <a:t>Spring</a:t>
            </a:r>
            <a:r>
              <a:rPr lang="ru-RU" baseline="0" dirty="0" smtClean="0"/>
              <a:t>, в нем также присутствует контроллер и сервисы. В отличие от </a:t>
            </a:r>
            <a:r>
              <a:rPr lang="en-US" baseline="0" dirty="0" smtClean="0"/>
              <a:t>Sizer, </a:t>
            </a:r>
            <a:r>
              <a:rPr lang="ru-RU" baseline="0" dirty="0" smtClean="0"/>
              <a:t>данный компонент предоставляет пользовательский интерфейс</a:t>
            </a:r>
            <a:r>
              <a:rPr lang="en-US" baseline="0" dirty="0" smtClean="0"/>
              <a:t> </a:t>
            </a:r>
            <a:r>
              <a:rPr lang="ru-RU" baseline="0" dirty="0" smtClean="0"/>
              <a:t>с поддержкой сессии для хранения потенциально большого объема информации на стороне сервера. Все запросы делегируются главному сервису, который с помощью других узкоспециализированных сервисов решает поставленные задачи.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7BE8-7F56-415B-906D-A2E34261208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597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 как автоматизируемый процесс лишь немного расширяет</a:t>
            </a:r>
            <a:r>
              <a:rPr lang="ru-RU" baseline="0" dirty="0" smtClean="0"/>
              <a:t> логическую информационную структуру </a:t>
            </a:r>
            <a:r>
              <a:rPr lang="en-US" baseline="0" dirty="0" smtClean="0"/>
              <a:t>Virtual Pool</a:t>
            </a:r>
            <a:r>
              <a:rPr lang="ru-RU" baseline="0" dirty="0" smtClean="0"/>
              <a:t>, то достаточно хранить лишь его идентификатор в </a:t>
            </a:r>
            <a:r>
              <a:rPr lang="en-US" baseline="0" dirty="0" smtClean="0"/>
              <a:t>Vipr</a:t>
            </a:r>
            <a:r>
              <a:rPr lang="ru-RU" baseline="0" dirty="0" smtClean="0"/>
              <a:t>, имя, заданное время отклика и информацию о приложениях, для которых он создавался. Класс </a:t>
            </a:r>
            <a:r>
              <a:rPr lang="en-US" baseline="0" dirty="0" err="1" smtClean="0"/>
              <a:t>ApplicationsList</a:t>
            </a:r>
            <a:r>
              <a:rPr lang="en-US" baseline="0" dirty="0" smtClean="0"/>
              <a:t> </a:t>
            </a:r>
            <a:r>
              <a:rPr lang="ru-RU" baseline="0" dirty="0" smtClean="0"/>
              <a:t>повторяет одноименный класс из оболочки для утилиты </a:t>
            </a:r>
            <a:r>
              <a:rPr lang="en-US" baseline="0" dirty="0" smtClean="0"/>
              <a:t>Sizer. </a:t>
            </a:r>
            <a:r>
              <a:rPr lang="ru-RU" baseline="0" dirty="0" smtClean="0"/>
              <a:t>Напрямую для реализации автоматизируемого процесса сохранение каких-либо данных в базу не требуется, однако для дальнейшего выделения ресурсов на основе созданного пула данная информация будет необходима для поддержания требуемого уровня производительности.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7BE8-7F56-415B-906D-A2E34261208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715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028950" y="642938"/>
            <a:ext cx="3086100" cy="17367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Storage Pool – </a:t>
            </a:r>
            <a:r>
              <a:rPr lang="ru-RU" sz="1200" dirty="0" smtClean="0"/>
              <a:t>уровень абстракции над однотипными </a:t>
            </a:r>
            <a:r>
              <a:rPr lang="en-US" sz="1200" dirty="0" smtClean="0"/>
              <a:t>RAID-</a:t>
            </a:r>
            <a:r>
              <a:rPr lang="ru-RU" sz="1200" dirty="0" smtClean="0"/>
              <a:t>массивами. Автоматически распределяет выделенное пространство блокового доступа по </a:t>
            </a:r>
            <a:r>
              <a:rPr lang="en-US" sz="1200" dirty="0" smtClean="0"/>
              <a:t>RAID-</a:t>
            </a:r>
            <a:r>
              <a:rPr lang="ru-RU" sz="1200" dirty="0" smtClean="0"/>
              <a:t>массивам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7BE8-7F56-415B-906D-A2E34261208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112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028950" y="642938"/>
            <a:ext cx="3086100" cy="17367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LUN</a:t>
            </a:r>
            <a:r>
              <a:rPr lang="ru-RU" sz="1200" baseline="0" dirty="0" smtClean="0"/>
              <a:t> </a:t>
            </a:r>
            <a:r>
              <a:rPr lang="en-US" sz="1200" dirty="0" smtClean="0"/>
              <a:t>– </a:t>
            </a:r>
            <a:r>
              <a:rPr lang="ru-RU" sz="1200" dirty="0" smtClean="0"/>
              <a:t>выделенное на </a:t>
            </a:r>
            <a:r>
              <a:rPr lang="en-US" sz="1200" dirty="0" smtClean="0"/>
              <a:t>Storage Pool </a:t>
            </a:r>
            <a:r>
              <a:rPr lang="ru-RU" sz="1200" dirty="0" smtClean="0"/>
              <a:t>пространство блокового доступа фиксированного размера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7BE8-7F56-415B-906D-A2E34261208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883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028950" y="642938"/>
            <a:ext cx="3086100" cy="17367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Virtual Pool – </a:t>
            </a:r>
            <a:r>
              <a:rPr lang="ru-RU" sz="1200" dirty="0" smtClean="0"/>
              <a:t>уровень абстракции над </a:t>
            </a:r>
            <a:r>
              <a:rPr lang="en-US" sz="1200" dirty="0" smtClean="0"/>
              <a:t>Storage Pool </a:t>
            </a:r>
            <a:r>
              <a:rPr lang="ru-RU" sz="1200" dirty="0" smtClean="0"/>
              <a:t>с консолидацией по различным параметрам, например по уровням репликации,</a:t>
            </a:r>
            <a:r>
              <a:rPr lang="ru-RU" sz="1200" baseline="0" dirty="0" smtClean="0"/>
              <a:t> бэкапов, снэпшотов или протокола доступа. Также позволяет выделять </a:t>
            </a:r>
            <a:r>
              <a:rPr lang="en-US" sz="1200" baseline="0" dirty="0" smtClean="0"/>
              <a:t>LUN</a:t>
            </a:r>
            <a:r>
              <a:rPr lang="ru-RU" sz="1200" baseline="0" dirty="0" smtClean="0"/>
              <a:t>, абстрагируясь от </a:t>
            </a:r>
            <a:r>
              <a:rPr lang="en-US" sz="1200" baseline="0" dirty="0" smtClean="0"/>
              <a:t>Storage Pools</a:t>
            </a:r>
            <a:endParaRPr lang="ru-RU" sz="12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7BE8-7F56-415B-906D-A2E34261208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096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028950" y="642938"/>
            <a:ext cx="3086100" cy="17367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dirty="0" smtClean="0"/>
              <a:t>Процессом для автоматизации</a:t>
            </a:r>
            <a:r>
              <a:rPr lang="ru-RU" baseline="0" dirty="0" smtClean="0"/>
              <a:t> </a:t>
            </a:r>
            <a:r>
              <a:rPr lang="ru-RU" baseline="0" dirty="0" smtClean="0"/>
              <a:t>является создание виртуального пула на основе нескольких физических пулов, которые удовлетворяют требованиям приложения к параметрам производительности (в данном прототипе используется только параметр время отклика)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На данный момент единое решение для автоматизации  этого процесса для </a:t>
            </a:r>
            <a:r>
              <a:rPr lang="ru-RU" baseline="0" dirty="0" smtClean="0"/>
              <a:t>СХД с </a:t>
            </a:r>
            <a:r>
              <a:rPr lang="ru-RU" baseline="0" dirty="0" smtClean="0"/>
              <a:t>минимальной конфигурацией отсутствует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Ручное выполнение процесса очень времязатратно, особенно в больших датацентрах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7BE8-7F56-415B-906D-A2E34261208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988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028950" y="642938"/>
            <a:ext cx="3086100" cy="17367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baseline="0" dirty="0" smtClean="0"/>
              <a:t>Для этого администратору необходимо сначала получить информацию о наименее загруженных физических пулах из интерфейса продукта </a:t>
            </a:r>
            <a:r>
              <a:rPr lang="en-US" baseline="0" dirty="0" smtClean="0"/>
              <a:t>Vipr SRM </a:t>
            </a:r>
            <a:r>
              <a:rPr lang="ru-RU" baseline="0" dirty="0" smtClean="0"/>
              <a:t>с подходящими типами дисков и уровнями </a:t>
            </a:r>
            <a:r>
              <a:rPr lang="en-US" baseline="0" dirty="0" smtClean="0"/>
              <a:t>RAID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Ввести полученную информацию вместе с характеристиками приложения, под которое планируется в дальнейшем выделять </a:t>
            </a:r>
            <a:r>
              <a:rPr lang="en-US" baseline="0" dirty="0" smtClean="0"/>
              <a:t>LUN-</a:t>
            </a:r>
            <a:r>
              <a:rPr lang="ru-RU" baseline="0" dirty="0" smtClean="0"/>
              <a:t>ы, в утилиту </a:t>
            </a:r>
            <a:r>
              <a:rPr lang="en-US" baseline="0" dirty="0" smtClean="0"/>
              <a:t>Sizer</a:t>
            </a:r>
            <a:r>
              <a:rPr lang="ru-RU" baseline="0" dirty="0" smtClean="0"/>
              <a:t>. Она вычислят характеристики пула под заданной нагрузкой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После выполнения ею расчетов вручную выбрать пулы, которые под заданной нагрузкой будут удовлетворять требованиям производительности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Затем через интерфейс продукта </a:t>
            </a:r>
            <a:r>
              <a:rPr lang="en-US" baseline="0" dirty="0" smtClean="0"/>
              <a:t>Vipr </a:t>
            </a:r>
            <a:r>
              <a:rPr lang="ru-RU" baseline="0" dirty="0" smtClean="0"/>
              <a:t>создать виртуальный пул из выбранных физических пулов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ru-RU" baseline="0" dirty="0" smtClean="0"/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7BE8-7F56-415B-906D-A2E34261208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266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028950" y="642938"/>
            <a:ext cx="3086100" cy="17367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dirty="0" smtClean="0"/>
              <a:t>Первый используемый для интеграции продукт – </a:t>
            </a:r>
            <a:r>
              <a:rPr lang="en-US" dirty="0" smtClean="0"/>
              <a:t>Vipr Controller</a:t>
            </a:r>
            <a:r>
              <a:rPr lang="ru-RU" baseline="0" dirty="0" smtClean="0"/>
              <a:t>, имеет </a:t>
            </a:r>
            <a:r>
              <a:rPr lang="en-US" baseline="0" dirty="0" smtClean="0"/>
              <a:t>Open-source </a:t>
            </a:r>
            <a:r>
              <a:rPr lang="ru-RU" baseline="0" dirty="0" smtClean="0"/>
              <a:t>версию – </a:t>
            </a:r>
            <a:r>
              <a:rPr lang="en-US" baseline="0" dirty="0" smtClean="0"/>
              <a:t>CoprHD, </a:t>
            </a:r>
            <a:r>
              <a:rPr lang="ru-RU" baseline="0" dirty="0" smtClean="0"/>
              <a:t>представляет собой  веб-платформу для централизованного управления огромным количеством разнообразных СХД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Он привносит уровень абстракции над физическими ресурсами СХД – виртуальный пул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Помимо пользовательского интерфейса имеет </a:t>
            </a:r>
            <a:r>
              <a:rPr lang="en-US" baseline="0" dirty="0" smtClean="0"/>
              <a:t>REST API </a:t>
            </a:r>
            <a:r>
              <a:rPr lang="ru-RU" baseline="0" dirty="0" smtClean="0"/>
              <a:t>для выполнения различных операций, в том числе получения базовой информации о физических ресурсах СХД</a:t>
            </a:r>
            <a:r>
              <a:rPr lang="en-US" baseline="0" dirty="0" smtClean="0"/>
              <a:t>, </a:t>
            </a:r>
            <a:r>
              <a:rPr lang="ru-RU" baseline="0" dirty="0" smtClean="0"/>
              <a:t>создания виртуальных пулов, выделения </a:t>
            </a:r>
            <a:r>
              <a:rPr lang="en-US" baseline="0" dirty="0" smtClean="0"/>
              <a:t>LUN </a:t>
            </a:r>
            <a:r>
              <a:rPr lang="ru-RU" baseline="0" dirty="0" smtClean="0"/>
              <a:t>и их экспорта на хосты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К сожалению, не поддерживает консолидацию по параметрам производительности для </a:t>
            </a:r>
            <a:r>
              <a:rPr lang="en-US" baseline="0" dirty="0" smtClean="0"/>
              <a:t>Virtual Pool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7BE8-7F56-415B-906D-A2E34261208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624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028950" y="642938"/>
            <a:ext cx="3086100" cy="17367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dirty="0" smtClean="0"/>
              <a:t>Второй продукт – </a:t>
            </a:r>
            <a:r>
              <a:rPr lang="en-US" dirty="0" smtClean="0"/>
              <a:t>Vipr SRM</a:t>
            </a:r>
            <a:r>
              <a:rPr lang="ru-RU" baseline="0" dirty="0" smtClean="0"/>
              <a:t>, веб-платформа для мониторинга и анализа использования СХД и ее ресурсов в реальном времени. Позволяет получать более детальную информацию, необходимую для реализации рассматриваемого процесса. Помимо пользовательского интерфейса имеет </a:t>
            </a:r>
            <a:r>
              <a:rPr lang="en-US" baseline="0" dirty="0" smtClean="0"/>
              <a:t>SOAP API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7BE8-7F56-415B-906D-A2E34261208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623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028950" y="642938"/>
            <a:ext cx="3086100" cy="17367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 smtClean="0"/>
              <a:t>Третий продукт – Настольное</a:t>
            </a:r>
            <a:r>
              <a:rPr lang="ru-RU" baseline="0" dirty="0" smtClean="0"/>
              <a:t> приложение-утилита </a:t>
            </a:r>
            <a:r>
              <a:rPr lang="en-US" baseline="0" dirty="0" smtClean="0"/>
              <a:t>VNX Sizer, </a:t>
            </a:r>
            <a:r>
              <a:rPr lang="ru-RU" baseline="0" dirty="0" smtClean="0"/>
              <a:t>которая позволяет рассчитать характеристики СХД и входящих в нее физических пулов под заданной нагрузкой приложений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Не имеет сетевого интерфейса, только пользовательский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Можно использовать как консольную утилиту – принимает и отдает данные о системе, пулах и приложениях через файл в формате </a:t>
            </a:r>
            <a:r>
              <a:rPr lang="en-US" baseline="0" dirty="0" smtClean="0"/>
              <a:t>JSON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7BE8-7F56-415B-906D-A2E34261208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210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89087" y="1226483"/>
            <a:ext cx="5996516" cy="159291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90000"/>
              </a:lnSpc>
              <a:defRPr sz="5333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89087" y="3254375"/>
            <a:ext cx="5996516" cy="10890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667">
                <a:solidFill>
                  <a:schemeClr val="bg2"/>
                </a:solidFill>
                <a:latin typeface="+mn-lt"/>
              </a:defRPr>
            </a:lvl1pPr>
            <a:lvl2pPr marL="609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789087" y="4953000"/>
            <a:ext cx="5996516" cy="4064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>
                <a:solidFill>
                  <a:schemeClr val="bg2"/>
                </a:solidFill>
                <a:latin typeface="+mn-lt"/>
              </a:defRPr>
            </a:lvl1pPr>
            <a:lvl2pPr marL="609539" indent="0">
              <a:buNone/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1"/>
          </p:nvPr>
        </p:nvSpPr>
        <p:spPr>
          <a:xfrm>
            <a:off x="0" y="3183"/>
            <a:ext cx="5181600" cy="6169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  <a:latin typeface="+mn-lt"/>
              </a:defRPr>
            </a:lvl1pPr>
            <a:lvl2pPr marL="609539" indent="0">
              <a:buNone/>
              <a:defRPr sz="3733"/>
            </a:lvl2pPr>
            <a:lvl3pPr marL="1219080" indent="0">
              <a:buNone/>
              <a:defRPr sz="3200"/>
            </a:lvl3pPr>
            <a:lvl4pPr marL="1828618" indent="0">
              <a:buNone/>
              <a:defRPr sz="2667"/>
            </a:lvl4pPr>
            <a:lvl5pPr marL="2438158" indent="0">
              <a:buNone/>
              <a:defRPr sz="2667"/>
            </a:lvl5pPr>
            <a:lvl6pPr marL="3047696" indent="0">
              <a:buNone/>
              <a:defRPr sz="2667"/>
            </a:lvl6pPr>
            <a:lvl7pPr marL="3657235" indent="0">
              <a:buNone/>
              <a:defRPr sz="2667"/>
            </a:lvl7pPr>
            <a:lvl8pPr marL="4266773" indent="0">
              <a:buNone/>
              <a:defRPr sz="2667"/>
            </a:lvl8pPr>
            <a:lvl9pPr marL="4876313" indent="0">
              <a:buNone/>
              <a:defRPr sz="2667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2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304801"/>
            <a:ext cx="112776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4267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295" y="937343"/>
            <a:ext cx="11266311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 marL="609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6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304800"/>
            <a:ext cx="112776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4267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08000" y="1727200"/>
            <a:ext cx="11277600" cy="4165600"/>
          </a:xfrm>
          <a:prstGeom prst="rect">
            <a:avLst/>
          </a:prstGeom>
        </p:spPr>
        <p:txBody>
          <a:bodyPr vert="horz" lIns="0" tIns="0" rIns="0" bIns="0"/>
          <a:lstStyle>
            <a:lvl1pPr marL="304768" indent="-304768">
              <a:spcBef>
                <a:spcPts val="1600"/>
              </a:spcBef>
              <a:buClr>
                <a:schemeClr val="tx2"/>
              </a:buClr>
              <a:defRPr sz="3200">
                <a:solidFill>
                  <a:srgbClr val="717073"/>
                </a:solidFill>
              </a:defRPr>
            </a:lvl1pPr>
            <a:lvl2pPr>
              <a:spcBef>
                <a:spcPts val="400"/>
              </a:spcBef>
              <a:buClr>
                <a:schemeClr val="tx2"/>
              </a:buClr>
              <a:defRPr sz="2667">
                <a:solidFill>
                  <a:srgbClr val="717073"/>
                </a:solidFill>
              </a:defRPr>
            </a:lvl2pPr>
            <a:lvl3pPr marL="1445540" indent="-226462">
              <a:spcBef>
                <a:spcPts val="400"/>
              </a:spcBef>
              <a:buClr>
                <a:schemeClr val="tx2"/>
              </a:buClr>
              <a:defRPr sz="2133">
                <a:solidFill>
                  <a:srgbClr val="717073"/>
                </a:solidFill>
              </a:defRPr>
            </a:lvl3pPr>
            <a:lvl4pPr marL="1906927" indent="-224345">
              <a:spcBef>
                <a:spcPts val="400"/>
              </a:spcBef>
              <a:buClr>
                <a:schemeClr val="tx2"/>
              </a:buClr>
              <a:defRPr sz="1600">
                <a:solidFill>
                  <a:srgbClr val="717073"/>
                </a:solidFill>
              </a:defRPr>
            </a:lvl4pPr>
            <a:lvl5pPr marL="2359849" indent="-226462">
              <a:spcBef>
                <a:spcPts val="400"/>
              </a:spcBef>
              <a:buClr>
                <a:schemeClr val="tx2"/>
              </a:buClr>
              <a:buFont typeface="Arial"/>
              <a:buChar char="•"/>
              <a:defRPr sz="1467">
                <a:solidFill>
                  <a:srgbClr val="717073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19295" y="937343"/>
            <a:ext cx="11266311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 marL="609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6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304801"/>
            <a:ext cx="112776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4267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57600" y="1320799"/>
            <a:ext cx="8128000" cy="4572000"/>
          </a:xfrm>
          <a:prstGeom prst="rect">
            <a:avLst/>
          </a:prstGeom>
        </p:spPr>
        <p:txBody>
          <a:bodyPr vert="horz" lIns="0" tIns="0" rIns="0" bIns="0"/>
          <a:lstStyle>
            <a:lvl1pPr marL="304768" indent="-304768">
              <a:spcBef>
                <a:spcPts val="1600"/>
              </a:spcBef>
              <a:buClr>
                <a:schemeClr val="tx2"/>
              </a:buClr>
              <a:defRPr sz="3200">
                <a:solidFill>
                  <a:srgbClr val="717073"/>
                </a:solidFill>
                <a:latin typeface="+mn-lt"/>
              </a:defRPr>
            </a:lvl1pPr>
            <a:lvl2pPr>
              <a:spcBef>
                <a:spcPts val="400"/>
              </a:spcBef>
              <a:buClr>
                <a:schemeClr val="tx2"/>
              </a:buClr>
              <a:defRPr sz="2667">
                <a:solidFill>
                  <a:srgbClr val="717073"/>
                </a:solidFill>
                <a:latin typeface="+mn-lt"/>
              </a:defRPr>
            </a:lvl2pPr>
            <a:lvl3pPr marL="1445540" indent="-226462">
              <a:spcBef>
                <a:spcPts val="400"/>
              </a:spcBef>
              <a:buClr>
                <a:schemeClr val="tx2"/>
              </a:buClr>
              <a:defRPr sz="2133">
                <a:solidFill>
                  <a:srgbClr val="717073"/>
                </a:solidFill>
                <a:latin typeface="+mn-lt"/>
              </a:defRPr>
            </a:lvl3pPr>
            <a:lvl4pPr marL="1906927" indent="-224345">
              <a:spcBef>
                <a:spcPts val="400"/>
              </a:spcBef>
              <a:buClr>
                <a:schemeClr val="tx2"/>
              </a:buClr>
              <a:defRPr sz="1600">
                <a:solidFill>
                  <a:srgbClr val="717073"/>
                </a:solidFill>
                <a:latin typeface="+mn-lt"/>
              </a:defRPr>
            </a:lvl4pPr>
            <a:lvl5pPr marL="2359849" indent="-226462">
              <a:spcBef>
                <a:spcPts val="400"/>
              </a:spcBef>
              <a:buClr>
                <a:schemeClr val="tx2"/>
              </a:buClr>
              <a:buFont typeface="Arial"/>
              <a:buChar char="•"/>
              <a:defRPr sz="1467">
                <a:solidFill>
                  <a:srgbClr val="717073"/>
                </a:solidFill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>
          <a:xfrm>
            <a:off x="508000" y="1320800"/>
            <a:ext cx="28448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  <a:latin typeface="+mn-lt"/>
              </a:defRPr>
            </a:lvl1pPr>
            <a:lvl2pPr marL="609539" indent="0">
              <a:buNone/>
              <a:defRPr sz="3733"/>
            </a:lvl2pPr>
            <a:lvl3pPr marL="1219080" indent="0">
              <a:buNone/>
              <a:defRPr sz="3200"/>
            </a:lvl3pPr>
            <a:lvl4pPr marL="1828618" indent="0">
              <a:buNone/>
              <a:defRPr sz="2667"/>
            </a:lvl4pPr>
            <a:lvl5pPr marL="2438158" indent="0">
              <a:buNone/>
              <a:defRPr sz="2667"/>
            </a:lvl5pPr>
            <a:lvl6pPr marL="3047696" indent="0">
              <a:buNone/>
              <a:defRPr sz="2667"/>
            </a:lvl6pPr>
            <a:lvl7pPr marL="3657235" indent="0">
              <a:buNone/>
              <a:defRPr sz="2667"/>
            </a:lvl7pPr>
            <a:lvl8pPr marL="4266773" indent="0">
              <a:buNone/>
              <a:defRPr sz="2667"/>
            </a:lvl8pPr>
            <a:lvl9pPr marL="4876313" indent="0">
              <a:buNone/>
              <a:defRPr sz="2667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96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9288" y="304800"/>
            <a:ext cx="112776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4267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57600" y="1727199"/>
            <a:ext cx="8128000" cy="4165600"/>
          </a:xfrm>
          <a:prstGeom prst="rect">
            <a:avLst/>
          </a:prstGeom>
        </p:spPr>
        <p:txBody>
          <a:bodyPr vert="horz" lIns="0" tIns="0" rIns="0" bIns="0"/>
          <a:lstStyle>
            <a:lvl1pPr marL="304768" indent="-304768">
              <a:spcBef>
                <a:spcPts val="1600"/>
              </a:spcBef>
              <a:buClr>
                <a:schemeClr val="tx2"/>
              </a:buClr>
              <a:defRPr sz="3200">
                <a:solidFill>
                  <a:srgbClr val="717073"/>
                </a:solidFill>
              </a:defRPr>
            </a:lvl1pPr>
            <a:lvl2pPr>
              <a:spcBef>
                <a:spcPts val="400"/>
              </a:spcBef>
              <a:buClr>
                <a:schemeClr val="tx2"/>
              </a:buClr>
              <a:defRPr sz="2667">
                <a:solidFill>
                  <a:srgbClr val="717073"/>
                </a:solidFill>
              </a:defRPr>
            </a:lvl2pPr>
            <a:lvl3pPr marL="1445540" indent="-226462">
              <a:spcBef>
                <a:spcPts val="400"/>
              </a:spcBef>
              <a:buClr>
                <a:schemeClr val="tx2"/>
              </a:buClr>
              <a:defRPr sz="2133">
                <a:solidFill>
                  <a:srgbClr val="717073"/>
                </a:solidFill>
              </a:defRPr>
            </a:lvl3pPr>
            <a:lvl4pPr marL="1906927" indent="-224345">
              <a:spcBef>
                <a:spcPts val="400"/>
              </a:spcBef>
              <a:buClr>
                <a:schemeClr val="tx2"/>
              </a:buClr>
              <a:defRPr sz="1600">
                <a:solidFill>
                  <a:srgbClr val="717073"/>
                </a:solidFill>
              </a:defRPr>
            </a:lvl4pPr>
            <a:lvl5pPr marL="2359849" indent="-226462">
              <a:spcBef>
                <a:spcPts val="400"/>
              </a:spcBef>
              <a:buClr>
                <a:schemeClr val="tx2"/>
              </a:buClr>
              <a:buFont typeface="Arial"/>
              <a:buChar char="•"/>
              <a:defRPr sz="1467">
                <a:solidFill>
                  <a:srgbClr val="717073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>
          <a:xfrm>
            <a:off x="508000" y="1727200"/>
            <a:ext cx="2844800" cy="416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609539" indent="0">
              <a:buNone/>
              <a:defRPr sz="3733"/>
            </a:lvl2pPr>
            <a:lvl3pPr marL="1219080" indent="0">
              <a:buNone/>
              <a:defRPr sz="3200"/>
            </a:lvl3pPr>
            <a:lvl4pPr marL="1828618" indent="0">
              <a:buNone/>
              <a:defRPr sz="2667"/>
            </a:lvl4pPr>
            <a:lvl5pPr marL="2438158" indent="0">
              <a:buNone/>
              <a:defRPr sz="2667"/>
            </a:lvl5pPr>
            <a:lvl6pPr marL="3047696" indent="0">
              <a:buNone/>
              <a:defRPr sz="2667"/>
            </a:lvl6pPr>
            <a:lvl7pPr marL="3657235" indent="0">
              <a:buNone/>
              <a:defRPr sz="2667"/>
            </a:lvl7pPr>
            <a:lvl8pPr marL="4266773" indent="0">
              <a:buNone/>
              <a:defRPr sz="2667"/>
            </a:lvl8pPr>
            <a:lvl9pPr marL="4876313" indent="0">
              <a:buNone/>
              <a:defRPr sz="2667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19295" y="937343"/>
            <a:ext cx="11266311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 marL="609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25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304801"/>
            <a:ext cx="112776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4267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08000" y="1320800"/>
            <a:ext cx="5384800" cy="4572000"/>
          </a:xfrm>
          <a:prstGeom prst="rect">
            <a:avLst/>
          </a:prstGeom>
        </p:spPr>
        <p:txBody>
          <a:bodyPr vert="horz" lIns="0" tIns="0" rIns="0" bIns="0"/>
          <a:lstStyle>
            <a:lvl1pPr marL="304768" indent="-304768">
              <a:spcBef>
                <a:spcPts val="1600"/>
              </a:spcBef>
              <a:buClr>
                <a:schemeClr val="tx2"/>
              </a:buClr>
              <a:defRPr sz="3200">
                <a:solidFill>
                  <a:srgbClr val="717073"/>
                </a:solidFill>
              </a:defRPr>
            </a:lvl1pPr>
            <a:lvl2pPr>
              <a:spcBef>
                <a:spcPts val="400"/>
              </a:spcBef>
              <a:buClr>
                <a:schemeClr val="tx2"/>
              </a:buClr>
              <a:defRPr sz="2667">
                <a:solidFill>
                  <a:srgbClr val="717073"/>
                </a:solidFill>
              </a:defRPr>
            </a:lvl2pPr>
            <a:lvl3pPr marL="1445540" indent="-226462">
              <a:spcBef>
                <a:spcPts val="400"/>
              </a:spcBef>
              <a:buClr>
                <a:schemeClr val="tx2"/>
              </a:buClr>
              <a:defRPr sz="2133">
                <a:solidFill>
                  <a:srgbClr val="717073"/>
                </a:solidFill>
              </a:defRPr>
            </a:lvl3pPr>
            <a:lvl4pPr marL="1906927" indent="-224345">
              <a:spcBef>
                <a:spcPts val="400"/>
              </a:spcBef>
              <a:buClr>
                <a:schemeClr val="tx2"/>
              </a:buClr>
              <a:defRPr sz="1600">
                <a:solidFill>
                  <a:srgbClr val="717073"/>
                </a:solidFill>
              </a:defRPr>
            </a:lvl4pPr>
            <a:lvl5pPr marL="2359849" indent="-226462">
              <a:spcBef>
                <a:spcPts val="400"/>
              </a:spcBef>
              <a:buClr>
                <a:schemeClr val="tx2"/>
              </a:buClr>
              <a:buFont typeface="Arial"/>
              <a:buChar char="•"/>
              <a:defRPr sz="1467">
                <a:solidFill>
                  <a:srgbClr val="717073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6400800" y="1320800"/>
            <a:ext cx="5384800" cy="4572000"/>
          </a:xfrm>
          <a:prstGeom prst="rect">
            <a:avLst/>
          </a:prstGeom>
        </p:spPr>
        <p:txBody>
          <a:bodyPr vert="horz" lIns="0" tIns="0" rIns="0" bIns="0"/>
          <a:lstStyle>
            <a:lvl1pPr marL="304768" indent="-304768">
              <a:spcBef>
                <a:spcPts val="1600"/>
              </a:spcBef>
              <a:buClr>
                <a:schemeClr val="tx2"/>
              </a:buClr>
              <a:defRPr sz="3200">
                <a:solidFill>
                  <a:srgbClr val="717073"/>
                </a:solidFill>
              </a:defRPr>
            </a:lvl1pPr>
            <a:lvl2pPr>
              <a:spcBef>
                <a:spcPts val="400"/>
              </a:spcBef>
              <a:buClr>
                <a:schemeClr val="tx2"/>
              </a:buClr>
              <a:defRPr sz="2667">
                <a:solidFill>
                  <a:srgbClr val="717073"/>
                </a:solidFill>
              </a:defRPr>
            </a:lvl2pPr>
            <a:lvl3pPr marL="1445540" indent="-226462">
              <a:spcBef>
                <a:spcPts val="400"/>
              </a:spcBef>
              <a:buClr>
                <a:schemeClr val="tx2"/>
              </a:buClr>
              <a:defRPr sz="2133">
                <a:solidFill>
                  <a:srgbClr val="717073"/>
                </a:solidFill>
              </a:defRPr>
            </a:lvl3pPr>
            <a:lvl4pPr marL="1906927" indent="-224345">
              <a:spcBef>
                <a:spcPts val="400"/>
              </a:spcBef>
              <a:buClr>
                <a:schemeClr val="tx2"/>
              </a:buClr>
              <a:defRPr sz="1600">
                <a:solidFill>
                  <a:srgbClr val="717073"/>
                </a:solidFill>
              </a:defRPr>
            </a:lvl4pPr>
            <a:lvl5pPr marL="2359849" indent="-226462">
              <a:spcBef>
                <a:spcPts val="400"/>
              </a:spcBef>
              <a:buClr>
                <a:schemeClr val="tx2"/>
              </a:buClr>
              <a:buFont typeface="Arial"/>
              <a:buChar char="•"/>
              <a:defRPr sz="1467">
                <a:solidFill>
                  <a:srgbClr val="717073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304800"/>
            <a:ext cx="112776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4267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08000" y="1320800"/>
            <a:ext cx="5384800" cy="4572000"/>
          </a:xfrm>
          <a:prstGeom prst="rect">
            <a:avLst/>
          </a:prstGeom>
        </p:spPr>
        <p:txBody>
          <a:bodyPr vert="horz" lIns="0" tIns="0" rIns="0" bIns="0"/>
          <a:lstStyle>
            <a:lvl1pPr marL="304768" indent="-304768">
              <a:spcBef>
                <a:spcPts val="1600"/>
              </a:spcBef>
              <a:buClr>
                <a:schemeClr val="tx2"/>
              </a:buClr>
              <a:defRPr sz="3200">
                <a:solidFill>
                  <a:srgbClr val="717073"/>
                </a:solidFill>
              </a:defRPr>
            </a:lvl1pPr>
            <a:lvl2pPr>
              <a:spcBef>
                <a:spcPts val="400"/>
              </a:spcBef>
              <a:buClr>
                <a:schemeClr val="tx2"/>
              </a:buClr>
              <a:defRPr sz="2667">
                <a:solidFill>
                  <a:srgbClr val="717073"/>
                </a:solidFill>
              </a:defRPr>
            </a:lvl2pPr>
            <a:lvl3pPr marL="1445540" indent="-226462">
              <a:spcBef>
                <a:spcPts val="400"/>
              </a:spcBef>
              <a:buClr>
                <a:schemeClr val="tx2"/>
              </a:buClr>
              <a:defRPr sz="2133">
                <a:solidFill>
                  <a:srgbClr val="717073"/>
                </a:solidFill>
              </a:defRPr>
            </a:lvl3pPr>
            <a:lvl4pPr marL="1906927" indent="-224345">
              <a:spcBef>
                <a:spcPts val="400"/>
              </a:spcBef>
              <a:buClr>
                <a:schemeClr val="tx2"/>
              </a:buClr>
              <a:defRPr sz="1600">
                <a:solidFill>
                  <a:srgbClr val="717073"/>
                </a:solidFill>
              </a:defRPr>
            </a:lvl4pPr>
            <a:lvl5pPr marL="2359849" indent="-226462">
              <a:spcBef>
                <a:spcPts val="400"/>
              </a:spcBef>
              <a:buClr>
                <a:schemeClr val="tx2"/>
              </a:buClr>
              <a:buFont typeface="Arial"/>
              <a:buChar char="•"/>
              <a:defRPr sz="1467">
                <a:solidFill>
                  <a:srgbClr val="717073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5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304801"/>
            <a:ext cx="112776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4267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6400800" y="1320800"/>
            <a:ext cx="5384800" cy="4572000"/>
          </a:xfrm>
          <a:prstGeom prst="rect">
            <a:avLst/>
          </a:prstGeom>
        </p:spPr>
        <p:txBody>
          <a:bodyPr vert="horz" lIns="0" tIns="0" rIns="0" bIns="0"/>
          <a:lstStyle>
            <a:lvl1pPr marL="304768" indent="-304768">
              <a:spcBef>
                <a:spcPts val="1600"/>
              </a:spcBef>
              <a:buClr>
                <a:schemeClr val="tx2"/>
              </a:buClr>
              <a:defRPr sz="3200">
                <a:solidFill>
                  <a:srgbClr val="717073"/>
                </a:solidFill>
                <a:latin typeface="+mn-lt"/>
              </a:defRPr>
            </a:lvl1pPr>
            <a:lvl2pPr>
              <a:spcBef>
                <a:spcPts val="400"/>
              </a:spcBef>
              <a:buClr>
                <a:schemeClr val="tx2"/>
              </a:buClr>
              <a:defRPr sz="2667">
                <a:solidFill>
                  <a:srgbClr val="717073"/>
                </a:solidFill>
                <a:latin typeface="+mn-lt"/>
              </a:defRPr>
            </a:lvl2pPr>
            <a:lvl3pPr marL="1445540" indent="-226462">
              <a:spcBef>
                <a:spcPts val="400"/>
              </a:spcBef>
              <a:buClr>
                <a:schemeClr val="tx2"/>
              </a:buClr>
              <a:defRPr sz="2133">
                <a:solidFill>
                  <a:srgbClr val="717073"/>
                </a:solidFill>
                <a:latin typeface="+mn-lt"/>
              </a:defRPr>
            </a:lvl3pPr>
            <a:lvl4pPr marL="1906927" indent="-224345">
              <a:spcBef>
                <a:spcPts val="400"/>
              </a:spcBef>
              <a:buClr>
                <a:schemeClr val="tx2"/>
              </a:buClr>
              <a:defRPr sz="1600">
                <a:solidFill>
                  <a:srgbClr val="717073"/>
                </a:solidFill>
                <a:latin typeface="+mn-lt"/>
              </a:defRPr>
            </a:lvl4pPr>
            <a:lvl5pPr marL="2359849" indent="-226462">
              <a:spcBef>
                <a:spcPts val="400"/>
              </a:spcBef>
              <a:buClr>
                <a:schemeClr val="tx2"/>
              </a:buClr>
              <a:buFont typeface="Arial"/>
              <a:buChar char="•"/>
              <a:defRPr sz="1467">
                <a:solidFill>
                  <a:srgbClr val="717073"/>
                </a:solidFill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304801"/>
            <a:ext cx="112776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4267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08000" y="1349023"/>
            <a:ext cx="5384800" cy="45437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600"/>
              </a:spcBef>
              <a:buClr>
                <a:schemeClr val="tx2"/>
              </a:buClr>
              <a:buNone/>
              <a:defRPr sz="2667">
                <a:solidFill>
                  <a:schemeClr val="tx2"/>
                </a:solidFill>
              </a:defRPr>
            </a:lvl1pPr>
            <a:lvl2pPr marL="226462" indent="-226462">
              <a:spcBef>
                <a:spcPts val="1600"/>
              </a:spcBef>
              <a:buClr>
                <a:schemeClr val="tx2"/>
              </a:buClr>
              <a:buFont typeface="Arial"/>
              <a:buChar char="•"/>
              <a:defRPr sz="2400">
                <a:solidFill>
                  <a:srgbClr val="717073"/>
                </a:solidFill>
              </a:defRPr>
            </a:lvl2pPr>
            <a:lvl3pPr marL="687848" indent="-224345">
              <a:spcBef>
                <a:spcPts val="400"/>
              </a:spcBef>
              <a:buClr>
                <a:schemeClr val="tx2"/>
              </a:buClr>
              <a:buFont typeface="Lucida Grande"/>
              <a:buChar char="­"/>
              <a:defRPr sz="1867">
                <a:solidFill>
                  <a:srgbClr val="717073"/>
                </a:solidFill>
              </a:defRPr>
            </a:lvl3pPr>
            <a:lvl4pPr marL="1140770" indent="-226462">
              <a:spcBef>
                <a:spcPts val="400"/>
              </a:spcBef>
              <a:buClr>
                <a:schemeClr val="tx2"/>
              </a:buClr>
              <a:buFont typeface="Arial"/>
              <a:buChar char="•"/>
              <a:defRPr sz="1467">
                <a:solidFill>
                  <a:srgbClr val="717073"/>
                </a:solidFill>
              </a:defRPr>
            </a:lvl4pPr>
            <a:lvl5pPr marL="1602157" indent="-224345">
              <a:spcBef>
                <a:spcPts val="400"/>
              </a:spcBef>
              <a:buClr>
                <a:schemeClr val="tx2"/>
              </a:buClr>
              <a:buFont typeface="Arial"/>
              <a:buChar char="–"/>
              <a:defRPr sz="1400">
                <a:solidFill>
                  <a:srgbClr val="71707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6412089" y="1349023"/>
            <a:ext cx="5384800" cy="45437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600"/>
              </a:spcBef>
              <a:buClr>
                <a:schemeClr val="tx2"/>
              </a:buClr>
              <a:buNone/>
              <a:defRPr sz="2667">
                <a:solidFill>
                  <a:schemeClr val="tx2"/>
                </a:solidFill>
              </a:defRPr>
            </a:lvl1pPr>
            <a:lvl2pPr marL="226462" indent="-226462">
              <a:spcBef>
                <a:spcPts val="1600"/>
              </a:spcBef>
              <a:buClr>
                <a:schemeClr val="tx2"/>
              </a:buClr>
              <a:buFont typeface="Arial"/>
              <a:buChar char="•"/>
              <a:defRPr sz="2400">
                <a:solidFill>
                  <a:srgbClr val="717073"/>
                </a:solidFill>
              </a:defRPr>
            </a:lvl2pPr>
            <a:lvl3pPr marL="687848" indent="-224345">
              <a:spcBef>
                <a:spcPts val="400"/>
              </a:spcBef>
              <a:buClr>
                <a:schemeClr val="tx2"/>
              </a:buClr>
              <a:buFont typeface="Lucida Grande"/>
              <a:buChar char="­"/>
              <a:defRPr sz="1867">
                <a:solidFill>
                  <a:srgbClr val="717073"/>
                </a:solidFill>
              </a:defRPr>
            </a:lvl3pPr>
            <a:lvl4pPr marL="1140770" indent="-226462">
              <a:spcBef>
                <a:spcPts val="400"/>
              </a:spcBef>
              <a:buClr>
                <a:schemeClr val="tx2"/>
              </a:buClr>
              <a:buFont typeface="Arial"/>
              <a:buChar char="•"/>
              <a:defRPr sz="1467">
                <a:solidFill>
                  <a:srgbClr val="717073"/>
                </a:solidFill>
              </a:defRPr>
            </a:lvl4pPr>
            <a:lvl5pPr marL="1602157" indent="-224345">
              <a:spcBef>
                <a:spcPts val="400"/>
              </a:spcBef>
              <a:buClr>
                <a:schemeClr val="tx2"/>
              </a:buClr>
              <a:buFont typeface="Arial"/>
              <a:buChar char="–"/>
              <a:defRPr sz="1400">
                <a:solidFill>
                  <a:srgbClr val="71707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37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914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background with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304801"/>
            <a:ext cx="112776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4267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6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1226483"/>
            <a:ext cx="8128000" cy="159291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90000"/>
              </a:lnSpc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3254375"/>
            <a:ext cx="8128000" cy="10890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609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/>
          </p:nvPr>
        </p:nvSpPr>
        <p:spPr>
          <a:xfrm>
            <a:off x="0" y="3183"/>
            <a:ext cx="3352800" cy="6169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  <a:latin typeface="+mn-lt"/>
              </a:defRPr>
            </a:lvl1pPr>
            <a:lvl2pPr marL="609539" indent="0">
              <a:buNone/>
              <a:defRPr sz="3733"/>
            </a:lvl2pPr>
            <a:lvl3pPr marL="1219080" indent="0">
              <a:buNone/>
              <a:defRPr sz="3200"/>
            </a:lvl3pPr>
            <a:lvl4pPr marL="1828618" indent="0">
              <a:buNone/>
              <a:defRPr sz="2667"/>
            </a:lvl4pPr>
            <a:lvl5pPr marL="2438158" indent="0">
              <a:buNone/>
              <a:defRPr sz="2667"/>
            </a:lvl5pPr>
            <a:lvl6pPr marL="3047696" indent="0">
              <a:buNone/>
              <a:defRPr sz="2667"/>
            </a:lvl6pPr>
            <a:lvl7pPr marL="3657235" indent="0">
              <a:buNone/>
              <a:defRPr sz="2667"/>
            </a:lvl7pPr>
            <a:lvl8pPr marL="4266773" indent="0">
              <a:buNone/>
              <a:defRPr sz="2667"/>
            </a:lvl8pPr>
            <a:lvl9pPr marL="4876313" indent="0">
              <a:buNone/>
              <a:defRPr sz="2667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6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SA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162295"/>
            <a:ext cx="12192000" cy="524256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39"/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52248" y="6246495"/>
            <a:ext cx="78132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8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S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304801"/>
            <a:ext cx="112776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4267">
                <a:solidFill>
                  <a:schemeClr val="accent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162295"/>
            <a:ext cx="12192000" cy="524256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39"/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52248" y="6246495"/>
            <a:ext cx="78132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8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SA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304801"/>
            <a:ext cx="112776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4267">
                <a:solidFill>
                  <a:schemeClr val="accent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162295"/>
            <a:ext cx="12192000" cy="524256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39"/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52248" y="6246495"/>
            <a:ext cx="781320" cy="36576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19295" y="937343"/>
            <a:ext cx="11266311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 marL="609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1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SA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304801"/>
            <a:ext cx="112776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4267">
                <a:solidFill>
                  <a:schemeClr val="accent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162295"/>
            <a:ext cx="12192000" cy="524256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39"/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52248" y="6246495"/>
            <a:ext cx="781320" cy="365760"/>
          </a:xfrm>
          <a:prstGeom prst="rect">
            <a:avLst/>
          </a:prstGeom>
        </p:spPr>
      </p:pic>
      <p:sp>
        <p:nvSpPr>
          <p:cNvPr id="7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488955" y="1320800"/>
            <a:ext cx="11214100" cy="46228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304768" indent="-304768">
              <a:spcBef>
                <a:spcPts val="1600"/>
              </a:spcBef>
              <a:buClr>
                <a:schemeClr val="accent6"/>
              </a:buClr>
              <a:buFont typeface="Wingdings" pitchFamily="2" charset="2"/>
              <a:buChar char=""/>
              <a:defRPr sz="32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400"/>
              </a:spcBef>
              <a:buClr>
                <a:schemeClr val="accent6"/>
              </a:buClr>
              <a:buFont typeface="Verdana" pitchFamily="34" charset="0"/>
              <a:buChar char="–"/>
              <a:defRPr sz="2667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400"/>
              </a:spcBef>
              <a:buClr>
                <a:schemeClr val="accent6"/>
              </a:buClr>
              <a:buFont typeface="Verdana" pitchFamily="34" charset="0"/>
              <a:buChar char="▪"/>
              <a:defRPr sz="2133">
                <a:solidFill>
                  <a:schemeClr val="bg2"/>
                </a:solidFill>
                <a:latin typeface="Verdana" pitchFamily="34" charset="0"/>
              </a:defRPr>
            </a:lvl3pPr>
            <a:lvl4pPr marL="2211695" indent="-383080">
              <a:spcBef>
                <a:spcPts val="400"/>
              </a:spcBef>
              <a:buClr>
                <a:schemeClr val="accent6"/>
              </a:buClr>
              <a:buFont typeface="Verdana" pitchFamily="34" charset="0"/>
              <a:buChar char="—"/>
              <a:defRPr sz="1600">
                <a:solidFill>
                  <a:schemeClr val="bg2"/>
                </a:solidFill>
                <a:latin typeface="Verdana" pitchFamily="34" charset="0"/>
              </a:defRPr>
            </a:lvl4pPr>
            <a:lvl5pPr marL="2666733" indent="-228578">
              <a:spcBef>
                <a:spcPts val="400"/>
              </a:spcBef>
              <a:buClr>
                <a:schemeClr val="accent6"/>
              </a:buClr>
              <a:buFont typeface="Arial"/>
              <a:buChar char="•"/>
              <a:defRPr sz="1467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2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SA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304801"/>
            <a:ext cx="112776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4267">
                <a:solidFill>
                  <a:srgbClr val="CE313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162295"/>
            <a:ext cx="12192000" cy="524256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39"/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52248" y="6246495"/>
            <a:ext cx="781320" cy="365760"/>
          </a:xfrm>
          <a:prstGeom prst="rect">
            <a:avLst/>
          </a:prstGeom>
        </p:spPr>
      </p:pic>
      <p:sp>
        <p:nvSpPr>
          <p:cNvPr id="7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488955" y="1682043"/>
            <a:ext cx="11214100" cy="426155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304768" indent="-304768">
              <a:spcBef>
                <a:spcPts val="1600"/>
              </a:spcBef>
              <a:buClr>
                <a:schemeClr val="accent6"/>
              </a:buClr>
              <a:buFont typeface="Wingdings" pitchFamily="2" charset="2"/>
              <a:buChar char=""/>
              <a:defRPr sz="32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400"/>
              </a:spcBef>
              <a:buClr>
                <a:schemeClr val="accent6"/>
              </a:buClr>
              <a:buFont typeface="Verdana" pitchFamily="34" charset="0"/>
              <a:buChar char="–"/>
              <a:defRPr sz="2667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400"/>
              </a:spcBef>
              <a:buClr>
                <a:schemeClr val="accent6"/>
              </a:buClr>
              <a:buFont typeface="Verdana" pitchFamily="34" charset="0"/>
              <a:buChar char="▪"/>
              <a:defRPr sz="2133">
                <a:solidFill>
                  <a:schemeClr val="bg2"/>
                </a:solidFill>
                <a:latin typeface="Verdana" pitchFamily="34" charset="0"/>
              </a:defRPr>
            </a:lvl3pPr>
            <a:lvl4pPr marL="2211695" indent="-383080">
              <a:spcBef>
                <a:spcPts val="400"/>
              </a:spcBef>
              <a:buClr>
                <a:schemeClr val="accent6"/>
              </a:buClr>
              <a:buFont typeface="Verdana" pitchFamily="34" charset="0"/>
              <a:buChar char="—"/>
              <a:defRPr sz="1600">
                <a:solidFill>
                  <a:schemeClr val="bg2"/>
                </a:solidFill>
                <a:latin typeface="Verdana" pitchFamily="34" charset="0"/>
              </a:defRPr>
            </a:lvl4pPr>
            <a:lvl5pPr marL="2666733" indent="-228578">
              <a:spcBef>
                <a:spcPts val="400"/>
              </a:spcBef>
              <a:buClr>
                <a:schemeClr val="accent6"/>
              </a:buClr>
              <a:buFont typeface="Arial"/>
              <a:buChar char="•"/>
              <a:defRPr sz="1467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19295" y="937343"/>
            <a:ext cx="11266311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 marL="609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M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8955" y="304810"/>
            <a:ext cx="11214100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4267">
                <a:solidFill>
                  <a:schemeClr val="bg2"/>
                </a:solidFill>
                <a:latin typeface="Verdana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488955" y="1320800"/>
            <a:ext cx="11214100" cy="4572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304768" indent="-304768">
              <a:spcBef>
                <a:spcPts val="1600"/>
              </a:spcBef>
              <a:buClrTx/>
              <a:buFont typeface="Wingdings" pitchFamily="2" charset="2"/>
              <a:buChar char=""/>
              <a:defRPr sz="32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400"/>
              </a:spcBef>
              <a:buClrTx/>
              <a:buFont typeface="Verdana" pitchFamily="34" charset="0"/>
              <a:buChar char="–"/>
              <a:defRPr sz="2667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400"/>
              </a:spcBef>
              <a:buClrTx/>
              <a:buFont typeface="Verdana" pitchFamily="34" charset="0"/>
              <a:buChar char="▪"/>
              <a:defRPr sz="2133">
                <a:solidFill>
                  <a:schemeClr val="bg2"/>
                </a:solidFill>
                <a:latin typeface="Verdana" pitchFamily="34" charset="0"/>
              </a:defRPr>
            </a:lvl3pPr>
            <a:lvl4pPr marL="2211695" indent="-383080">
              <a:spcBef>
                <a:spcPts val="400"/>
              </a:spcBef>
              <a:buClrTx/>
              <a:buFont typeface="Verdana" pitchFamily="34" charset="0"/>
              <a:buChar char="—"/>
              <a:defRPr sz="1600">
                <a:solidFill>
                  <a:schemeClr val="bg2"/>
                </a:solidFill>
                <a:latin typeface="Verdana" pitchFamily="34" charset="0"/>
              </a:defRPr>
            </a:lvl4pPr>
            <a:lvl5pPr marL="2742926" indent="-304768">
              <a:spcBef>
                <a:spcPts val="400"/>
              </a:spcBef>
              <a:buClrTx/>
              <a:buFont typeface="Arial"/>
              <a:buChar char="•"/>
              <a:defRPr sz="1467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162295"/>
            <a:ext cx="12192000" cy="524256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39"/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11" name="Picture 10" descr="VMW_09Q3_LOGO_Corp_White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gray">
          <a:xfrm>
            <a:off x="10276406" y="6319647"/>
            <a:ext cx="1450641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1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v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162295"/>
            <a:ext cx="12192000" cy="524256"/>
          </a:xfrm>
          <a:prstGeom prst="rect">
            <a:avLst/>
          </a:prstGeom>
          <a:solidFill>
            <a:srgbClr val="007D6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39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8955" y="304810"/>
            <a:ext cx="11214100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4267">
                <a:solidFill>
                  <a:schemeClr val="accent5"/>
                </a:solidFill>
                <a:latin typeface="Verdana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488955" y="1320095"/>
            <a:ext cx="11214100" cy="457270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304768" indent="-304768">
              <a:spcBef>
                <a:spcPts val="1600"/>
              </a:spcBef>
              <a:buClr>
                <a:schemeClr val="accent5"/>
              </a:buClr>
              <a:buFont typeface="Wingdings" pitchFamily="2" charset="2"/>
              <a:buChar char=""/>
              <a:defRPr sz="32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400"/>
              </a:spcBef>
              <a:buClr>
                <a:schemeClr val="accent5"/>
              </a:buClr>
              <a:buFont typeface="Verdana" pitchFamily="34" charset="0"/>
              <a:buChar char="–"/>
              <a:defRPr sz="2667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400"/>
              </a:spcBef>
              <a:buClr>
                <a:schemeClr val="accent5"/>
              </a:buClr>
              <a:buFont typeface="Verdana" pitchFamily="34" charset="0"/>
              <a:buChar char="▪"/>
              <a:defRPr sz="2133">
                <a:solidFill>
                  <a:schemeClr val="bg2"/>
                </a:solidFill>
                <a:latin typeface="Verdana" pitchFamily="34" charset="0"/>
              </a:defRPr>
            </a:lvl3pPr>
            <a:lvl4pPr marL="2211695" indent="-383080">
              <a:spcBef>
                <a:spcPts val="400"/>
              </a:spcBef>
              <a:buClr>
                <a:schemeClr val="accent5"/>
              </a:buClr>
              <a:buFont typeface="Verdana" pitchFamily="34" charset="0"/>
              <a:buChar char="—"/>
              <a:defRPr sz="1600">
                <a:solidFill>
                  <a:schemeClr val="bg2"/>
                </a:solidFill>
                <a:latin typeface="Verdana" pitchFamily="34" charset="0"/>
              </a:defRPr>
            </a:lvl4pPr>
            <a:lvl5pPr marL="2742926" indent="-304768">
              <a:spcBef>
                <a:spcPts val="400"/>
              </a:spcBef>
              <a:buClr>
                <a:schemeClr val="accent5"/>
              </a:buClr>
              <a:buFont typeface="Arial"/>
              <a:buChar char="•"/>
              <a:defRPr sz="1467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pic>
        <p:nvPicPr>
          <p:cNvPr id="3" name="Picture 2" descr="Pivotal 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945" y="6272609"/>
            <a:ext cx="1147939" cy="30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de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162295"/>
            <a:ext cx="12192000" cy="524256"/>
          </a:xfrm>
          <a:prstGeom prst="rect">
            <a:avLst/>
          </a:prstGeom>
          <a:solidFill>
            <a:srgbClr val="9D9FA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39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8955" y="304810"/>
            <a:ext cx="11214100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4267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488955" y="1320800"/>
            <a:ext cx="11214100" cy="4572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304768" indent="-304768">
              <a:spcBef>
                <a:spcPts val="1600"/>
              </a:spcBef>
              <a:buClr>
                <a:schemeClr val="tx1"/>
              </a:buClr>
              <a:buFont typeface="Wingdings" pitchFamily="2" charset="2"/>
              <a:buChar char=""/>
              <a:defRPr sz="32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400"/>
              </a:spcBef>
              <a:buClr>
                <a:schemeClr val="tx1"/>
              </a:buClr>
              <a:buFont typeface="Verdana" pitchFamily="34" charset="0"/>
              <a:buChar char="–"/>
              <a:defRPr sz="2667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400"/>
              </a:spcBef>
              <a:buClr>
                <a:schemeClr val="tx1"/>
              </a:buClr>
              <a:buFont typeface="Verdana" pitchFamily="34" charset="0"/>
              <a:buChar char="▪"/>
              <a:defRPr sz="2133">
                <a:solidFill>
                  <a:schemeClr val="bg2"/>
                </a:solidFill>
                <a:latin typeface="Verdana" pitchFamily="34" charset="0"/>
              </a:defRPr>
            </a:lvl3pPr>
            <a:lvl4pPr marL="2211695" indent="-383080">
              <a:spcBef>
                <a:spcPts val="400"/>
              </a:spcBef>
              <a:buClr>
                <a:schemeClr val="tx1"/>
              </a:buClr>
              <a:buFont typeface="Verdana" pitchFamily="34" charset="0"/>
              <a:buChar char="—"/>
              <a:defRPr sz="1600">
                <a:solidFill>
                  <a:schemeClr val="bg2"/>
                </a:solidFill>
                <a:latin typeface="Verdana" pitchFamily="34" charset="0"/>
              </a:defRPr>
            </a:lvl4pPr>
            <a:lvl5pPr marL="2742926" indent="-304768"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1467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pic>
        <p:nvPicPr>
          <p:cNvPr id="3" name="Picture 2" descr="Destination Federation 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85" y="6121174"/>
            <a:ext cx="596545" cy="597371"/>
          </a:xfrm>
          <a:prstGeom prst="rect">
            <a:avLst/>
          </a:prstGeom>
        </p:spPr>
      </p:pic>
      <p:pic>
        <p:nvPicPr>
          <p:cNvPr id="7" name="Picture 6" descr="VMW_09Q3_LOGO_Corp_White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 bwMode="gray">
          <a:xfrm>
            <a:off x="10660877" y="6349376"/>
            <a:ext cx="931816" cy="140967"/>
          </a:xfrm>
          <a:prstGeom prst="rect">
            <a:avLst/>
          </a:prstGeom>
        </p:spPr>
      </p:pic>
      <p:pic>
        <p:nvPicPr>
          <p:cNvPr id="10" name="Picture 9" descr="Pivotal whit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787" y="6322237"/>
            <a:ext cx="738128" cy="1952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930248" y="6296766"/>
            <a:ext cx="525893" cy="246187"/>
          </a:xfrm>
          <a:prstGeom prst="rect">
            <a:avLst/>
          </a:prstGeom>
        </p:spPr>
      </p:pic>
      <p:pic>
        <p:nvPicPr>
          <p:cNvPr id="13" name="Picture 12" descr="EMC logo white_300dpi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616" y="6310394"/>
            <a:ext cx="678317" cy="21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2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 bwMode="gray">
          <a:xfrm>
            <a:off x="0" y="9"/>
            <a:ext cx="12192000" cy="5886451"/>
            <a:chOff x="0" y="0"/>
            <a:chExt cx="9144000" cy="4414838"/>
          </a:xfrm>
        </p:grpSpPr>
        <p:sp>
          <p:nvSpPr>
            <p:cNvPr id="15" name="Rectangle 14"/>
            <p:cNvSpPr/>
            <p:nvPr userDrawn="1"/>
          </p:nvSpPr>
          <p:spPr bwMode="gray">
            <a:xfrm>
              <a:off x="0" y="0"/>
              <a:ext cx="9144000" cy="2168501"/>
            </a:xfrm>
            <a:prstGeom prst="rect">
              <a:avLst/>
            </a:prstGeom>
            <a:gradFill flip="none" rotWithShape="1">
              <a:gsLst>
                <a:gs pos="25000">
                  <a:schemeClr val="bg1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39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 bwMode="gray">
            <a:xfrm>
              <a:off x="0" y="2341322"/>
              <a:ext cx="9144000" cy="2073516"/>
            </a:xfrm>
            <a:prstGeom prst="rect">
              <a:avLst/>
            </a:pr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39">
                <a:defRPr/>
              </a:pPr>
              <a:endParaRPr lang="en-US" sz="2667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 bwMode="gray">
          <a:xfrm>
            <a:off x="0" y="9"/>
            <a:ext cx="12192000" cy="5886451"/>
            <a:chOff x="0" y="0"/>
            <a:chExt cx="9144000" cy="4414838"/>
          </a:xfrm>
        </p:grpSpPr>
        <p:sp>
          <p:nvSpPr>
            <p:cNvPr id="8" name="Rectangle 7"/>
            <p:cNvSpPr/>
            <p:nvPr userDrawn="1"/>
          </p:nvSpPr>
          <p:spPr bwMode="gray">
            <a:xfrm>
              <a:off x="0" y="0"/>
              <a:ext cx="9144000" cy="2168501"/>
            </a:xfrm>
            <a:prstGeom prst="rect">
              <a:avLst/>
            </a:prstGeom>
            <a:gradFill flip="none" rotWithShape="1">
              <a:gsLst>
                <a:gs pos="25000">
                  <a:schemeClr val="bg1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39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 bwMode="gray">
            <a:xfrm>
              <a:off x="0" y="2341322"/>
              <a:ext cx="9144000" cy="2073516"/>
            </a:xfrm>
            <a:prstGeom prst="rect">
              <a:avLst/>
            </a:pr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39">
                <a:defRPr/>
              </a:pPr>
              <a:endParaRPr lang="en-US" sz="2667" dirty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657600" y="3254375"/>
            <a:ext cx="8128000" cy="10890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2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609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162295"/>
            <a:ext cx="12192000" cy="524256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39"/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4" name="Picture 3" descr="EMC logo white_300dpi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923" y="6246270"/>
            <a:ext cx="1024128" cy="330543"/>
          </a:xfrm>
          <a:prstGeom prst="rect">
            <a:avLst/>
          </a:prstGeom>
        </p:spPr>
      </p:pic>
      <p:pic>
        <p:nvPicPr>
          <p:cNvPr id="5" name="Picture 4" descr="VMW_09Q3_LOGO_Corp_White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 bwMode="gray">
          <a:xfrm>
            <a:off x="451478" y="6319647"/>
            <a:ext cx="1450641" cy="219456"/>
          </a:xfrm>
          <a:prstGeom prst="rect">
            <a:avLst/>
          </a:prstGeom>
        </p:spPr>
      </p:pic>
      <p:pic>
        <p:nvPicPr>
          <p:cNvPr id="6" name="Picture 5" descr="Cisco_white.pn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 bwMode="gray">
          <a:xfrm>
            <a:off x="5731401" y="6237362"/>
            <a:ext cx="729203" cy="384047"/>
          </a:xfrm>
          <a:prstGeom prst="rect">
            <a:avLst/>
          </a:prstGeom>
        </p:spPr>
      </p:pic>
      <p:pic>
        <p:nvPicPr>
          <p:cNvPr id="12" name="Picture 11" descr="VC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295401"/>
            <a:ext cx="1426501" cy="1426501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5452533" y="1226483"/>
            <a:ext cx="6333067" cy="159291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90000"/>
              </a:lnSpc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pic>
        <p:nvPicPr>
          <p:cNvPr id="21" name="Picture 20" descr="VCE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295401"/>
            <a:ext cx="1426501" cy="142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1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ew Customer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/>
          <p:cNvSpPr>
            <a:spLocks noGrp="1"/>
          </p:cNvSpPr>
          <p:nvPr>
            <p:ph sz="half" idx="15"/>
          </p:nvPr>
        </p:nvSpPr>
        <p:spPr bwMode="gray">
          <a:xfrm>
            <a:off x="488958" y="4580467"/>
            <a:ext cx="4762145" cy="1384300"/>
          </a:xfrm>
          <a:prstGeom prst="roundRect">
            <a:avLst>
              <a:gd name="adj" fmla="val 8499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 w="127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11480" rIns="91440" anchor="t" anchorCtr="0"/>
          <a:lstStyle>
            <a:lvl1pPr marL="121909" indent="-121909">
              <a:buNone/>
              <a:defRPr lang="en-US" sz="1600" dirty="0" smtClean="0">
                <a:solidFill>
                  <a:schemeClr val="bg2"/>
                </a:solidFill>
              </a:defRPr>
            </a:lvl1pPr>
            <a:lvl2pPr>
              <a:defRPr lang="en-US" sz="2400" dirty="0" smtClean="0">
                <a:solidFill>
                  <a:schemeClr val="bg2"/>
                </a:solidFill>
              </a:defRPr>
            </a:lvl2pPr>
            <a:lvl3pPr>
              <a:defRPr lang="en-US" sz="2400" dirty="0" smtClean="0">
                <a:solidFill>
                  <a:schemeClr val="bg2"/>
                </a:solidFill>
              </a:defRPr>
            </a:lvl3pPr>
            <a:lvl4pPr>
              <a:defRPr lang="en-US" dirty="0" smtClean="0">
                <a:solidFill>
                  <a:schemeClr val="bg2"/>
                </a:solidFill>
              </a:defRPr>
            </a:lvl4pPr>
          </a:lstStyle>
          <a:p>
            <a:pPr marL="4233" lvl="0" indent="-4233" fontAlgn="auto">
              <a:spcBef>
                <a:spcPts val="0"/>
              </a:spcBef>
              <a:spcAft>
                <a:spcPts val="0"/>
              </a:spcAft>
            </a:pPr>
            <a:r>
              <a:rPr lang="ru-RU" smtClean="0"/>
              <a:t>Образец текста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20675" y="1661593"/>
            <a:ext cx="6682380" cy="1384301"/>
          </a:xfrm>
          <a:prstGeom prst="roundRect">
            <a:avLst>
              <a:gd name="adj" fmla="val 2380"/>
            </a:avLst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 w="12700">
            <a:gradFill>
              <a:gsLst>
                <a:gs pos="0">
                  <a:schemeClr val="bg2">
                    <a:lumMod val="40000"/>
                    <a:lumOff val="6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91440" bIns="0" anchor="ctr" anchorCtr="0"/>
          <a:lstStyle>
            <a:lvl1pPr marL="457155" indent="0" algn="l" defTabSz="1219080" rtl="0" eaLnBrk="1" fontAlgn="auto" latinLnBrk="0" hangingPunct="1">
              <a:spcBef>
                <a:spcPts val="267"/>
              </a:spcBef>
              <a:spcAft>
                <a:spcPts val="0"/>
              </a:spcAft>
              <a:buClr>
                <a:schemeClr val="tx2"/>
              </a:buClr>
              <a:buNone/>
              <a:defRPr lang="en-US" sz="16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59809" indent="-150268" algn="l" defTabSz="1219080" rtl="0" eaLnBrk="1" fontAlgn="auto" latinLnBrk="0" hangingPunct="1">
              <a:spcBef>
                <a:spcPts val="267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"/>
              <a:defRPr lang="en-US" sz="14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066693" indent="-228578" algn="l" defTabSz="1219080" rtl="0" eaLnBrk="1" fontAlgn="auto" latinLnBrk="0" hangingPunct="1">
              <a:spcBef>
                <a:spcPts val="267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–"/>
              <a:defRPr lang="en-US" sz="1333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219080" indent="-152384" algn="l" defTabSz="1219080" rtl="0" eaLnBrk="1" fontAlgn="auto" latinLnBrk="0" hangingPunct="1">
              <a:spcBef>
                <a:spcPts val="267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▪"/>
              <a:defRPr lang="en-US" sz="933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2269" indent="-298419" algn="l" defTabSz="121908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—"/>
              <a:tabLst/>
              <a:defRPr lang="en-US" sz="2133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0"/>
          </p:nvPr>
        </p:nvSpPr>
        <p:spPr bwMode="gray">
          <a:xfrm>
            <a:off x="5020675" y="3121763"/>
            <a:ext cx="6682380" cy="1382504"/>
          </a:xfrm>
          <a:prstGeom prst="roundRect">
            <a:avLst>
              <a:gd name="adj" fmla="val 2380"/>
            </a:avLst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 w="12700">
            <a:gradFill>
              <a:gsLst>
                <a:gs pos="0">
                  <a:schemeClr val="bg2">
                    <a:lumMod val="40000"/>
                    <a:lumOff val="6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91440" bIns="0" anchor="t" anchorCtr="0"/>
          <a:lstStyle>
            <a:lvl1pPr marL="457155" indent="0" algn="l" defTabSz="1219080" rtl="0" eaLnBrk="1" fontAlgn="auto" latinLnBrk="0" hangingPunct="1">
              <a:spcBef>
                <a:spcPts val="267"/>
              </a:spcBef>
              <a:spcAft>
                <a:spcPts val="0"/>
              </a:spcAft>
              <a:buClr>
                <a:schemeClr val="tx2"/>
              </a:buClr>
              <a:buNone/>
              <a:defRPr lang="en-US" sz="16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59809" indent="-150268" algn="l" defTabSz="1219080" rtl="0" eaLnBrk="1" fontAlgn="auto" latinLnBrk="0" hangingPunct="1">
              <a:spcBef>
                <a:spcPts val="267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"/>
              <a:defRPr lang="en-US" sz="14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066693" indent="-228578" algn="l" defTabSz="1219080" rtl="0" eaLnBrk="1" fontAlgn="auto" latinLnBrk="0" hangingPunct="1">
              <a:spcBef>
                <a:spcPts val="267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–"/>
              <a:defRPr lang="en-US" sz="1333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219080" indent="-152384" algn="l" defTabSz="1219080" rtl="0" eaLnBrk="1" fontAlgn="auto" latinLnBrk="0" hangingPunct="1">
              <a:spcBef>
                <a:spcPts val="267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▪"/>
              <a:defRPr lang="en-US" sz="933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2269" indent="-298419" algn="l" defTabSz="121908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—"/>
              <a:tabLst/>
              <a:defRPr lang="en-US" sz="2133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/>
          </p:nvPr>
        </p:nvSpPr>
        <p:spPr bwMode="gray">
          <a:xfrm>
            <a:off x="5020675" y="4581150"/>
            <a:ext cx="6682380" cy="1383627"/>
          </a:xfrm>
          <a:prstGeom prst="roundRect">
            <a:avLst>
              <a:gd name="adj" fmla="val 2380"/>
            </a:avLst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 w="12700">
            <a:gradFill>
              <a:gsLst>
                <a:gs pos="0">
                  <a:schemeClr val="bg2">
                    <a:lumMod val="40000"/>
                    <a:lumOff val="6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91440" bIns="0" anchor="ctr"/>
          <a:lstStyle>
            <a:lvl1pPr marL="457155" indent="0" algn="l" defTabSz="1219080" rtl="0" eaLnBrk="1" fontAlgn="auto" latinLnBrk="0" hangingPunct="1">
              <a:spcBef>
                <a:spcPts val="267"/>
              </a:spcBef>
              <a:spcAft>
                <a:spcPts val="0"/>
              </a:spcAft>
              <a:buClr>
                <a:schemeClr val="tx2"/>
              </a:buClr>
              <a:buNone/>
              <a:defRPr lang="en-US" sz="16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59809" indent="-150268" algn="l" defTabSz="1219080" rtl="0" eaLnBrk="1" fontAlgn="auto" latinLnBrk="0" hangingPunct="1">
              <a:spcBef>
                <a:spcPts val="267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"/>
              <a:defRPr lang="en-US" sz="14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066693" indent="-228578" algn="l" defTabSz="1219080" rtl="0" eaLnBrk="1" fontAlgn="auto" latinLnBrk="0" hangingPunct="1">
              <a:spcBef>
                <a:spcPts val="267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–"/>
              <a:defRPr lang="en-US" sz="1333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219080" indent="-152384" algn="l" defTabSz="1219080" rtl="0" eaLnBrk="1" fontAlgn="auto" latinLnBrk="0" hangingPunct="1">
              <a:spcBef>
                <a:spcPts val="267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▪"/>
              <a:defRPr lang="en-US" sz="933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2269" indent="-298419" algn="l" defTabSz="121908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—"/>
              <a:tabLst/>
              <a:defRPr lang="en-US" sz="2133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2"/>
          </p:nvPr>
        </p:nvSpPr>
        <p:spPr bwMode="gray">
          <a:xfrm>
            <a:off x="8707519" y="3121763"/>
            <a:ext cx="2995564" cy="1382504"/>
          </a:xfrm>
          <a:prstGeom prst="roundRect">
            <a:avLst>
              <a:gd name="adj" fmla="val 2380"/>
            </a:avLst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91440" bIns="0" anchor="t" anchorCtr="0"/>
          <a:lstStyle>
            <a:lvl1pPr marL="0" indent="0" algn="l" defTabSz="1219080" rtl="0" eaLnBrk="1" fontAlgn="auto" latinLnBrk="0" hangingPunct="1">
              <a:spcBef>
                <a:spcPts val="267"/>
              </a:spcBef>
              <a:spcAft>
                <a:spcPts val="0"/>
              </a:spcAft>
              <a:buClr>
                <a:schemeClr val="tx2"/>
              </a:buClr>
              <a:buNone/>
              <a:defRPr lang="en-US" sz="16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578" indent="-228578" algn="l" defTabSz="1219080" rtl="0" eaLnBrk="1" fontAlgn="auto" latinLnBrk="0" hangingPunct="1">
              <a:spcBef>
                <a:spcPts val="267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"/>
              <a:defRPr lang="en-US" sz="14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066693" indent="-228578" algn="l" defTabSz="1219080" rtl="0" eaLnBrk="1" fontAlgn="auto" latinLnBrk="0" hangingPunct="1">
              <a:spcBef>
                <a:spcPts val="267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–"/>
              <a:defRPr lang="en-US" sz="16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219080" indent="-152384" algn="l" defTabSz="1219080" rtl="0" eaLnBrk="1" fontAlgn="auto" latinLnBrk="0" hangingPunct="1">
              <a:spcBef>
                <a:spcPts val="267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▪"/>
              <a:defRPr lang="en-US" sz="1333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2269" indent="-298419" algn="l" defTabSz="121908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—"/>
              <a:tabLst/>
              <a:defRPr lang="en-US" sz="2133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idx="13"/>
          </p:nvPr>
        </p:nvSpPr>
        <p:spPr bwMode="gray">
          <a:xfrm rot="21179978">
            <a:off x="786693" y="1683687"/>
            <a:ext cx="4109939" cy="26522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isometricRightUp">
              <a:rot lat="2100000" lon="0" rev="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2133">
                <a:latin typeface="Verdana" pitchFamily="34" charset="0"/>
              </a:defRPr>
            </a:lvl1pPr>
            <a:lvl2pPr marL="609539" indent="0">
              <a:buNone/>
              <a:defRPr sz="3733"/>
            </a:lvl2pPr>
            <a:lvl3pPr marL="1219080" indent="0">
              <a:buNone/>
              <a:defRPr sz="3200"/>
            </a:lvl3pPr>
            <a:lvl4pPr marL="1828618" indent="0">
              <a:buNone/>
              <a:defRPr sz="2667"/>
            </a:lvl4pPr>
            <a:lvl5pPr marL="2438158" indent="0">
              <a:buNone/>
              <a:defRPr sz="2667"/>
            </a:lvl5pPr>
            <a:lvl6pPr marL="3047696" indent="0">
              <a:buNone/>
              <a:defRPr sz="2667"/>
            </a:lvl6pPr>
            <a:lvl7pPr marL="3657235" indent="0">
              <a:buNone/>
              <a:defRPr sz="2667"/>
            </a:lvl7pPr>
            <a:lvl8pPr marL="4266773" indent="0">
              <a:buNone/>
              <a:defRPr sz="2667"/>
            </a:lvl8pPr>
            <a:lvl9pPr marL="4876313" indent="0">
              <a:buNone/>
              <a:defRPr sz="2667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08000" y="304800"/>
            <a:ext cx="112776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4267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19295" y="937343"/>
            <a:ext cx="11266311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 marL="609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22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gray">
          <a:xfrm>
            <a:off x="0" y="9"/>
            <a:ext cx="12192000" cy="5886451"/>
            <a:chOff x="0" y="0"/>
            <a:chExt cx="9144000" cy="4414838"/>
          </a:xfrm>
        </p:grpSpPr>
        <p:sp>
          <p:nvSpPr>
            <p:cNvPr id="6" name="Rectangle 5"/>
            <p:cNvSpPr/>
            <p:nvPr userDrawn="1"/>
          </p:nvSpPr>
          <p:spPr bwMode="gray">
            <a:xfrm>
              <a:off x="0" y="0"/>
              <a:ext cx="9144000" cy="2168501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4000">
                  <a:schemeClr val="accent1">
                    <a:tint val="13500"/>
                    <a:satMod val="250000"/>
                  </a:schemeClr>
                </a:gs>
                <a:gs pos="100000">
                  <a:schemeClr val="accent1">
                    <a:tint val="60000"/>
                    <a:satMod val="20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39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 bwMode="gray">
            <a:xfrm>
              <a:off x="0" y="2341322"/>
              <a:ext cx="9144000" cy="2073516"/>
            </a:xfrm>
            <a:prstGeom prst="rect">
              <a:avLst/>
            </a:pr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39">
                <a:defRPr/>
              </a:pPr>
              <a:endParaRPr lang="en-US" sz="2667" dirty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1226483"/>
            <a:ext cx="8128000" cy="159291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90000"/>
              </a:lnSpc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3254375"/>
            <a:ext cx="8128000" cy="10890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609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2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C Blue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57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MC logo white_300dpi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03" y="2209810"/>
            <a:ext cx="6533207" cy="210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3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 bwMode="gray">
          <a:xfrm>
            <a:off x="0" y="9"/>
            <a:ext cx="12192000" cy="5886451"/>
            <a:chOff x="0" y="0"/>
            <a:chExt cx="9144000" cy="4414838"/>
          </a:xfrm>
        </p:grpSpPr>
        <p:sp>
          <p:nvSpPr>
            <p:cNvPr id="9" name="Rectangle 8"/>
            <p:cNvSpPr/>
            <p:nvPr userDrawn="1"/>
          </p:nvSpPr>
          <p:spPr bwMode="gray">
            <a:xfrm>
              <a:off x="0" y="0"/>
              <a:ext cx="9144000" cy="2168501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4000">
                  <a:schemeClr val="accent1">
                    <a:tint val="13500"/>
                    <a:satMod val="250000"/>
                  </a:schemeClr>
                </a:gs>
                <a:gs pos="100000">
                  <a:schemeClr val="accent1">
                    <a:tint val="60000"/>
                    <a:satMod val="20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39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 bwMode="gray">
            <a:xfrm>
              <a:off x="0" y="2341322"/>
              <a:ext cx="9144000" cy="2073516"/>
            </a:xfrm>
            <a:prstGeom prst="rect">
              <a:avLst/>
            </a:pr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39">
                <a:defRPr/>
              </a:pPr>
              <a:endParaRPr lang="en-US" sz="2667" dirty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1803410"/>
            <a:ext cx="8128000" cy="1592919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80000"/>
              </a:lnSpc>
              <a:defRPr sz="12800"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6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and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gray">
          <a:xfrm>
            <a:off x="0" y="9"/>
            <a:ext cx="12192000" cy="5886451"/>
            <a:chOff x="0" y="0"/>
            <a:chExt cx="9144000" cy="4414838"/>
          </a:xfrm>
        </p:grpSpPr>
        <p:sp>
          <p:nvSpPr>
            <p:cNvPr id="6" name="Rectangle 5"/>
            <p:cNvSpPr/>
            <p:nvPr userDrawn="1"/>
          </p:nvSpPr>
          <p:spPr bwMode="gray">
            <a:xfrm>
              <a:off x="0" y="0"/>
              <a:ext cx="9144000" cy="2168501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4000">
                  <a:schemeClr val="accent1">
                    <a:tint val="13500"/>
                    <a:satMod val="250000"/>
                  </a:schemeClr>
                </a:gs>
                <a:gs pos="100000">
                  <a:schemeClr val="accent1">
                    <a:tint val="60000"/>
                    <a:satMod val="20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39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 bwMode="gray">
            <a:xfrm>
              <a:off x="0" y="2341322"/>
              <a:ext cx="9144000" cy="2073516"/>
            </a:xfrm>
            <a:prstGeom prst="rect">
              <a:avLst/>
            </a:pr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39">
                <a:defRPr/>
              </a:pPr>
              <a:endParaRPr lang="en-US" sz="2667" dirty="0" smtClean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328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1226483"/>
            <a:ext cx="8128000" cy="159291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90000"/>
              </a:lnSpc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57600" y="3225800"/>
            <a:ext cx="8128000" cy="2540000"/>
          </a:xfrm>
          <a:prstGeom prst="rect">
            <a:avLst/>
          </a:prstGeom>
        </p:spPr>
        <p:txBody>
          <a:bodyPr vert="horz" lIns="0" tIns="0" rIns="0" bIns="0"/>
          <a:lstStyle>
            <a:lvl1pPr marL="304768" indent="-304768">
              <a:spcBef>
                <a:spcPts val="1600"/>
              </a:spcBef>
              <a:buClr>
                <a:schemeClr val="tx2"/>
              </a:buClr>
              <a:defRPr sz="3200">
                <a:solidFill>
                  <a:srgbClr val="717073"/>
                </a:solidFill>
                <a:latin typeface="+mn-lt"/>
              </a:defRPr>
            </a:lvl1pPr>
            <a:lvl2pPr>
              <a:spcBef>
                <a:spcPts val="400"/>
              </a:spcBef>
              <a:buClr>
                <a:schemeClr val="tx2"/>
              </a:buClr>
              <a:defRPr sz="2667">
                <a:solidFill>
                  <a:srgbClr val="717073"/>
                </a:solidFill>
                <a:latin typeface="+mn-lt"/>
              </a:defRPr>
            </a:lvl2pPr>
            <a:lvl3pPr marL="1445540" indent="-226462">
              <a:spcBef>
                <a:spcPts val="400"/>
              </a:spcBef>
              <a:buClr>
                <a:schemeClr val="tx2"/>
              </a:buClr>
              <a:defRPr sz="2133">
                <a:solidFill>
                  <a:srgbClr val="717073"/>
                </a:solidFill>
                <a:latin typeface="+mn-lt"/>
              </a:defRPr>
            </a:lvl3pPr>
            <a:lvl4pPr marL="1906927" indent="-224345">
              <a:spcBef>
                <a:spcPts val="400"/>
              </a:spcBef>
              <a:buClr>
                <a:schemeClr val="tx2"/>
              </a:buClr>
              <a:defRPr sz="1600">
                <a:solidFill>
                  <a:srgbClr val="717073"/>
                </a:solidFill>
                <a:latin typeface="+mn-lt"/>
              </a:defRPr>
            </a:lvl4pPr>
            <a:lvl5pPr marL="2359849" indent="-226462">
              <a:spcBef>
                <a:spcPts val="400"/>
              </a:spcBef>
              <a:buClr>
                <a:schemeClr val="tx2"/>
              </a:buClr>
              <a:buFont typeface="Arial"/>
              <a:buChar char="•"/>
              <a:defRPr sz="1467">
                <a:solidFill>
                  <a:srgbClr val="717073"/>
                </a:solidFill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3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08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9289" y="304800"/>
            <a:ext cx="112776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4267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08000" y="1320800"/>
            <a:ext cx="11277600" cy="4572000"/>
          </a:xfrm>
          <a:prstGeom prst="rect">
            <a:avLst/>
          </a:prstGeom>
        </p:spPr>
        <p:txBody>
          <a:bodyPr vert="horz" lIns="0" tIns="0" rIns="0" bIns="0"/>
          <a:lstStyle>
            <a:lvl1pPr marL="304768" indent="-304768">
              <a:spcBef>
                <a:spcPts val="1600"/>
              </a:spcBef>
              <a:buClr>
                <a:schemeClr val="tx2"/>
              </a:buClr>
              <a:defRPr sz="3200">
                <a:solidFill>
                  <a:srgbClr val="717073"/>
                </a:solidFill>
              </a:defRPr>
            </a:lvl1pPr>
            <a:lvl2pPr>
              <a:spcBef>
                <a:spcPts val="400"/>
              </a:spcBef>
              <a:buClr>
                <a:schemeClr val="tx2"/>
              </a:buClr>
              <a:defRPr sz="2667">
                <a:solidFill>
                  <a:srgbClr val="717073"/>
                </a:solidFill>
              </a:defRPr>
            </a:lvl2pPr>
            <a:lvl3pPr marL="1445540" indent="-226462">
              <a:spcBef>
                <a:spcPts val="400"/>
              </a:spcBef>
              <a:buClr>
                <a:schemeClr val="tx2"/>
              </a:buClr>
              <a:defRPr sz="2133">
                <a:solidFill>
                  <a:srgbClr val="717073"/>
                </a:solidFill>
              </a:defRPr>
            </a:lvl3pPr>
            <a:lvl4pPr marL="1906927" indent="-224345">
              <a:spcBef>
                <a:spcPts val="400"/>
              </a:spcBef>
              <a:buClr>
                <a:schemeClr val="tx2"/>
              </a:buClr>
              <a:defRPr sz="1600">
                <a:solidFill>
                  <a:srgbClr val="717073"/>
                </a:solidFill>
              </a:defRPr>
            </a:lvl4pPr>
            <a:lvl5pPr marL="2359849" indent="-226462">
              <a:spcBef>
                <a:spcPts val="400"/>
              </a:spcBef>
              <a:buClr>
                <a:schemeClr val="tx2"/>
              </a:buClr>
              <a:buFont typeface="Arial"/>
              <a:buChar char="•"/>
              <a:defRPr sz="1467">
                <a:solidFill>
                  <a:srgbClr val="717073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304801"/>
            <a:ext cx="112776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4267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8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2295"/>
            <a:ext cx="12192000" cy="524256"/>
          </a:xfrm>
          <a:prstGeom prst="rect">
            <a:avLst/>
          </a:prstGeom>
          <a:solidFill>
            <a:srgbClr val="2C95D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39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34800" y="6710731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2"/>
                </a:solidFill>
              </a:defRPr>
            </a:lvl1pPr>
          </a:lstStyle>
          <a:p>
            <a:pPr algn="r" defTabSz="609539"/>
            <a:fld id="{61F684CE-B7BB-4223-BA2B-B47808B845F1}" type="slidenum">
              <a:rPr lang="en-US" sz="800" smtClean="0">
                <a:solidFill>
                  <a:srgbClr val="717074"/>
                </a:solidFill>
              </a:rPr>
              <a:pPr algn="r" defTabSz="609539"/>
              <a:t>‹#›</a:t>
            </a:fld>
            <a:endParaRPr lang="en-US" sz="800" dirty="0" smtClean="0">
              <a:solidFill>
                <a:srgbClr val="717074"/>
              </a:solidFill>
            </a:endParaRPr>
          </a:p>
        </p:txBody>
      </p:sp>
      <p:pic>
        <p:nvPicPr>
          <p:cNvPr id="10" name="Picture 9" descr="EMC logo white_300dpi.png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923" y="6246270"/>
            <a:ext cx="1024128" cy="3305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gray">
          <a:xfrm>
            <a:off x="488958" y="6710731"/>
            <a:ext cx="28982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717074"/>
                </a:solidFill>
              </a:rPr>
              <a:t>© Copyright 2016</a:t>
            </a:r>
            <a:r>
              <a:rPr lang="en-US" sz="800" baseline="0" dirty="0" smtClean="0">
                <a:solidFill>
                  <a:srgbClr val="717074"/>
                </a:solidFill>
              </a:rPr>
              <a:t> </a:t>
            </a:r>
            <a:r>
              <a:rPr lang="en-US" sz="800" dirty="0" smtClean="0">
                <a:solidFill>
                  <a:srgbClr val="717074"/>
                </a:solidFill>
              </a:rPr>
              <a:t>EMC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4343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</p:sldLayoutIdLst>
  <p:timing>
    <p:tnLst>
      <p:par>
        <p:cTn id="1" dur="indefinite" restart="never" nodeType="tmRoot"/>
      </p:par>
    </p:tnLst>
  </p:timing>
  <p:txStyles>
    <p:titleStyle>
      <a:lvl1pPr algn="ctr" defTabSz="609539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55" indent="-457155" algn="l" defTabSz="609539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02" indent="-380962" algn="l" defTabSz="609539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49" indent="-304768" algn="l" defTabSz="60953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87" indent="-304768" algn="l" defTabSz="609539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926" indent="-304768" algn="l" defTabSz="609539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464" indent="-304768" algn="l" defTabSz="609539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005" indent="-304768" algn="l" defTabSz="609539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4" indent="-304768" algn="l" defTabSz="609539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082" indent="-304768" algn="l" defTabSz="609539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80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8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8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6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5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3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ctrTitle"/>
          </p:nvPr>
        </p:nvSpPr>
        <p:spPr>
          <a:xfrm>
            <a:off x="508000" y="1193803"/>
            <a:ext cx="11277600" cy="1914060"/>
          </a:xfrm>
        </p:spPr>
        <p:txBody>
          <a:bodyPr/>
          <a:lstStyle/>
          <a:p>
            <a:pPr algn="ctr"/>
            <a:r>
              <a:rPr lang="ru-RU" sz="3200" dirty="0"/>
              <a:t>ПРОЕКТИРОВАНИЕ И РАЗРАБОТКА ПРОТОТИПА ИНТЕГРИРОВАННОГО РЕШЕНИЯ ПО </a:t>
            </a:r>
            <a:r>
              <a:rPr lang="ru-RU" sz="3200" dirty="0" smtClean="0"/>
              <a:t>КОНСОЛИДАЦИИ РЕСУРСОВ </a:t>
            </a:r>
            <a:r>
              <a:rPr lang="ru-RU" sz="3200" dirty="0"/>
              <a:t>СХД СЕРИИ </a:t>
            </a:r>
            <a:r>
              <a:rPr lang="en-US" sz="3200" dirty="0"/>
              <a:t>EMC</a:t>
            </a:r>
            <a:r>
              <a:rPr lang="ru-RU" sz="3200" baseline="30000" dirty="0"/>
              <a:t>2</a:t>
            </a:r>
            <a:r>
              <a:rPr lang="ru-RU" sz="3200" dirty="0"/>
              <a:t> </a:t>
            </a:r>
            <a:r>
              <a:rPr lang="en-US" sz="3200" dirty="0"/>
              <a:t>VNX </a:t>
            </a:r>
            <a:r>
              <a:rPr lang="ru-RU" sz="3200" dirty="0"/>
              <a:t>НА ОСНОВЕ СУЩЕСТВУЮЩИХ КОМПОНЕНТОВ</a:t>
            </a:r>
          </a:p>
        </p:txBody>
      </p:sp>
      <p:sp>
        <p:nvSpPr>
          <p:cNvPr id="14" name="Подзаголовок 13"/>
          <p:cNvSpPr>
            <a:spLocks noGrp="1"/>
          </p:cNvSpPr>
          <p:nvPr>
            <p:ph type="subTitle" idx="1"/>
          </p:nvPr>
        </p:nvSpPr>
        <p:spPr>
          <a:xfrm>
            <a:off x="3657600" y="3530609"/>
            <a:ext cx="8128000" cy="1089025"/>
          </a:xfrm>
        </p:spPr>
        <p:txBody>
          <a:bodyPr/>
          <a:lstStyle/>
          <a:p>
            <a:pPr algn="r"/>
            <a:r>
              <a:rPr lang="ru-RU" dirty="0" smtClean="0"/>
              <a:t>Исполнитель: Трофимов В.А.</a:t>
            </a:r>
          </a:p>
          <a:p>
            <a:pPr algn="r"/>
            <a:r>
              <a:rPr lang="ru-RU" dirty="0" smtClean="0"/>
              <a:t>Науч. Руководитель: Маятин А.В.</a:t>
            </a:r>
            <a:endParaRPr lang="ru-RU" dirty="0"/>
          </a:p>
        </p:txBody>
      </p:sp>
      <p:pic>
        <p:nvPicPr>
          <p:cNvPr id="1030" name="Picture 6" descr="https://www.insight.com/content/dam/insight-web/en_US/store/emc/emc-vnx-seri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3349625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65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Модель интеграции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sz="2667" dirty="0"/>
              <a:t>Все три продукта вместе предоставляют достаточный объем функциональности и информации об СХД для решения поставленной задачи</a:t>
            </a:r>
          </a:p>
          <a:p>
            <a:r>
              <a:rPr lang="ru-RU" sz="2667" dirty="0"/>
              <a:t>Самостоятельное веб-приложение с пользовательским интерфейсом</a:t>
            </a:r>
          </a:p>
          <a:p>
            <a:r>
              <a:rPr lang="ru-RU" sz="2667" dirty="0"/>
              <a:t>Взаимодействие во всеми компонентами по сетевому протоколу</a:t>
            </a:r>
          </a:p>
          <a:p>
            <a:r>
              <a:rPr lang="ru-RU" sz="2667" dirty="0"/>
              <a:t>Создание оболочки для </a:t>
            </a:r>
            <a:r>
              <a:rPr lang="en-US" sz="2667" dirty="0"/>
              <a:t>VNX Sizer </a:t>
            </a:r>
            <a:r>
              <a:rPr lang="ru-RU" sz="2667" dirty="0"/>
              <a:t>для обеспечения сетевого взаимодействия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336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>
          <a:xfrm>
            <a:off x="508000" y="1320800"/>
            <a:ext cx="7188200" cy="4572000"/>
          </a:xfrm>
        </p:spPr>
        <p:txBody>
          <a:bodyPr/>
          <a:lstStyle/>
          <a:p>
            <a:r>
              <a:rPr lang="en-US" dirty="0" smtClean="0"/>
              <a:t>Java EE (Spring)</a:t>
            </a:r>
          </a:p>
          <a:p>
            <a:r>
              <a:rPr lang="ru-RU" dirty="0" smtClean="0"/>
              <a:t>Встроенный сервер приложений (</a:t>
            </a:r>
            <a:r>
              <a:rPr lang="en-US" dirty="0" smtClean="0"/>
              <a:t>Spring Boot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smtClean="0"/>
              <a:t>MongoDB</a:t>
            </a:r>
          </a:p>
          <a:p>
            <a:r>
              <a:rPr lang="en-US" dirty="0" smtClean="0"/>
              <a:t>jQuery</a:t>
            </a:r>
          </a:p>
        </p:txBody>
      </p:sp>
      <p:pic>
        <p:nvPicPr>
          <p:cNvPr id="1026" name="Picture 2" descr="https://spring.io/img/spring-by-pivotal-9066b55828deb3c10e27e609af322c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272745"/>
            <a:ext cx="4063999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pnn.com.ua/Media/Default/Content%20img/jav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951890"/>
            <a:ext cx="1435330" cy="263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theodo.fr/uploads/blog/2015/11/mongod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417" y="3352800"/>
            <a:ext cx="2008906" cy="235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odingtutors.net/uploads/170/logo-jquery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148" y="3217882"/>
            <a:ext cx="2376985" cy="237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94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Модель интеграции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ru-RU" dirty="0" smtClean="0"/>
              <a:t>Автоматизация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75" y="1066800"/>
            <a:ext cx="8724228" cy="4954647"/>
          </a:xfrm>
        </p:spPr>
      </p:pic>
    </p:spTree>
    <p:extLst>
      <p:ext uri="{BB962C8B-B14F-4D97-AF65-F5344CB8AC3E}">
        <p14:creationId xmlns:p14="http://schemas.microsoft.com/office/powerpoint/2010/main" val="317667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Модель интеграции</a:t>
            </a:r>
            <a:r>
              <a:rPr lang="en-US" dirty="0" smtClean="0"/>
              <a:t>. </a:t>
            </a:r>
            <a:r>
              <a:rPr lang="ru-RU" dirty="0" smtClean="0"/>
              <a:t>Развертывание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761444"/>
            <a:ext cx="11277600" cy="3690725"/>
          </a:xfrm>
        </p:spPr>
      </p:pic>
    </p:spTree>
    <p:extLst>
      <p:ext uri="{BB962C8B-B14F-4D97-AF65-F5344CB8AC3E}">
        <p14:creationId xmlns:p14="http://schemas.microsoft.com/office/powerpoint/2010/main" val="62722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ru-RU" dirty="0" smtClean="0"/>
              <a:t>интеграции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smtClean="0"/>
              <a:t>VNX Sizer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707" y="1066800"/>
            <a:ext cx="9472763" cy="4902200"/>
          </a:xfrm>
        </p:spPr>
      </p:pic>
    </p:spTree>
    <p:extLst>
      <p:ext uri="{BB962C8B-B14F-4D97-AF65-F5344CB8AC3E}">
        <p14:creationId xmlns:p14="http://schemas.microsoft.com/office/powerpoint/2010/main" val="422310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Модель интеграции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dirty="0" smtClean="0"/>
              <a:t>Core System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631" y="1066800"/>
            <a:ext cx="7788916" cy="4984013"/>
          </a:xfrm>
        </p:spPr>
      </p:pic>
    </p:spTree>
    <p:extLst>
      <p:ext uri="{BB962C8B-B14F-4D97-AF65-F5344CB8AC3E}">
        <p14:creationId xmlns:p14="http://schemas.microsoft.com/office/powerpoint/2010/main" val="151024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Модель интеграции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ru-RU" dirty="0" smtClean="0"/>
              <a:t>Хранение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07" y="1524000"/>
            <a:ext cx="3677163" cy="3858163"/>
          </a:xfrm>
        </p:spPr>
      </p:pic>
    </p:spTree>
    <p:extLst>
      <p:ext uri="{BB962C8B-B14F-4D97-AF65-F5344CB8AC3E}">
        <p14:creationId xmlns:p14="http://schemas.microsoft.com/office/powerpoint/2010/main" val="98563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182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Терминология СХД. </a:t>
            </a:r>
            <a:r>
              <a:rPr lang="en-US" dirty="0" smtClean="0"/>
              <a:t>Storage Pool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0"/>
          </p:nvPr>
        </p:nvSpPr>
        <p:spPr>
          <a:xfrm>
            <a:off x="508000" y="1320800"/>
            <a:ext cx="11277600" cy="1498600"/>
          </a:xfrm>
        </p:spPr>
        <p:txBody>
          <a:bodyPr/>
          <a:lstStyle/>
          <a:p>
            <a:r>
              <a:rPr lang="en-US" sz="2667" dirty="0"/>
              <a:t>Storage Pool – </a:t>
            </a:r>
            <a:r>
              <a:rPr lang="ru-RU" sz="2667" dirty="0"/>
              <a:t>уровень абстракции над однотипными </a:t>
            </a:r>
            <a:r>
              <a:rPr lang="en-US" sz="2667" dirty="0"/>
              <a:t>RAID-</a:t>
            </a:r>
            <a:r>
              <a:rPr lang="ru-RU" sz="2667" dirty="0"/>
              <a:t>массивами. Автоматически распределяет выделенное пространство блокового доступа по </a:t>
            </a:r>
            <a:r>
              <a:rPr lang="en-US" sz="2667" dirty="0"/>
              <a:t>RAID-</a:t>
            </a:r>
            <a:r>
              <a:rPr lang="ru-RU" sz="2667" dirty="0"/>
              <a:t>массивам</a:t>
            </a:r>
          </a:p>
        </p:txBody>
      </p:sp>
      <p:pic>
        <p:nvPicPr>
          <p:cNvPr id="10" name="Объект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542" y="3224788"/>
            <a:ext cx="9164529" cy="262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7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Терминология </a:t>
            </a:r>
            <a:r>
              <a:rPr lang="ru-RU" dirty="0" smtClean="0"/>
              <a:t>СХД. </a:t>
            </a:r>
            <a:r>
              <a:rPr lang="en-US" dirty="0" smtClean="0"/>
              <a:t>LUN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sz="quarter" idx="10"/>
          </p:nvPr>
        </p:nvSpPr>
        <p:spPr>
          <a:xfrm>
            <a:off x="508005" y="1320800"/>
            <a:ext cx="11288889" cy="1092200"/>
          </a:xfrm>
        </p:spPr>
        <p:txBody>
          <a:bodyPr/>
          <a:lstStyle/>
          <a:p>
            <a:r>
              <a:rPr lang="en-US" sz="2667" dirty="0"/>
              <a:t>LUN (Logical Unit Number) – </a:t>
            </a:r>
            <a:r>
              <a:rPr lang="ru-RU" sz="2667" dirty="0"/>
              <a:t>выделенное на </a:t>
            </a:r>
            <a:r>
              <a:rPr lang="en-US" sz="2667" dirty="0"/>
              <a:t>Storage Pool </a:t>
            </a:r>
            <a:r>
              <a:rPr lang="ru-RU" sz="2667" dirty="0"/>
              <a:t>пространство блокового доступа фиксированного размера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907" y="2006600"/>
            <a:ext cx="7271076" cy="398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8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Терминология </a:t>
            </a:r>
            <a:r>
              <a:rPr lang="ru-RU" dirty="0" smtClean="0"/>
              <a:t>СХД. </a:t>
            </a:r>
            <a:r>
              <a:rPr lang="en-US" dirty="0" smtClean="0"/>
              <a:t>Virtual Pool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317" y="2006605"/>
            <a:ext cx="7297555" cy="3995747"/>
          </a:xfrm>
          <a:prstGeom prst="rect">
            <a:avLst/>
          </a:prstGeom>
        </p:spPr>
      </p:pic>
      <p:sp>
        <p:nvSpPr>
          <p:cNvPr id="8" name="Объект 7"/>
          <p:cNvSpPr>
            <a:spLocks noGrp="1"/>
          </p:cNvSpPr>
          <p:nvPr>
            <p:ph sz="quarter" idx="10"/>
          </p:nvPr>
        </p:nvSpPr>
        <p:spPr>
          <a:xfrm>
            <a:off x="508000" y="1320800"/>
            <a:ext cx="11277600" cy="1092200"/>
          </a:xfrm>
        </p:spPr>
        <p:txBody>
          <a:bodyPr/>
          <a:lstStyle/>
          <a:p>
            <a:r>
              <a:rPr lang="en-US" sz="2667" dirty="0"/>
              <a:t>Virtual Pool – </a:t>
            </a:r>
            <a:r>
              <a:rPr lang="ru-RU" sz="2667" dirty="0"/>
              <a:t>уровень абстракции над </a:t>
            </a:r>
            <a:r>
              <a:rPr lang="en-US" sz="2667" dirty="0"/>
              <a:t>Storage Pool </a:t>
            </a:r>
            <a:r>
              <a:rPr lang="ru-RU" sz="2667" dirty="0"/>
              <a:t>с </a:t>
            </a:r>
            <a:r>
              <a:rPr lang="ru-RU" sz="2667" dirty="0" smtClean="0"/>
              <a:t>консолидацией </a:t>
            </a:r>
            <a:r>
              <a:rPr lang="ru-RU" sz="2667" dirty="0"/>
              <a:t>по различным параметрам</a:t>
            </a:r>
          </a:p>
        </p:txBody>
      </p:sp>
    </p:spTree>
    <p:extLst>
      <p:ext uri="{BB962C8B-B14F-4D97-AF65-F5344CB8AC3E}">
        <p14:creationId xmlns:p14="http://schemas.microsoft.com/office/powerpoint/2010/main" val="253434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Описание процесса автоматизации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smtClean="0"/>
              <a:t>Virtual Pool</a:t>
            </a:r>
            <a:r>
              <a:rPr lang="ru-RU" dirty="0" smtClean="0"/>
              <a:t>, состоящего из нескольких </a:t>
            </a:r>
            <a:r>
              <a:rPr lang="en-US" dirty="0" smtClean="0"/>
              <a:t>Storage Pool, </a:t>
            </a:r>
            <a:r>
              <a:rPr lang="ru-RU" dirty="0" smtClean="0"/>
              <a:t>удовлетворяющих требованиям приложения к параметрам производительности</a:t>
            </a:r>
            <a:endParaRPr lang="en-US" dirty="0" smtClean="0"/>
          </a:p>
          <a:p>
            <a:r>
              <a:rPr lang="ru-RU" dirty="0" smtClean="0"/>
              <a:t>Единое решение для </a:t>
            </a:r>
            <a:r>
              <a:rPr lang="ru-RU" dirty="0" smtClean="0"/>
              <a:t>консолидации ресурсов </a:t>
            </a:r>
            <a:r>
              <a:rPr lang="ru-RU" dirty="0" smtClean="0"/>
              <a:t>рассматриваемых СХД отсутствует</a:t>
            </a:r>
          </a:p>
          <a:p>
            <a:r>
              <a:rPr lang="ru-RU" dirty="0" smtClean="0"/>
              <a:t>Выполнение процесса вручную занимает много времени и затруднительно в больших датацентрах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120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Описание процесса автоматизации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432180"/>
            <a:ext cx="11277600" cy="4349239"/>
          </a:xfrm>
        </p:spPr>
      </p:pic>
    </p:spTree>
    <p:extLst>
      <p:ext uri="{BB962C8B-B14F-4D97-AF65-F5344CB8AC3E}">
        <p14:creationId xmlns:p14="http://schemas.microsoft.com/office/powerpoint/2010/main" val="62714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Описание интегрируемых продуктов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>
          <a:xfrm>
            <a:off x="508005" y="1320807"/>
            <a:ext cx="11288889" cy="1553183"/>
          </a:xfrm>
        </p:spPr>
        <p:txBody>
          <a:bodyPr/>
          <a:lstStyle/>
          <a:p>
            <a:r>
              <a:rPr lang="ru-RU" sz="2667" dirty="0"/>
              <a:t>Веб-приложение для централизованного управления большим количеством систем хранения данных</a:t>
            </a:r>
          </a:p>
          <a:p>
            <a:r>
              <a:rPr lang="ru-RU" sz="2667" dirty="0"/>
              <a:t>Уровень абстракции над ресурсами СХД: </a:t>
            </a:r>
            <a:r>
              <a:rPr lang="en-US" sz="2667" i="1" dirty="0"/>
              <a:t>Virtual Pool</a:t>
            </a:r>
            <a:endParaRPr lang="en-US" sz="2667" dirty="0"/>
          </a:p>
        </p:txBody>
      </p:sp>
      <p:pic>
        <p:nvPicPr>
          <p:cNvPr id="3076" name="Picture 4" descr="https://pbs.twimg.com/media/CGhTvzQVAAAQ1M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6" y="3004319"/>
            <a:ext cx="4684889" cy="283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508004" y="2873983"/>
            <a:ext cx="6604002" cy="3251200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 algn="l" defTabSz="457200" rtl="0" eaLnBrk="1" latinLnBrk="0" hangingPunct="1"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rgbClr val="71707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2000" kern="1200">
                <a:solidFill>
                  <a:srgbClr val="717073"/>
                </a:solidFill>
                <a:latin typeface="+mn-lt"/>
                <a:ea typeface="+mn-ea"/>
                <a:cs typeface="+mn-cs"/>
              </a:defRPr>
            </a:lvl2pPr>
            <a:lvl3pPr marL="1084263" indent="-169863" algn="l" defTabSz="457200" rtl="0" eaLnBrk="1" latinLnBrk="0" hangingPunct="1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600" kern="1200">
                <a:solidFill>
                  <a:srgbClr val="717073"/>
                </a:solidFill>
                <a:latin typeface="+mn-lt"/>
                <a:ea typeface="+mn-ea"/>
                <a:cs typeface="+mn-cs"/>
              </a:defRPr>
            </a:lvl3pPr>
            <a:lvl4pPr marL="1430338" indent="-168275" algn="l" defTabSz="457200" rtl="0" eaLnBrk="1" latinLnBrk="0" hangingPunct="1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1200" kern="1200">
                <a:solidFill>
                  <a:srgbClr val="717073"/>
                </a:solidFill>
                <a:latin typeface="+mn-lt"/>
                <a:ea typeface="+mn-ea"/>
                <a:cs typeface="+mn-cs"/>
              </a:defRPr>
            </a:lvl4pPr>
            <a:lvl5pPr marL="1770063" indent="-169863" algn="l" defTabSz="457200" rtl="0" eaLnBrk="1" latinLnBrk="0" hangingPunct="1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 kern="1200">
                <a:solidFill>
                  <a:srgbClr val="71707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667" dirty="0"/>
              <a:t>Имеет </a:t>
            </a:r>
            <a:r>
              <a:rPr lang="en-US" sz="2667" dirty="0"/>
              <a:t>REST API</a:t>
            </a:r>
            <a:endParaRPr lang="ru-RU" sz="2667" dirty="0"/>
          </a:p>
          <a:p>
            <a:pPr lvl="1"/>
            <a:r>
              <a:rPr lang="ru-RU" sz="2133" dirty="0"/>
              <a:t>Получение базовой информации об имеющихся </a:t>
            </a:r>
            <a:r>
              <a:rPr lang="en-US" sz="2133" dirty="0"/>
              <a:t>Storage Pool</a:t>
            </a:r>
            <a:r>
              <a:rPr lang="ru-RU" sz="2133" dirty="0"/>
              <a:t> и </a:t>
            </a:r>
            <a:r>
              <a:rPr lang="en-US" sz="2133" dirty="0"/>
              <a:t>LUN</a:t>
            </a:r>
            <a:endParaRPr lang="ru-RU" sz="2133" dirty="0"/>
          </a:p>
          <a:p>
            <a:pPr lvl="1"/>
            <a:r>
              <a:rPr lang="ru-RU" sz="2133" dirty="0"/>
              <a:t>Создание </a:t>
            </a:r>
            <a:r>
              <a:rPr lang="en-US" sz="2133" dirty="0"/>
              <a:t>Virtual Pool</a:t>
            </a:r>
            <a:endParaRPr lang="ru-RU" sz="2133" dirty="0"/>
          </a:p>
          <a:p>
            <a:pPr lvl="1"/>
            <a:r>
              <a:rPr lang="ru-RU" sz="2133" dirty="0"/>
              <a:t>Выделение </a:t>
            </a:r>
            <a:r>
              <a:rPr lang="en-US" sz="2133" dirty="0"/>
              <a:t>LUN</a:t>
            </a:r>
            <a:endParaRPr lang="ru-RU" sz="2133" dirty="0"/>
          </a:p>
          <a:p>
            <a:pPr lvl="1"/>
            <a:r>
              <a:rPr lang="ru-RU" sz="2133" dirty="0"/>
              <a:t>Экспорт </a:t>
            </a:r>
            <a:r>
              <a:rPr lang="en-US" sz="2133" dirty="0"/>
              <a:t>LUN </a:t>
            </a:r>
            <a:r>
              <a:rPr lang="ru-RU" sz="2133" dirty="0"/>
              <a:t>на хост</a:t>
            </a:r>
          </a:p>
          <a:p>
            <a:r>
              <a:rPr lang="ru-RU" sz="2667" dirty="0"/>
              <a:t>Не поддерживает </a:t>
            </a:r>
            <a:r>
              <a:rPr lang="ru-RU" sz="2667" dirty="0" smtClean="0"/>
              <a:t>консолидацию </a:t>
            </a:r>
            <a:r>
              <a:rPr lang="ru-RU" sz="2667" dirty="0"/>
              <a:t>по параметрам производительности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362878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Описание интегрируемых продуктов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>
          <a:xfrm>
            <a:off x="508000" y="1320800"/>
            <a:ext cx="11277600" cy="2006600"/>
          </a:xfrm>
        </p:spPr>
        <p:txBody>
          <a:bodyPr/>
          <a:lstStyle/>
          <a:p>
            <a:r>
              <a:rPr lang="ru-RU" sz="2667" dirty="0"/>
              <a:t>Веб-приложение для мониторинга и анализа использования ресурсов СХД в реальном времени</a:t>
            </a:r>
          </a:p>
          <a:p>
            <a:r>
              <a:rPr lang="ru-RU" sz="2667" dirty="0"/>
              <a:t>Детальная информация о производительности и структуре СХД и ее ресурсов</a:t>
            </a:r>
          </a:p>
        </p:txBody>
      </p:sp>
      <p:pic>
        <p:nvPicPr>
          <p:cNvPr id="4098" name="Picture 2" descr="https://store.emc.com/medias/sys_master/images/8799215419422/EMC-ViPR-SRM-IMG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225800"/>
            <a:ext cx="381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499872" y="3350768"/>
            <a:ext cx="8644128" cy="2618232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 algn="l" defTabSz="457200" rtl="0" eaLnBrk="1" latinLnBrk="0" hangingPunct="1"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rgbClr val="71707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2000" kern="1200">
                <a:solidFill>
                  <a:srgbClr val="717073"/>
                </a:solidFill>
                <a:latin typeface="+mn-lt"/>
                <a:ea typeface="+mn-ea"/>
                <a:cs typeface="+mn-cs"/>
              </a:defRPr>
            </a:lvl2pPr>
            <a:lvl3pPr marL="1084263" indent="-169863" algn="l" defTabSz="457200" rtl="0" eaLnBrk="1" latinLnBrk="0" hangingPunct="1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600" kern="1200">
                <a:solidFill>
                  <a:srgbClr val="717073"/>
                </a:solidFill>
                <a:latin typeface="+mn-lt"/>
                <a:ea typeface="+mn-ea"/>
                <a:cs typeface="+mn-cs"/>
              </a:defRPr>
            </a:lvl3pPr>
            <a:lvl4pPr marL="1430338" indent="-168275" algn="l" defTabSz="457200" rtl="0" eaLnBrk="1" latinLnBrk="0" hangingPunct="1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1200" kern="1200">
                <a:solidFill>
                  <a:srgbClr val="717073"/>
                </a:solidFill>
                <a:latin typeface="+mn-lt"/>
                <a:ea typeface="+mn-ea"/>
                <a:cs typeface="+mn-cs"/>
              </a:defRPr>
            </a:lvl4pPr>
            <a:lvl5pPr marL="1770063" indent="-169863" algn="l" defTabSz="457200" rtl="0" eaLnBrk="1" latinLnBrk="0" hangingPunct="1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 kern="1200">
                <a:solidFill>
                  <a:srgbClr val="71707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667" dirty="0"/>
              <a:t>Имеет </a:t>
            </a:r>
            <a:r>
              <a:rPr lang="en-US" sz="2667" dirty="0"/>
              <a:t>SOAP API</a:t>
            </a:r>
            <a:endParaRPr lang="ru-RU" sz="2667" dirty="0"/>
          </a:p>
          <a:p>
            <a:pPr lvl="1"/>
            <a:r>
              <a:rPr lang="ru-RU" sz="2133" smtClean="0"/>
              <a:t>Утилизация </a:t>
            </a:r>
            <a:r>
              <a:rPr lang="ru-RU" sz="2133" dirty="0"/>
              <a:t>за период</a:t>
            </a:r>
          </a:p>
          <a:p>
            <a:pPr lvl="1"/>
            <a:r>
              <a:rPr lang="ru-RU" sz="2133" dirty="0"/>
              <a:t>Среднее время отклика за период</a:t>
            </a:r>
          </a:p>
        </p:txBody>
      </p:sp>
    </p:spTree>
    <p:extLst>
      <p:ext uri="{BB962C8B-B14F-4D97-AF65-F5344CB8AC3E}">
        <p14:creationId xmlns:p14="http://schemas.microsoft.com/office/powerpoint/2010/main" val="48592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primenetuk.com/wp-content/uploads/2014/11/vn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088" y="3835788"/>
            <a:ext cx="4470400" cy="228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Описание интегрируемых продуктов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>
          <a:xfrm>
            <a:off x="508000" y="1320801"/>
            <a:ext cx="11277600" cy="1905000"/>
          </a:xfrm>
        </p:spPr>
        <p:txBody>
          <a:bodyPr/>
          <a:lstStyle/>
          <a:p>
            <a:r>
              <a:rPr lang="ru-RU" sz="2667" dirty="0"/>
              <a:t>Самостоятельная настольная утилита</a:t>
            </a:r>
          </a:p>
          <a:p>
            <a:r>
              <a:rPr lang="ru-RU" sz="2667" dirty="0"/>
              <a:t>Расчет характеристик СХД и </a:t>
            </a:r>
            <a:r>
              <a:rPr lang="en-US" sz="2667" dirty="0"/>
              <a:t>Storage Pool </a:t>
            </a:r>
            <a:r>
              <a:rPr lang="ru-RU" sz="2667" dirty="0"/>
              <a:t>под заданной нагрузкой приложений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02088" y="3303114"/>
            <a:ext cx="3244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2C95DD"/>
                </a:solidFill>
              </a:rPr>
              <a:t>VNX Sizer</a:t>
            </a:r>
            <a:endParaRPr lang="ru-RU" sz="4800" dirty="0" err="1">
              <a:solidFill>
                <a:srgbClr val="2C95DD"/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519292" y="2883283"/>
            <a:ext cx="7169797" cy="3085716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 algn="l" defTabSz="457200" rtl="0" eaLnBrk="1" latinLnBrk="0" hangingPunct="1"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rgbClr val="71707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2000" kern="1200">
                <a:solidFill>
                  <a:srgbClr val="717073"/>
                </a:solidFill>
                <a:latin typeface="+mn-lt"/>
                <a:ea typeface="+mn-ea"/>
                <a:cs typeface="+mn-cs"/>
              </a:defRPr>
            </a:lvl2pPr>
            <a:lvl3pPr marL="1084263" indent="-169863" algn="l" defTabSz="457200" rtl="0" eaLnBrk="1" latinLnBrk="0" hangingPunct="1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600" kern="1200">
                <a:solidFill>
                  <a:srgbClr val="717073"/>
                </a:solidFill>
                <a:latin typeface="+mn-lt"/>
                <a:ea typeface="+mn-ea"/>
                <a:cs typeface="+mn-cs"/>
              </a:defRPr>
            </a:lvl3pPr>
            <a:lvl4pPr marL="1430338" indent="-168275" algn="l" defTabSz="457200" rtl="0" eaLnBrk="1" latinLnBrk="0" hangingPunct="1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1200" kern="1200">
                <a:solidFill>
                  <a:srgbClr val="717073"/>
                </a:solidFill>
                <a:latin typeface="+mn-lt"/>
                <a:ea typeface="+mn-ea"/>
                <a:cs typeface="+mn-cs"/>
              </a:defRPr>
            </a:lvl4pPr>
            <a:lvl5pPr marL="1770063" indent="-169863" algn="l" defTabSz="457200" rtl="0" eaLnBrk="1" latinLnBrk="0" hangingPunct="1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 kern="1200">
                <a:solidFill>
                  <a:srgbClr val="71707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667" dirty="0"/>
              <a:t>Не имеет сетевого интерфейса</a:t>
            </a:r>
          </a:p>
          <a:p>
            <a:r>
              <a:rPr lang="ru-RU" sz="2667" dirty="0"/>
              <a:t>Имеет пользовательский интерфейс</a:t>
            </a:r>
          </a:p>
          <a:p>
            <a:r>
              <a:rPr lang="ru-RU" sz="2667" dirty="0"/>
              <a:t>Позволяет импортировать и экспортировать данные с помощью файлов в формате </a:t>
            </a:r>
            <a:r>
              <a:rPr lang="en-US" sz="2667" dirty="0"/>
              <a:t>JSON</a:t>
            </a:r>
            <a:endParaRPr lang="ru-RU" sz="2667" dirty="0"/>
          </a:p>
        </p:txBody>
      </p:sp>
    </p:spTree>
    <p:extLst>
      <p:ext uri="{BB962C8B-B14F-4D97-AF65-F5344CB8AC3E}">
        <p14:creationId xmlns:p14="http://schemas.microsoft.com/office/powerpoint/2010/main" val="59520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 16x9 external template3">
  <a:themeElements>
    <a:clrScheme name="2014 v4">
      <a:dk1>
        <a:srgbClr val="000000"/>
      </a:dk1>
      <a:lt1>
        <a:srgbClr val="FFFFFF"/>
      </a:lt1>
      <a:dk2>
        <a:srgbClr val="2C95DD"/>
      </a:dk2>
      <a:lt2>
        <a:srgbClr val="717074"/>
      </a:lt2>
      <a:accent1>
        <a:srgbClr val="2C95DD"/>
      </a:accent1>
      <a:accent2>
        <a:srgbClr val="339933"/>
      </a:accent2>
      <a:accent3>
        <a:srgbClr val="93C5FF"/>
      </a:accent3>
      <a:accent4>
        <a:srgbClr val="BABCBE"/>
      </a:accent4>
      <a:accent5>
        <a:srgbClr val="007D68"/>
      </a:accent5>
      <a:accent6>
        <a:srgbClr val="CE3131"/>
      </a:accent6>
      <a:hlink>
        <a:srgbClr val="2C95DD"/>
      </a:hlink>
      <a:folHlink>
        <a:srgbClr val="2C95E1"/>
      </a:folHlink>
    </a:clrScheme>
    <a:fontScheme name="Adjacency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sng">
          <a:solidFill>
            <a:schemeClr val="bg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</TotalTime>
  <Words>1214</Words>
  <Application>Microsoft Office PowerPoint</Application>
  <PresentationFormat>Широкоэкранный</PresentationFormat>
  <Paragraphs>98</Paragraphs>
  <Slides>17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Lucida Grande</vt:lpstr>
      <vt:lpstr>Verdana</vt:lpstr>
      <vt:lpstr>Wingdings</vt:lpstr>
      <vt:lpstr>2014 16x9 external template3</vt:lpstr>
      <vt:lpstr>ПРОЕКТИРОВАНИЕ И РАЗРАБОТКА ПРОТОТИПА ИНТЕГРИРОВАННОГО РЕШЕНИЯ ПО КОНСОЛИДАЦИИ РЕСУРСОВ СХД СЕРИИ EMC2 VNX НА ОСНОВЕ СУЩЕСТВУЮЩИХ КОМПОНЕНТОВ</vt:lpstr>
      <vt:lpstr>Терминология СХД. Storage Pool</vt:lpstr>
      <vt:lpstr>Терминология СХД. LUN</vt:lpstr>
      <vt:lpstr>Терминология СХД. Virtual Pool</vt:lpstr>
      <vt:lpstr>Описание процесса автоматизации</vt:lpstr>
      <vt:lpstr>Описание процесса автоматизации</vt:lpstr>
      <vt:lpstr>Описание интегрируемых продуктов</vt:lpstr>
      <vt:lpstr>Описание интегрируемых продуктов</vt:lpstr>
      <vt:lpstr>Описание интегрируемых продуктов</vt:lpstr>
      <vt:lpstr>Модель интеграции</vt:lpstr>
      <vt:lpstr>Используемые технологии</vt:lpstr>
      <vt:lpstr>Модель интеграции. Автоматизация</vt:lpstr>
      <vt:lpstr>Модель интеграции. Развертывание</vt:lpstr>
      <vt:lpstr>Модель интеграции. VNX Sizer</vt:lpstr>
      <vt:lpstr>Модель интеграции. Core System </vt:lpstr>
      <vt:lpstr>Модель интеграции. Хранение данных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Borsch</dc:creator>
  <cp:lastModifiedBy>Трофимов Владислав</cp:lastModifiedBy>
  <cp:revision>118</cp:revision>
  <dcterms:modified xsi:type="dcterms:W3CDTF">2016-04-19T21:34:37Z</dcterms:modified>
</cp:coreProperties>
</file>