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9"/>
  </p:notesMasterIdLst>
  <p:sldIdLst>
    <p:sldId id="263" r:id="rId2"/>
    <p:sldId id="257" r:id="rId3"/>
    <p:sldId id="264" r:id="rId4"/>
    <p:sldId id="265" r:id="rId5"/>
    <p:sldId id="266" r:id="rId6"/>
    <p:sldId id="267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7074"/>
    <a:srgbClr val="8E908F"/>
    <a:srgbClr val="2C9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7DCB2-BAB3-41B3-8A37-F7558ED88B77}" type="datetimeFigureOut">
              <a:rPr lang="ru-RU" smtClean="0"/>
              <a:t>03.10.2015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9E3BA-BC33-4B49-A994-70F0A75332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10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E3BA-BC33-4B49-A994-70F0A753320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494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E3BA-BC33-4B49-A994-70F0A753320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786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E3BA-BC33-4B49-A994-70F0A753320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557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E3BA-BC33-4B49-A994-70F0A753320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938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E3BA-BC33-4B49-A994-70F0A753320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005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CFFE-60B5-4C22-AF64-9A4402CC8873}" type="datetime1">
              <a:rPr lang="ru-RU" smtClean="0"/>
              <a:t>03.10.2015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2A5A-3808-4C1E-B002-D3B0568C4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75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B080-B3F0-47DB-A52A-6B6F1994A0BC}" type="datetime1">
              <a:rPr lang="ru-RU" smtClean="0"/>
              <a:t>03.10.2015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2A5A-3808-4C1E-B002-D3B0568C4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84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BF4F-E020-4B6E-A6F5-F28DCA87628F}" type="datetime1">
              <a:rPr lang="ru-RU" smtClean="0"/>
              <a:t>03.10.2015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2A5A-3808-4C1E-B002-D3B0568C4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48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0BEE-A834-4A81-ABA8-F7C15B522805}" type="datetime1">
              <a:rPr lang="ru-RU" smtClean="0"/>
              <a:t>03.10.2015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2A5A-3808-4C1E-B002-D3B0568C4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18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DF96-A57E-44C2-BF37-15125DD4363F}" type="datetime1">
              <a:rPr lang="ru-RU" smtClean="0"/>
              <a:t>03.10.2015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2A5A-3808-4C1E-B002-D3B0568C4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54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AC31-F1A5-4373-9F59-35E9776E5368}" type="datetime1">
              <a:rPr lang="ru-RU" smtClean="0"/>
              <a:t>03.10.2015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2A5A-3808-4C1E-B002-D3B0568C4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145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2E8D-764B-4A15-ACC3-9D0A4599CB80}" type="datetime1">
              <a:rPr lang="ru-RU" smtClean="0"/>
              <a:t>03.10.2015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2A5A-3808-4C1E-B002-D3B0568C4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33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B6D0-9532-4835-8CDE-211530B1E11E}" type="datetime1">
              <a:rPr lang="ru-RU" smtClean="0"/>
              <a:t>03.10.2015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2A5A-3808-4C1E-B002-D3B0568C4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77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EB01-47C4-4B43-85F5-F810EC9C6B70}" type="datetime1">
              <a:rPr lang="ru-RU" smtClean="0"/>
              <a:t>03.10.2015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2A5A-3808-4C1E-B002-D3B0568C4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694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ACE4-D471-4FED-8017-E821058C051D}" type="datetime1">
              <a:rPr lang="ru-RU" smtClean="0"/>
              <a:t>03.10.2015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2A5A-3808-4C1E-B002-D3B0568C4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35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3E76-D9D7-4069-9A2D-A815D23EC23F}" type="datetime1">
              <a:rPr lang="ru-RU" smtClean="0"/>
              <a:t>03.10.2015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2A5A-3808-4C1E-B002-D3B0568C4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36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55C30-DE13-4347-8693-9DBBACE0EEF2}" type="datetime1">
              <a:rPr lang="ru-RU" smtClean="0"/>
              <a:t>03.10.2015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42A5A-3808-4C1E-B002-D3B0568C49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76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448800" y="6561701"/>
            <a:ext cx="2743200" cy="365125"/>
          </a:xfrm>
        </p:spPr>
        <p:txBody>
          <a:bodyPr/>
          <a:lstStyle/>
          <a:p>
            <a:fld id="{ABF42A5A-3808-4C1E-B002-D3B0568C4914}" type="slidenum">
              <a:rPr lang="ru-RU" smtClean="0"/>
              <a:t>1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6046839"/>
            <a:ext cx="12192000" cy="613184"/>
          </a:xfrm>
          <a:prstGeom prst="rect">
            <a:avLst/>
          </a:prstGeom>
          <a:solidFill>
            <a:srgbClr val="2C95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323013" y="1712628"/>
            <a:ext cx="4497387" cy="1194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dirty="0" smtClean="0">
                <a:solidFill>
                  <a:srgbClr val="2C95D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Цветочный магазин</a:t>
            </a:r>
            <a:endParaRPr lang="en-US" sz="6600" dirty="0">
              <a:solidFill>
                <a:srgbClr val="2C95D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29083" y="2907317"/>
            <a:ext cx="3119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71707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В. Трофимов</a:t>
            </a:r>
          </a:p>
          <a:p>
            <a:r>
              <a:rPr lang="ru-RU" sz="2400" dirty="0">
                <a:solidFill>
                  <a:srgbClr val="71707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</a:t>
            </a:r>
            <a:r>
              <a:rPr lang="ru-RU" sz="2400" dirty="0" smtClean="0">
                <a:solidFill>
                  <a:srgbClr val="71707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Виноградов</a:t>
            </a:r>
            <a:endParaRPr lang="ru-RU" sz="2400" dirty="0" smtClean="0">
              <a:solidFill>
                <a:srgbClr val="71707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400" dirty="0" smtClean="0">
                <a:solidFill>
                  <a:srgbClr val="71707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Д. </a:t>
            </a:r>
            <a:r>
              <a:rPr lang="ru-RU" sz="2400" dirty="0" smtClean="0">
                <a:solidFill>
                  <a:srgbClr val="71707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Кочубей</a:t>
            </a:r>
            <a:endParaRPr lang="ru-RU" sz="2400" dirty="0">
              <a:solidFill>
                <a:srgbClr val="71707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08" y="552136"/>
            <a:ext cx="55880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6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2C95D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Архитектура решения</a:t>
            </a:r>
            <a:endParaRPr lang="ru-RU" dirty="0">
              <a:solidFill>
                <a:srgbClr val="2C95D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6046839"/>
            <a:ext cx="12192000" cy="613184"/>
          </a:xfrm>
          <a:prstGeom prst="rect">
            <a:avLst/>
          </a:prstGeom>
          <a:solidFill>
            <a:srgbClr val="2C95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448800" y="6576449"/>
            <a:ext cx="2743200" cy="365125"/>
          </a:xfrm>
        </p:spPr>
        <p:txBody>
          <a:bodyPr/>
          <a:lstStyle/>
          <a:p>
            <a:fld id="{ABF42A5A-3808-4C1E-B002-D3B0568C4914}" type="slidenum">
              <a:rPr lang="ru-RU" smtClean="0"/>
              <a:t>2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403562"/>
            <a:ext cx="1069503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buClr>
                <a:srgbClr val="2C95DD"/>
              </a:buClr>
            </a:pPr>
            <a:r>
              <a:rPr lang="ru-RU" sz="2400" dirty="0">
                <a:solidFill>
                  <a:srgbClr val="717074"/>
                </a:solidFill>
                <a:latin typeface="Verdana"/>
              </a:rPr>
              <a:t>Постоянные штатные </a:t>
            </a:r>
            <a:r>
              <a:rPr lang="ru-RU" sz="2400" dirty="0" smtClean="0">
                <a:solidFill>
                  <a:srgbClr val="717074"/>
                </a:solidFill>
                <a:latin typeface="Verdana"/>
              </a:rPr>
              <a:t>сотрудники:</a:t>
            </a:r>
          </a:p>
          <a:p>
            <a:pPr>
              <a:lnSpc>
                <a:spcPct val="125000"/>
              </a:lnSpc>
              <a:buClr>
                <a:srgbClr val="2C95DD"/>
              </a:buClr>
            </a:pPr>
            <a:endParaRPr lang="ru-RU" sz="2400" dirty="0" smtClean="0">
              <a:solidFill>
                <a:srgbClr val="717074"/>
              </a:solidFill>
              <a:latin typeface="Verdana"/>
            </a:endParaRPr>
          </a:p>
          <a:p>
            <a:pPr marL="285750" indent="-285750">
              <a:lnSpc>
                <a:spcPct val="125000"/>
              </a:lnSpc>
              <a:buClr>
                <a:srgbClr val="2C95DD"/>
              </a:buClr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717074"/>
                </a:solidFill>
                <a:latin typeface="Verdana"/>
              </a:rPr>
              <a:t>Генеральный </a:t>
            </a:r>
            <a:r>
              <a:rPr lang="ru-RU" sz="2400" dirty="0">
                <a:solidFill>
                  <a:srgbClr val="717074"/>
                </a:solidFill>
                <a:latin typeface="Verdana"/>
              </a:rPr>
              <a:t>директор</a:t>
            </a:r>
          </a:p>
          <a:p>
            <a:pPr marL="285750" indent="-285750">
              <a:lnSpc>
                <a:spcPct val="125000"/>
              </a:lnSpc>
              <a:buClr>
                <a:srgbClr val="2C95DD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717074"/>
                </a:solidFill>
                <a:latin typeface="Verdana"/>
              </a:rPr>
              <a:t>Ф</a:t>
            </a:r>
            <a:r>
              <a:rPr lang="ru-RU" sz="2400" dirty="0" smtClean="0">
                <a:solidFill>
                  <a:srgbClr val="717074"/>
                </a:solidFill>
                <a:latin typeface="Verdana"/>
              </a:rPr>
              <a:t>инансовый </a:t>
            </a:r>
            <a:r>
              <a:rPr lang="ru-RU" sz="2400" dirty="0">
                <a:solidFill>
                  <a:srgbClr val="717074"/>
                </a:solidFill>
                <a:latin typeface="Verdana"/>
              </a:rPr>
              <a:t>директор</a:t>
            </a:r>
          </a:p>
          <a:p>
            <a:pPr marL="285750" indent="-285750">
              <a:lnSpc>
                <a:spcPct val="125000"/>
              </a:lnSpc>
              <a:buClr>
                <a:srgbClr val="2C95DD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717074"/>
                </a:solidFill>
                <a:latin typeface="Verdana"/>
              </a:rPr>
              <a:t>Н</a:t>
            </a:r>
            <a:r>
              <a:rPr lang="ru-RU" sz="2400" dirty="0" smtClean="0">
                <a:solidFill>
                  <a:srgbClr val="717074"/>
                </a:solidFill>
                <a:latin typeface="Verdana"/>
              </a:rPr>
              <a:t>ачальник </a:t>
            </a:r>
            <a:r>
              <a:rPr lang="ru-RU" sz="2400" dirty="0">
                <a:solidFill>
                  <a:srgbClr val="717074"/>
                </a:solidFill>
                <a:latin typeface="Verdana"/>
              </a:rPr>
              <a:t>отдела снабжения</a:t>
            </a:r>
          </a:p>
          <a:p>
            <a:pPr marL="285750" indent="-285750">
              <a:lnSpc>
                <a:spcPct val="125000"/>
              </a:lnSpc>
              <a:buClr>
                <a:srgbClr val="2C95DD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717074"/>
                </a:solidFill>
                <a:latin typeface="Verdana"/>
              </a:rPr>
              <a:t>И</a:t>
            </a:r>
            <a:r>
              <a:rPr lang="ru-RU" sz="2400" dirty="0" smtClean="0">
                <a:solidFill>
                  <a:srgbClr val="717074"/>
                </a:solidFill>
                <a:latin typeface="Verdana"/>
              </a:rPr>
              <a:t>нженер-программист</a:t>
            </a:r>
            <a:endParaRPr lang="ru-RU" sz="2400" dirty="0">
              <a:solidFill>
                <a:srgbClr val="717074"/>
              </a:solidFill>
              <a:latin typeface="Verdana"/>
            </a:endParaRPr>
          </a:p>
          <a:p>
            <a:pPr marL="285750" indent="-285750">
              <a:lnSpc>
                <a:spcPct val="125000"/>
              </a:lnSpc>
              <a:buClr>
                <a:srgbClr val="2C95DD"/>
              </a:buClr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717074"/>
                </a:solidFill>
                <a:latin typeface="Verdana"/>
              </a:rPr>
              <a:t>Неопределенное </a:t>
            </a:r>
            <a:r>
              <a:rPr lang="ru-RU" sz="2400" dirty="0">
                <a:solidFill>
                  <a:srgbClr val="717074"/>
                </a:solidFill>
                <a:latin typeface="Verdana"/>
              </a:rPr>
              <a:t>количество продавцов в торговых точках</a:t>
            </a:r>
          </a:p>
        </p:txBody>
      </p:sp>
    </p:spTree>
    <p:extLst>
      <p:ext uri="{BB962C8B-B14F-4D97-AF65-F5344CB8AC3E}">
        <p14:creationId xmlns:p14="http://schemas.microsoft.com/office/powerpoint/2010/main" val="4250374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2C95D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Архитектура решения</a:t>
            </a:r>
            <a:endParaRPr lang="ru-RU" dirty="0">
              <a:solidFill>
                <a:srgbClr val="2C95D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6046839"/>
            <a:ext cx="12192000" cy="613184"/>
          </a:xfrm>
          <a:prstGeom prst="rect">
            <a:avLst/>
          </a:prstGeom>
          <a:solidFill>
            <a:srgbClr val="2C95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448800" y="6576449"/>
            <a:ext cx="2743200" cy="365125"/>
          </a:xfrm>
        </p:spPr>
        <p:txBody>
          <a:bodyPr/>
          <a:lstStyle/>
          <a:p>
            <a:fld id="{ABF42A5A-3808-4C1E-B002-D3B0568C4914}" type="slidenum">
              <a:rPr lang="ru-RU" smtClean="0"/>
              <a:t>3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403562"/>
            <a:ext cx="1069503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Clr>
                <a:srgbClr val="2C95DD"/>
              </a:buClr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717074"/>
                </a:solidFill>
                <a:latin typeface="Verdana"/>
              </a:rPr>
              <a:t>Все компьютеры на базе </a:t>
            </a:r>
            <a:r>
              <a:rPr lang="en-US" sz="2400" dirty="0" smtClean="0">
                <a:solidFill>
                  <a:srgbClr val="717074"/>
                </a:solidFill>
                <a:latin typeface="Verdana"/>
              </a:rPr>
              <a:t>Windows 7</a:t>
            </a:r>
            <a:endParaRPr lang="ru-RU" sz="2400" dirty="0" smtClean="0">
              <a:solidFill>
                <a:srgbClr val="717074"/>
              </a:solidFill>
              <a:latin typeface="Verdana"/>
            </a:endParaRPr>
          </a:p>
          <a:p>
            <a:pPr marL="285750" indent="-285750">
              <a:lnSpc>
                <a:spcPct val="125000"/>
              </a:lnSpc>
              <a:buClr>
                <a:srgbClr val="2C95DD"/>
              </a:buClr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717074"/>
                </a:solidFill>
                <a:latin typeface="Verdana"/>
              </a:rPr>
              <a:t>Ноутбуки у директоров, начальника снабжения и инженера</a:t>
            </a:r>
            <a:endParaRPr lang="en-US" sz="2400" dirty="0" smtClean="0">
              <a:solidFill>
                <a:srgbClr val="717074"/>
              </a:solidFill>
              <a:latin typeface="Verdana"/>
            </a:endParaRPr>
          </a:p>
          <a:p>
            <a:pPr marL="285750" indent="-285750">
              <a:lnSpc>
                <a:spcPct val="125000"/>
              </a:lnSpc>
              <a:buClr>
                <a:srgbClr val="2C95DD"/>
              </a:buClr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717074"/>
                </a:solidFill>
                <a:latin typeface="Verdana"/>
              </a:rPr>
              <a:t>У продавцов рабочая станция совмещена с кассой; дополнительный кассовый модуль</a:t>
            </a:r>
            <a:endParaRPr lang="en-US" sz="2400" dirty="0" smtClean="0">
              <a:solidFill>
                <a:srgbClr val="717074"/>
              </a:solidFill>
              <a:latin typeface="Verdana"/>
            </a:endParaRPr>
          </a:p>
          <a:p>
            <a:pPr marL="285750" indent="-285750">
              <a:lnSpc>
                <a:spcPct val="125000"/>
              </a:lnSpc>
              <a:buClr>
                <a:srgbClr val="2C95DD"/>
              </a:buClr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717074"/>
                </a:solidFill>
                <a:latin typeface="Verdana"/>
              </a:rPr>
              <a:t>Сервер на </a:t>
            </a:r>
            <a:r>
              <a:rPr lang="en-US" sz="2400" dirty="0" smtClean="0">
                <a:solidFill>
                  <a:srgbClr val="717074"/>
                </a:solidFill>
                <a:latin typeface="Verdana"/>
              </a:rPr>
              <a:t>Windows Server 2012</a:t>
            </a:r>
            <a:endParaRPr lang="ru-RU" sz="2400" dirty="0" smtClean="0">
              <a:solidFill>
                <a:srgbClr val="717074"/>
              </a:solidFill>
              <a:latin typeface="Verdana"/>
            </a:endParaRPr>
          </a:p>
          <a:p>
            <a:pPr marL="285750" indent="-285750">
              <a:lnSpc>
                <a:spcPct val="125000"/>
              </a:lnSpc>
              <a:buClr>
                <a:srgbClr val="2C95DD"/>
              </a:buClr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717074"/>
                </a:solidFill>
                <a:latin typeface="Verdana"/>
              </a:rPr>
              <a:t>Использование гипервизора </a:t>
            </a:r>
            <a:r>
              <a:rPr lang="en-US" sz="2400" dirty="0" smtClean="0">
                <a:solidFill>
                  <a:srgbClr val="717074"/>
                </a:solidFill>
                <a:latin typeface="Verdana"/>
              </a:rPr>
              <a:t>Hyper-V</a:t>
            </a:r>
          </a:p>
          <a:p>
            <a:pPr marL="285750" indent="-285750">
              <a:lnSpc>
                <a:spcPct val="125000"/>
              </a:lnSpc>
              <a:buClr>
                <a:srgbClr val="2C95DD"/>
              </a:buClr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717074"/>
                </a:solidFill>
                <a:latin typeface="Verdana"/>
              </a:rPr>
              <a:t>СУБД </a:t>
            </a:r>
            <a:r>
              <a:rPr lang="en-US" sz="2400" dirty="0" smtClean="0">
                <a:solidFill>
                  <a:srgbClr val="717074"/>
                </a:solidFill>
                <a:latin typeface="Verdana"/>
              </a:rPr>
              <a:t>MS SQL Server 2012</a:t>
            </a:r>
          </a:p>
          <a:p>
            <a:pPr marL="285750" indent="-285750">
              <a:lnSpc>
                <a:spcPct val="125000"/>
              </a:lnSpc>
              <a:buClr>
                <a:srgbClr val="2C95DD"/>
              </a:buClr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717074"/>
                </a:solidFill>
                <a:latin typeface="Verdana"/>
              </a:rPr>
              <a:t>Нет необходимости в репликации и кластеризации</a:t>
            </a:r>
          </a:p>
          <a:p>
            <a:pPr marL="285750" indent="-285750">
              <a:lnSpc>
                <a:spcPct val="125000"/>
              </a:lnSpc>
              <a:buClr>
                <a:srgbClr val="2C95DD"/>
              </a:buClr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717074"/>
                </a:solidFill>
                <a:latin typeface="Verdana"/>
              </a:rPr>
              <a:t>Организация </a:t>
            </a:r>
            <a:r>
              <a:rPr lang="en-US" sz="2400" dirty="0" smtClean="0">
                <a:solidFill>
                  <a:srgbClr val="717074"/>
                </a:solidFill>
                <a:latin typeface="Verdana"/>
              </a:rPr>
              <a:t>RSA </a:t>
            </a:r>
            <a:r>
              <a:rPr lang="ru-RU" sz="2400" dirty="0" smtClean="0">
                <a:solidFill>
                  <a:srgbClr val="717074"/>
                </a:solidFill>
                <a:latin typeface="Verdana"/>
              </a:rPr>
              <a:t>шифрования и </a:t>
            </a:r>
            <a:r>
              <a:rPr lang="en-US" sz="2400" dirty="0" smtClean="0">
                <a:solidFill>
                  <a:srgbClr val="717074"/>
                </a:solidFill>
                <a:latin typeface="Verdana"/>
              </a:rPr>
              <a:t>VPN </a:t>
            </a:r>
            <a:r>
              <a:rPr lang="ru-RU" sz="2400" dirty="0" smtClean="0">
                <a:solidFill>
                  <a:srgbClr val="717074"/>
                </a:solidFill>
                <a:latin typeface="Verdana"/>
              </a:rPr>
              <a:t>туннелирования</a:t>
            </a:r>
            <a:endParaRPr lang="ru-RU" sz="2400" dirty="0">
              <a:solidFill>
                <a:srgbClr val="717074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2000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2C95D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Архитектура решения</a:t>
            </a:r>
            <a:endParaRPr lang="ru-RU" dirty="0">
              <a:solidFill>
                <a:srgbClr val="2C95D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6046839"/>
            <a:ext cx="12192000" cy="613184"/>
          </a:xfrm>
          <a:prstGeom prst="rect">
            <a:avLst/>
          </a:prstGeom>
          <a:solidFill>
            <a:srgbClr val="2C95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448800" y="6576449"/>
            <a:ext cx="2743200" cy="365125"/>
          </a:xfrm>
        </p:spPr>
        <p:txBody>
          <a:bodyPr/>
          <a:lstStyle/>
          <a:p>
            <a:fld id="{ABF42A5A-3808-4C1E-B002-D3B0568C4914}" type="slidenum">
              <a:rPr lang="ru-RU" smtClean="0"/>
              <a:t>4</a:t>
            </a:fld>
            <a:endParaRPr lang="ru-RU" dirty="0"/>
          </a:p>
        </p:txBody>
      </p:sp>
      <p:pic>
        <p:nvPicPr>
          <p:cNvPr id="6" name="Рисунок 5" descr="C:\Users\Stranger\Desktop\Deployment Diagram1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890" y="969962"/>
            <a:ext cx="6840220" cy="4918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0063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2C95D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Характеристики аппаратных узлов</a:t>
            </a:r>
            <a:endParaRPr lang="ru-RU" dirty="0">
              <a:solidFill>
                <a:srgbClr val="2C95D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6046839"/>
            <a:ext cx="12192000" cy="613184"/>
          </a:xfrm>
          <a:prstGeom prst="rect">
            <a:avLst/>
          </a:prstGeom>
          <a:solidFill>
            <a:srgbClr val="2C95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448800" y="6576449"/>
            <a:ext cx="2743200" cy="365125"/>
          </a:xfrm>
        </p:spPr>
        <p:txBody>
          <a:bodyPr/>
          <a:lstStyle/>
          <a:p>
            <a:fld id="{ABF42A5A-3808-4C1E-B002-D3B0568C4914}" type="slidenum">
              <a:rPr lang="ru-RU" smtClean="0"/>
              <a:t>5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403562"/>
            <a:ext cx="1069503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Clr>
                <a:srgbClr val="2C95DD"/>
              </a:buClr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717074"/>
                </a:solidFill>
                <a:latin typeface="Verdana"/>
              </a:rPr>
              <a:t>Генеральный </a:t>
            </a:r>
            <a:r>
              <a:rPr lang="ru-RU" sz="2400" dirty="0">
                <a:solidFill>
                  <a:srgbClr val="717074"/>
                </a:solidFill>
                <a:latin typeface="Verdana"/>
              </a:rPr>
              <a:t>директор: </a:t>
            </a:r>
            <a:r>
              <a:rPr lang="en-US" sz="2400" dirty="0">
                <a:solidFill>
                  <a:srgbClr val="717074"/>
                </a:solidFill>
                <a:latin typeface="Verdana"/>
              </a:rPr>
              <a:t>Dell Latitude E7450, Intel Core i7-5600U, 8GB DDR3L Memory</a:t>
            </a:r>
          </a:p>
          <a:p>
            <a:pPr marL="285750" indent="-285750">
              <a:lnSpc>
                <a:spcPct val="125000"/>
              </a:lnSpc>
              <a:buClr>
                <a:srgbClr val="2C95DD"/>
              </a:buClr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717074"/>
                </a:solidFill>
                <a:latin typeface="Verdana"/>
              </a:rPr>
              <a:t>Финансовый </a:t>
            </a:r>
            <a:r>
              <a:rPr lang="ru-RU" sz="2400" dirty="0">
                <a:solidFill>
                  <a:srgbClr val="717074"/>
                </a:solidFill>
                <a:latin typeface="Verdana"/>
              </a:rPr>
              <a:t>директор: </a:t>
            </a:r>
            <a:r>
              <a:rPr lang="en-US" sz="2400" dirty="0">
                <a:solidFill>
                  <a:srgbClr val="717074"/>
                </a:solidFill>
                <a:latin typeface="Verdana"/>
              </a:rPr>
              <a:t>Dell Latitude E7450, Intel Core i7-5600U, 8GB DDR3L Memory</a:t>
            </a:r>
          </a:p>
          <a:p>
            <a:pPr marL="285750" indent="-285750">
              <a:lnSpc>
                <a:spcPct val="125000"/>
              </a:lnSpc>
              <a:buClr>
                <a:srgbClr val="2C95DD"/>
              </a:buClr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717074"/>
                </a:solidFill>
                <a:latin typeface="Verdana"/>
              </a:rPr>
              <a:t>Начальник </a:t>
            </a:r>
            <a:r>
              <a:rPr lang="ru-RU" sz="2400" dirty="0">
                <a:solidFill>
                  <a:srgbClr val="717074"/>
                </a:solidFill>
                <a:latin typeface="Verdana"/>
              </a:rPr>
              <a:t>снабжения: </a:t>
            </a:r>
            <a:r>
              <a:rPr lang="en-US" sz="2400" dirty="0">
                <a:solidFill>
                  <a:srgbClr val="717074"/>
                </a:solidFill>
                <a:latin typeface="Verdana"/>
              </a:rPr>
              <a:t>Dell Latitude E6410, Intel Core i5 3410M, 8GB DDR3 Memory</a:t>
            </a:r>
          </a:p>
          <a:p>
            <a:pPr marL="285750" indent="-285750">
              <a:lnSpc>
                <a:spcPct val="125000"/>
              </a:lnSpc>
              <a:buClr>
                <a:srgbClr val="2C95DD"/>
              </a:buClr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717074"/>
                </a:solidFill>
                <a:latin typeface="Verdana"/>
              </a:rPr>
              <a:t>Инженер-программист</a:t>
            </a:r>
            <a:r>
              <a:rPr lang="ru-RU" sz="2400" dirty="0">
                <a:solidFill>
                  <a:srgbClr val="717074"/>
                </a:solidFill>
                <a:latin typeface="Verdana"/>
              </a:rPr>
              <a:t>: </a:t>
            </a:r>
            <a:r>
              <a:rPr lang="en-US" sz="2400" dirty="0">
                <a:solidFill>
                  <a:srgbClr val="717074"/>
                </a:solidFill>
                <a:latin typeface="Verdana"/>
              </a:rPr>
              <a:t>Dell Latitude E6540, Intel Core i7 4610M, 8GB DDR3L </a:t>
            </a:r>
            <a:r>
              <a:rPr lang="en-US" sz="2400" dirty="0" smtClean="0">
                <a:solidFill>
                  <a:srgbClr val="717074"/>
                </a:solidFill>
                <a:latin typeface="Verdana"/>
              </a:rPr>
              <a:t>Memory</a:t>
            </a:r>
            <a:endParaRPr lang="ru-RU" sz="2400" dirty="0" smtClean="0">
              <a:solidFill>
                <a:srgbClr val="717074"/>
              </a:solidFill>
              <a:latin typeface="Verdana"/>
            </a:endParaRPr>
          </a:p>
          <a:p>
            <a:pPr marL="285750" indent="-285750">
              <a:lnSpc>
                <a:spcPct val="125000"/>
              </a:lnSpc>
              <a:buClr>
                <a:srgbClr val="2C95DD"/>
              </a:buClr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717074"/>
                </a:solidFill>
                <a:latin typeface="Verdana"/>
              </a:rPr>
              <a:t>Сервер </a:t>
            </a:r>
            <a:r>
              <a:rPr lang="en-US" sz="2400" dirty="0" smtClean="0">
                <a:solidFill>
                  <a:srgbClr val="717074"/>
                </a:solidFill>
                <a:latin typeface="Verdana"/>
              </a:rPr>
              <a:t>Dell </a:t>
            </a:r>
            <a:r>
              <a:rPr lang="en-US" sz="2400" dirty="0">
                <a:solidFill>
                  <a:srgbClr val="717074"/>
                </a:solidFill>
                <a:latin typeface="Verdana"/>
              </a:rPr>
              <a:t>PowerEdge T20, Intel® Xeon® E3, 32GB </a:t>
            </a:r>
            <a:r>
              <a:rPr lang="en-US" sz="2400" dirty="0" smtClean="0">
                <a:solidFill>
                  <a:srgbClr val="717074"/>
                </a:solidFill>
                <a:latin typeface="Verdana"/>
              </a:rPr>
              <a:t>UDIMM</a:t>
            </a:r>
            <a:endParaRPr lang="ru-RU" sz="2400" dirty="0" smtClean="0">
              <a:solidFill>
                <a:srgbClr val="717074"/>
              </a:solidFill>
              <a:latin typeface="Verdana"/>
            </a:endParaRPr>
          </a:p>
          <a:p>
            <a:pPr marL="285750" indent="-285750">
              <a:lnSpc>
                <a:spcPct val="125000"/>
              </a:lnSpc>
              <a:buClr>
                <a:srgbClr val="2C95DD"/>
              </a:buClr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717074"/>
                </a:solidFill>
                <a:latin typeface="Verdana"/>
              </a:rPr>
              <a:t>Беспроводной </a:t>
            </a:r>
            <a:r>
              <a:rPr lang="ru-RU" sz="2400" dirty="0">
                <a:solidFill>
                  <a:srgbClr val="717074"/>
                </a:solidFill>
                <a:latin typeface="Verdana"/>
              </a:rPr>
              <a:t>маршрутизатор D-link DIR-620</a:t>
            </a:r>
            <a:endParaRPr lang="en-US" sz="2400" dirty="0">
              <a:solidFill>
                <a:srgbClr val="717074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433547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2C95D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Смета</a:t>
            </a:r>
            <a:endParaRPr lang="ru-RU" dirty="0">
              <a:solidFill>
                <a:srgbClr val="2C95D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6046839"/>
            <a:ext cx="12192000" cy="613184"/>
          </a:xfrm>
          <a:prstGeom prst="rect">
            <a:avLst/>
          </a:prstGeom>
          <a:solidFill>
            <a:srgbClr val="2C95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448800" y="6576449"/>
            <a:ext cx="2743200" cy="365125"/>
          </a:xfrm>
        </p:spPr>
        <p:txBody>
          <a:bodyPr/>
          <a:lstStyle/>
          <a:p>
            <a:fld id="{ABF42A5A-3808-4C1E-B002-D3B0568C4914}" type="slidenum">
              <a:rPr lang="ru-RU" smtClean="0"/>
              <a:t>6</a:t>
            </a:fld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370377"/>
              </p:ext>
            </p:extLst>
          </p:nvPr>
        </p:nvGraphicFramePr>
        <p:xfrm>
          <a:off x="721260" y="1068314"/>
          <a:ext cx="10632540" cy="4707794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8307907"/>
                <a:gridCol w="2324633"/>
              </a:tblGrid>
              <a:tr h="3621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50" b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Компонент</a:t>
                      </a:r>
                      <a:endParaRPr lang="ru-RU" sz="11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50" b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Стоимость</a:t>
                      </a:r>
                      <a:r>
                        <a:rPr lang="en-US" sz="1150" b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ru-RU" sz="1150" b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руб.</a:t>
                      </a:r>
                      <a:endParaRPr lang="ru-RU" sz="11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621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50" b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2х ноутбука директорам</a:t>
                      </a:r>
                      <a:endParaRPr lang="ru-RU" sz="11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50" b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220000</a:t>
                      </a:r>
                      <a:endParaRPr lang="ru-RU" sz="11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621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50" b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1х ноутбук начальнику отдела снабжения</a:t>
                      </a:r>
                      <a:endParaRPr lang="ru-RU" sz="11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50" b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40000</a:t>
                      </a:r>
                      <a:endParaRPr lang="ru-RU" sz="11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621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50" b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1х ноутбук инженеру-программисту</a:t>
                      </a:r>
                      <a:endParaRPr lang="ru-RU" sz="11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50" b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80000</a:t>
                      </a:r>
                      <a:endParaRPr lang="ru-RU" sz="11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621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50" b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1х рабочая станция продавцу</a:t>
                      </a:r>
                      <a:endParaRPr lang="ru-RU" sz="11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50" b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56230</a:t>
                      </a:r>
                      <a:endParaRPr lang="ru-RU" sz="11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621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50" b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1х кассовый модуль Yarus-TK</a:t>
                      </a:r>
                      <a:endParaRPr lang="ru-RU" sz="11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50" b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27000</a:t>
                      </a:r>
                      <a:endParaRPr lang="ru-RU" sz="11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621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50" b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1х беспроводной маршрутизатор D-link DIR-620</a:t>
                      </a:r>
                      <a:endParaRPr lang="ru-RU" sz="11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50" b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2000</a:t>
                      </a:r>
                      <a:endParaRPr lang="ru-RU" sz="11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621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50" b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4х МФУ Samsung SCX-4200</a:t>
                      </a:r>
                      <a:endParaRPr lang="ru-RU" sz="11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50" b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16000</a:t>
                      </a:r>
                      <a:endParaRPr lang="ru-RU" sz="11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621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50" b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1х </a:t>
                      </a:r>
                      <a:r>
                        <a:rPr lang="en-US" sz="1150" b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MS SQL Server</a:t>
                      </a:r>
                      <a:endParaRPr lang="ru-RU" sz="11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50" b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40000</a:t>
                      </a:r>
                      <a:endParaRPr lang="ru-RU" sz="11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621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50" b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1х 1С УНФ 8 ПРОФ</a:t>
                      </a:r>
                      <a:endParaRPr lang="ru-RU" sz="11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50" b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17400</a:t>
                      </a:r>
                      <a:endParaRPr lang="ru-RU" sz="11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621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50" b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1х 1С УНФ 8 Клиентская лицензия на 5 рабочих мест</a:t>
                      </a:r>
                      <a:endParaRPr lang="ru-RU" sz="11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50" b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31800</a:t>
                      </a:r>
                      <a:endParaRPr lang="ru-RU" sz="11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621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50" b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r>
                        <a:rPr lang="ru-RU" sz="1150" b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х </a:t>
                      </a:r>
                      <a:r>
                        <a:rPr lang="en-US" sz="1150" b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MS Windows Server 2012 Standard</a:t>
                      </a:r>
                      <a:endParaRPr lang="ru-RU" sz="11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50" b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37000</a:t>
                      </a:r>
                      <a:endParaRPr lang="ru-RU" sz="11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621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50" b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Итого</a:t>
                      </a:r>
                      <a:endParaRPr lang="ru-RU" sz="11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5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567430</a:t>
                      </a:r>
                      <a:endParaRPr lang="ru-RU" sz="11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518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95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9910" y="2534988"/>
            <a:ext cx="82689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Q&amp;A</a:t>
            </a:r>
            <a:endParaRPr lang="ru-RU" sz="8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13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247</Words>
  <Application>Microsoft Office PowerPoint</Application>
  <PresentationFormat>Широкоэкранный</PresentationFormat>
  <Paragraphs>68</Paragraphs>
  <Slides>7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Тема Office</vt:lpstr>
      <vt:lpstr>Презентация PowerPoint</vt:lpstr>
      <vt:lpstr>Архитектура решения</vt:lpstr>
      <vt:lpstr>Архитектура решения</vt:lpstr>
      <vt:lpstr>Архитектура решения</vt:lpstr>
      <vt:lpstr>Характеристики аппаратных узлов</vt:lpstr>
      <vt:lpstr>Смета</vt:lpstr>
      <vt:lpstr>Презентация PowerPoint</vt:lpstr>
    </vt:vector>
  </TitlesOfParts>
  <Company>IFMO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Трофимов Владислав</dc:creator>
  <cp:lastModifiedBy>Трофимов Владислав</cp:lastModifiedBy>
  <cp:revision>51</cp:revision>
  <dcterms:created xsi:type="dcterms:W3CDTF">2014-09-22T16:47:11Z</dcterms:created>
  <dcterms:modified xsi:type="dcterms:W3CDTF">2015-10-03T00:37:47Z</dcterms:modified>
</cp:coreProperties>
</file>