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708C5-C465-4B5A-92FF-32D8D2DCFEAD}" type="datetimeFigureOut">
              <a:rPr lang="ru-RU" smtClean="0"/>
              <a:pPr/>
              <a:t>27.12.2011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7C1A8-77D8-4685-A876-89F6BBC772C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7C1A8-77D8-4685-A876-89F6BBC772C3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E76AEF-2917-4A7D-BBA7-7A4D998522D8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7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AE4AF5-2AF8-40FE-8AF8-1CBD6788FC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2EB9A-13C1-470C-8A17-E3A83734AF44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E1CAE-C17D-4328-BB85-7DDD28B1B7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2FA20-1372-482B-A59D-E747FE044D23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8F6E5-E73C-4877-A017-BE51F57904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C2A3E-D40E-46AA-BC7C-92E83BBDA81C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5AA70-FFF7-4435-BE39-1945DA8198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A352BD-4B01-49F2-B4FA-5DD8C8DEE27F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CFCB45B-2A1B-4458-8E39-42F4147F54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AB928-AAA9-4C08-8192-ECF8E9AFA175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F0930-FAB6-43E5-9220-6C542FC4A3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00C7EB-D10B-4C98-BE69-1EE3D68113B5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390BCE-F68A-4DB7-8156-09EF911C5C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75CFB-EA34-426D-A112-E2E09433A566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4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6B64-A464-47E9-B685-F35097D8EF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Прямоугольник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9DCE9A-99FE-4F44-A499-419B998CB838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B6FC70-3A0A-4BF1-AF30-C2029AA7D7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7B7CDD-7B9E-4FD5-A9FC-DEB7FC347D51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B9AF459-ED9F-48E9-9494-0EAE7352CF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Блок-схема: процесс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B3FBC8-09CB-4D11-85CB-C94069A9F80F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62D5CE-8116-426A-8E26-A99AAB0F6D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177" name="Текст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65AD4BE-1420-4A26-A0FC-3AB9F53D48A5}" type="datetime1">
              <a:rPr lang="ru-RU" smtClean="0"/>
              <a:pPr>
                <a:defRPr/>
              </a:pPr>
              <a:t>27.12.2011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F46CE49-DCF3-4918-AE26-44DDE024E6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2" r:id="rId2"/>
    <p:sldLayoutId id="2147483708" r:id="rId3"/>
    <p:sldLayoutId id="2147483703" r:id="rId4"/>
    <p:sldLayoutId id="2147483709" r:id="rId5"/>
    <p:sldLayoutId id="2147483704" r:id="rId6"/>
    <p:sldLayoutId id="2147483710" r:id="rId7"/>
    <p:sldLayoutId id="2147483711" r:id="rId8"/>
    <p:sldLayoutId id="2147483712" r:id="rId9"/>
    <p:sldLayoutId id="2147483705" r:id="rId10"/>
    <p:sldLayoutId id="214748370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4.png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41.png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6.png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1173157"/>
            <a:ext cx="7772400" cy="1470025"/>
          </a:xfrm>
        </p:spPr>
        <p:txBody>
          <a:bodyPr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ru-RU" sz="5200" dirty="0" smtClean="0">
                <a:solidFill>
                  <a:schemeClr val="accent2">
                    <a:lumMod val="50000"/>
                  </a:schemeClr>
                </a:solidFill>
              </a:rPr>
              <a:t>Лекция 6. Проводник в электрическом поле. Конденсаторы </a:t>
            </a:r>
            <a:endParaRPr lang="ru-RU" sz="5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Рисунок 4" descr="33.thum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2714620"/>
            <a:ext cx="2756300" cy="3675066"/>
          </a:xfrm>
          <a:prstGeom prst="rect">
            <a:avLst/>
          </a:prstGeom>
        </p:spPr>
      </p:pic>
      <p:pic>
        <p:nvPicPr>
          <p:cNvPr id="6" name="Рисунок 5" descr="images.jpg"/>
          <p:cNvPicPr>
            <a:picLocks noChangeAspect="1"/>
          </p:cNvPicPr>
          <p:nvPr/>
        </p:nvPicPr>
        <p:blipFill>
          <a:blip r:embed="rId3"/>
          <a:srcRect b="14156"/>
          <a:stretch>
            <a:fillRect/>
          </a:stretch>
        </p:blipFill>
        <p:spPr>
          <a:xfrm>
            <a:off x="1497936" y="3643314"/>
            <a:ext cx="3645568" cy="1714512"/>
          </a:xfrm>
          <a:prstGeom prst="rect">
            <a:avLst/>
          </a:prstGeom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12881" y="6457914"/>
            <a:ext cx="7859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/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© </a:t>
            </a:r>
            <a:r>
              <a:rPr lang="ru-RU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Музыченко</a:t>
            </a: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Я.Б.,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4214810" y="857232"/>
            <a:ext cx="1785950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571604" y="5357826"/>
            <a:ext cx="2071702" cy="1285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1228756" y="30163"/>
            <a:ext cx="7772400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Емкость конденсатора</a:t>
            </a:r>
            <a:endParaRPr lang="ru-RU" sz="34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2064900"/>
            <a:ext cx="785818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напряжение между обкладками конденсатора. 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481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10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429124" y="785794"/>
          <a:ext cx="1330325" cy="1190625"/>
        </p:xfrm>
        <a:graphic>
          <a:graphicData uri="http://schemas.openxmlformats.org/presentationml/2006/ole">
            <p:oleObj spid="_x0000_s23554" name="Формула" r:id="rId4" imgW="507960" imgH="457200" progId="Equation.3">
              <p:embed/>
            </p:oleObj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5618191" y="3214686"/>
          <a:ext cx="3025775" cy="1287463"/>
        </p:xfrm>
        <a:graphic>
          <a:graphicData uri="http://schemas.openxmlformats.org/presentationml/2006/ole">
            <p:oleObj spid="_x0000_s23555" name="Формула" r:id="rId5" imgW="1155600" imgH="495000" progId="Equation.3">
              <p:embed/>
            </p:oleObj>
          </a:graphicData>
        </a:graphic>
      </p:graphicFrame>
      <p:sp>
        <p:nvSpPr>
          <p:cNvPr id="12" name="Заголовок 1"/>
          <p:cNvSpPr txBox="1">
            <a:spLocks/>
          </p:cNvSpPr>
          <p:nvPr/>
        </p:nvSpPr>
        <p:spPr>
          <a:xfrm>
            <a:off x="1142976" y="2571744"/>
            <a:ext cx="7772400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Плоский конденсатор</a:t>
            </a:r>
            <a:endParaRPr lang="ru-RU" sz="34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4" name="Рисунок 13" descr="plane_capacito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976" y="3357562"/>
            <a:ext cx="4107685" cy="1643074"/>
          </a:xfrm>
          <a:prstGeom prst="rect">
            <a:avLst/>
          </a:prstGeom>
        </p:spPr>
      </p:pic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1643042" y="5429264"/>
          <a:ext cx="1862137" cy="1190625"/>
        </p:xfrm>
        <a:graphic>
          <a:graphicData uri="http://schemas.openxmlformats.org/presentationml/2006/ole">
            <p:oleObj spid="_x0000_s23556" name="Формула" r:id="rId7" imgW="711000" imgH="457200" progId="Equation.3">
              <p:embed/>
            </p:oleObj>
          </a:graphicData>
        </a:graphic>
      </p:graphicFrame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4000496" y="5286388"/>
            <a:ext cx="500066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el-GR" sz="2200" i="1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 – диэлектрическая проницаемость;</a:t>
            </a:r>
          </a:p>
          <a:p>
            <a:pPr marL="88900" algn="just"/>
            <a:r>
              <a:rPr lang="el-GR" sz="2200" i="1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l-GR" sz="1200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–  электрическая постоянная;</a:t>
            </a:r>
          </a:p>
          <a:p>
            <a:pPr marL="88900" algn="just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 –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площадь пластин конденсатора;</a:t>
            </a:r>
          </a:p>
          <a:p>
            <a:pPr marL="88900" algn="just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 –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расстояние между пластинами.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2428860" y="5072074"/>
            <a:ext cx="5572164" cy="1428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4603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11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3429000" y="785794"/>
          <a:ext cx="5715000" cy="2554288"/>
        </p:xfrm>
        <a:graphic>
          <a:graphicData uri="http://schemas.openxmlformats.org/presentationml/2006/ole">
            <p:oleObj spid="_x0000_s24579" name="Формула" r:id="rId4" imgW="2565360" imgH="1155600" progId="Equation.3">
              <p:embed/>
            </p:oleObj>
          </a:graphicData>
        </a:graphic>
      </p:graphicFrame>
      <p:sp>
        <p:nvSpPr>
          <p:cNvPr id="12" name="Заголовок 1"/>
          <p:cNvSpPr txBox="1">
            <a:spLocks/>
          </p:cNvSpPr>
          <p:nvPr/>
        </p:nvSpPr>
        <p:spPr>
          <a:xfrm>
            <a:off x="1142976" y="71414"/>
            <a:ext cx="7772400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Сферический конденсатор</a:t>
            </a:r>
            <a:endParaRPr lang="ru-RU" sz="34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4286248" y="3714752"/>
          <a:ext cx="1862137" cy="1190625"/>
        </p:xfrm>
        <a:graphic>
          <a:graphicData uri="http://schemas.openxmlformats.org/presentationml/2006/ole">
            <p:oleObj spid="_x0000_s24580" name="Формула" r:id="rId5" imgW="711000" imgH="457200" progId="Equation.3">
              <p:embed/>
            </p:oleObj>
          </a:graphicData>
        </a:graphic>
      </p:graphicFrame>
      <p:pic>
        <p:nvPicPr>
          <p:cNvPr id="19" name="Рисунок 18" descr="388px-Spherical_Capacitor.sv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538" y="876308"/>
            <a:ext cx="2409816" cy="2409816"/>
          </a:xfrm>
          <a:prstGeom prst="rect">
            <a:avLst/>
          </a:prstGeom>
        </p:spPr>
      </p:pic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1857356" y="5143500"/>
          <a:ext cx="6053138" cy="1289050"/>
        </p:xfrm>
        <a:graphic>
          <a:graphicData uri="http://schemas.openxmlformats.org/presentationml/2006/ole">
            <p:oleObj spid="_x0000_s24581" name="Формула" r:id="rId7" imgW="231120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2500298" y="5000636"/>
            <a:ext cx="4071966" cy="16430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4796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12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286248" y="714356"/>
          <a:ext cx="4865687" cy="3986213"/>
        </p:xfrm>
        <a:graphic>
          <a:graphicData uri="http://schemas.openxmlformats.org/presentationml/2006/ole">
            <p:oleObj spid="_x0000_s25602" name="Формула" r:id="rId4" imgW="2184120" imgH="1803240" progId="Equation.3">
              <p:embed/>
            </p:oleObj>
          </a:graphicData>
        </a:graphic>
      </p:graphicFrame>
      <p:sp>
        <p:nvSpPr>
          <p:cNvPr id="12" name="Заголовок 1"/>
          <p:cNvSpPr txBox="1">
            <a:spLocks/>
          </p:cNvSpPr>
          <p:nvPr/>
        </p:nvSpPr>
        <p:spPr>
          <a:xfrm>
            <a:off x="1142976" y="71414"/>
            <a:ext cx="7772400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Цилиндрический конденсатор</a:t>
            </a:r>
            <a:endParaRPr lang="ru-RU" sz="34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Рисунок 9" descr="530px-Cylindrical_CapacitorII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785794"/>
            <a:ext cx="3122651" cy="1714512"/>
          </a:xfrm>
          <a:prstGeom prst="rect">
            <a:avLst/>
          </a:prstGeom>
        </p:spPr>
      </p:pic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2786050" y="5072074"/>
          <a:ext cx="3451225" cy="1571625"/>
        </p:xfrm>
        <a:graphic>
          <a:graphicData uri="http://schemas.openxmlformats.org/presentationml/2006/ole">
            <p:oleObj spid="_x0000_s25605" name="Формула" r:id="rId6" imgW="154908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2714612" y="5572140"/>
            <a:ext cx="4572032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643174" y="3000372"/>
            <a:ext cx="4500594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4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13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643438" y="1609716"/>
          <a:ext cx="3706812" cy="533400"/>
        </p:xfrm>
        <a:graphic>
          <a:graphicData uri="http://schemas.openxmlformats.org/presentationml/2006/ole">
            <p:oleObj spid="_x0000_s26626" name="Формула" r:id="rId4" imgW="1663560" imgH="241200" progId="Equation.3">
              <p:embed/>
            </p:oleObj>
          </a:graphicData>
        </a:graphic>
      </p:graphicFrame>
      <p:sp>
        <p:nvSpPr>
          <p:cNvPr id="12" name="Заголовок 1"/>
          <p:cNvSpPr txBox="1">
            <a:spLocks/>
          </p:cNvSpPr>
          <p:nvPr/>
        </p:nvSpPr>
        <p:spPr>
          <a:xfrm>
            <a:off x="1142976" y="71414"/>
            <a:ext cx="7772400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Соединения конденсаторов</a:t>
            </a:r>
            <a:endParaRPr lang="ru-RU" sz="34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Рисунок 8" descr="301px-Capacitors_in_parallel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52" y="1428736"/>
            <a:ext cx="2867025" cy="1685925"/>
          </a:xfrm>
          <a:prstGeom prst="rect">
            <a:avLst/>
          </a:prstGeom>
        </p:spPr>
      </p:pic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071538" y="864855"/>
            <a:ext cx="785818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u="sng" dirty="0" smtClean="0">
                <a:latin typeface="Times New Roman" pitchFamily="18" charset="0"/>
                <a:cs typeface="Times New Roman" pitchFamily="18" charset="0"/>
              </a:rPr>
              <a:t>Параллельное соединение конденсаторов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4714876" y="2357438"/>
          <a:ext cx="3168650" cy="533400"/>
        </p:xfrm>
        <a:graphic>
          <a:graphicData uri="http://schemas.openxmlformats.org/presentationml/2006/ole">
            <p:oleObj spid="_x0000_s26628" name="Формула" r:id="rId6" imgW="1422360" imgH="241200" progId="Equation.3">
              <p:embed/>
            </p:oleObj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2857488" y="3143248"/>
          <a:ext cx="4016375" cy="588962"/>
        </p:xfrm>
        <a:graphic>
          <a:graphicData uri="http://schemas.openxmlformats.org/presentationml/2006/ole">
            <p:oleObj spid="_x0000_s26630" name="Формула" r:id="rId7" imgW="1803240" imgH="266400" progId="Equation.3">
              <p:embed/>
            </p:oleObj>
          </a:graphicData>
        </a:graphic>
      </p:graphicFrame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1071538" y="3714752"/>
            <a:ext cx="785818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u="sng" dirty="0" smtClean="0">
                <a:latin typeface="Times New Roman" pitchFamily="18" charset="0"/>
                <a:cs typeface="Times New Roman" pitchFamily="18" charset="0"/>
              </a:rPr>
              <a:t>Последовательное соединение конденсаторов</a:t>
            </a:r>
          </a:p>
        </p:txBody>
      </p:sp>
      <p:pic>
        <p:nvPicPr>
          <p:cNvPr id="20" name="Рисунок 19" descr="Capacitorsserie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100" y="4286256"/>
            <a:ext cx="3929091" cy="767544"/>
          </a:xfrm>
          <a:prstGeom prst="rect">
            <a:avLst/>
          </a:prstGeom>
        </p:spPr>
      </p:pic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5349905" y="4252933"/>
          <a:ext cx="3508375" cy="533400"/>
        </p:xfrm>
        <a:graphic>
          <a:graphicData uri="http://schemas.openxmlformats.org/presentationml/2006/ole">
            <p:oleObj spid="_x0000_s26631" name="Формула" r:id="rId9" imgW="1574640" imgH="241200" progId="Equation.3">
              <p:embed/>
            </p:oleObj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5368949" y="4895864"/>
          <a:ext cx="2632075" cy="533400"/>
        </p:xfrm>
        <a:graphic>
          <a:graphicData uri="http://schemas.openxmlformats.org/presentationml/2006/ole">
            <p:oleObj spid="_x0000_s26632" name="Формула" r:id="rId10" imgW="1180800" imgH="241200" progId="Equation.3">
              <p:embed/>
            </p:oleObj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2800367" y="5572140"/>
          <a:ext cx="4271963" cy="1149350"/>
        </p:xfrm>
        <a:graphic>
          <a:graphicData uri="http://schemas.openxmlformats.org/presentationml/2006/ole">
            <p:oleObj spid="_x0000_s26633" name="Формула" r:id="rId11" imgW="1917360" imgH="52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43004" y="30163"/>
            <a:ext cx="8200996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Энергия взаимодействия системы зарядов </a:t>
            </a:r>
            <a:endParaRPr lang="ru-RU" sz="32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678493"/>
            <a:ext cx="785818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Система из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точечных зарядов.</a:t>
            </a:r>
          </a:p>
          <a:p>
            <a:pPr marL="286385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Работа всех сил взаимодействия произвольной системы зарядов равна убыли энергии взаимодействия зарядов этой системы: </a:t>
            </a:r>
          </a:p>
          <a:p>
            <a:pPr marL="286385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286385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Найдем выражение для энергии взаимодействия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Энергия взаимодействия пары зарядов</a:t>
            </a:r>
          </a:p>
          <a:p>
            <a:pPr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481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14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5429256" y="3220872"/>
          <a:ext cx="2000264" cy="492289"/>
        </p:xfrm>
        <a:graphic>
          <a:graphicData uri="http://schemas.openxmlformats.org/presentationml/2006/ole">
            <p:oleObj spid="_x0000_s27650" name="Формула" r:id="rId3" imgW="774360" imgH="190440" progId="Equation.3">
              <p:embed/>
            </p:oleObj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2711453" y="4357694"/>
          <a:ext cx="4646629" cy="614030"/>
        </p:xfrm>
        <a:graphic>
          <a:graphicData uri="http://schemas.openxmlformats.org/presentationml/2006/ole">
            <p:oleObj spid="_x0000_s27651" name="Формула" r:id="rId4" imgW="1828800" imgH="241200" progId="Equation.3">
              <p:embed/>
            </p:oleObj>
          </a:graphicData>
        </a:graphic>
      </p:graphicFrame>
      <p:pic>
        <p:nvPicPr>
          <p:cNvPr id="12" name="Рисунок 11" descr="char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77" y="1203851"/>
            <a:ext cx="2959019" cy="2082273"/>
          </a:xfrm>
          <a:prstGeom prst="rect">
            <a:avLst/>
          </a:prstGeom>
        </p:spPr>
      </p:pic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219466" y="5500702"/>
          <a:ext cx="3709988" cy="1131888"/>
        </p:xfrm>
        <a:graphic>
          <a:graphicData uri="http://schemas.openxmlformats.org/presentationml/2006/ole">
            <p:oleObj spid="_x0000_s27652" name="Формула" r:id="rId6" imgW="14601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3714744" y="5214950"/>
            <a:ext cx="2643206" cy="1285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943004" y="30163"/>
            <a:ext cx="8200996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Энергия взаимодействия системы зарядов </a:t>
            </a:r>
            <a:endParaRPr lang="ru-RU" sz="32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678493"/>
            <a:ext cx="785818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зарядов:</a:t>
            </a:r>
          </a:p>
          <a:p>
            <a:pPr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В каждой скобке – энергия взаимодействия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600" i="1" dirty="0" smtClean="0">
                <a:latin typeface="Times New Roman" pitchFamily="18" charset="0"/>
                <a:cs typeface="Times New Roman" pitchFamily="18" charset="0"/>
              </a:rPr>
              <a:t>–го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заряда со всеми остальными.</a:t>
            </a:r>
          </a:p>
          <a:p>
            <a:pPr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Учитывая что               , получаем  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47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15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214678" y="4286256"/>
          <a:ext cx="1152531" cy="462778"/>
        </p:xfrm>
        <a:graphic>
          <a:graphicData uri="http://schemas.openxmlformats.org/presentationml/2006/ole">
            <p:oleObj spid="_x0000_s28674" name="Формула" r:id="rId3" imgW="571320" imgH="228600" progId="Equation.3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1071538" y="1308441"/>
          <a:ext cx="8001056" cy="843026"/>
        </p:xfrm>
        <a:graphic>
          <a:graphicData uri="http://schemas.openxmlformats.org/presentationml/2006/ole">
            <p:oleObj spid="_x0000_s28675" name="Формула" r:id="rId4" imgW="4228920" imgH="444240" progId="Equation.3">
              <p:embed/>
            </p:oleObj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3984633" y="3143248"/>
          <a:ext cx="1658937" cy="1035050"/>
        </p:xfrm>
        <a:graphic>
          <a:graphicData uri="http://schemas.openxmlformats.org/presentationml/2006/ole">
            <p:oleObj spid="_x0000_s28676" name="Формула" r:id="rId5" imgW="876240" imgH="545760" progId="Equation.3">
              <p:embed/>
            </p:oleObj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3892549" y="5143512"/>
          <a:ext cx="2329186" cy="1285884"/>
        </p:xfrm>
        <a:graphic>
          <a:graphicData uri="http://schemas.openxmlformats.org/presentationml/2006/ole">
            <p:oleObj spid="_x0000_s28677" name="Формула" r:id="rId6" imgW="990360" imgH="545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43004" y="30163"/>
            <a:ext cx="8200996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2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Энергия взаимодействия системы зарядов </a:t>
            </a:r>
            <a:endParaRPr lang="ru-RU" sz="32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678493"/>
            <a:ext cx="785818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       - потенциал создаваемый всеми зарядами системы кроме       в месте его нахождения.  </a:t>
            </a:r>
          </a:p>
          <a:p>
            <a:pPr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600" u="sng" dirty="0" smtClean="0">
                <a:latin typeface="Times New Roman" pitchFamily="18" charset="0"/>
                <a:cs typeface="Times New Roman" pitchFamily="18" charset="0"/>
              </a:rPr>
              <a:t>Энергия взаимодействия пары зарядов</a:t>
            </a:r>
          </a:p>
          <a:p>
            <a:pPr algn="ctr"/>
            <a:endParaRPr lang="ru-RU" sz="26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Заряды               находятся на расстоянии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друг от друга. Найдем энергию их взаимодействия. </a:t>
            </a:r>
          </a:p>
          <a:p>
            <a:pPr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484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16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1214414" y="571480"/>
          <a:ext cx="449039" cy="571504"/>
        </p:xfrm>
        <a:graphic>
          <a:graphicData uri="http://schemas.openxmlformats.org/presentationml/2006/ole">
            <p:oleObj spid="_x0000_s29698" name="Формула" r:id="rId3" imgW="190440" imgH="241200" progId="Equation.3">
              <p:embed/>
            </p:oleObj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1285852" y="3643314"/>
          <a:ext cx="7315201" cy="2185987"/>
        </p:xfrm>
        <a:graphic>
          <a:graphicData uri="http://schemas.openxmlformats.org/presentationml/2006/ole">
            <p:oleObj spid="_x0000_s29699" name="Формула" r:id="rId4" imgW="3111480" imgH="927000" progId="Equation.3">
              <p:embed/>
            </p:oleObj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3371850" y="1000108"/>
          <a:ext cx="419100" cy="571500"/>
        </p:xfrm>
        <a:graphic>
          <a:graphicData uri="http://schemas.openxmlformats.org/presentationml/2006/ole">
            <p:oleObj spid="_x0000_s29700" name="Формула" r:id="rId5" imgW="177480" imgH="241200" progId="Equation.3">
              <p:embed/>
            </p:oleObj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2428860" y="2643182"/>
          <a:ext cx="1100144" cy="500065"/>
        </p:xfrm>
        <a:graphic>
          <a:graphicData uri="http://schemas.openxmlformats.org/presentationml/2006/ole">
            <p:oleObj spid="_x0000_s29701" name="Формула" r:id="rId6" imgW="533160" imgH="241200" progId="Equation.3">
              <p:embed/>
            </p:oleObj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3714744" y="5214950"/>
            <a:ext cx="2643206" cy="1285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4143372" y="5357826"/>
          <a:ext cx="1881187" cy="1047750"/>
        </p:xfrm>
        <a:graphic>
          <a:graphicData uri="http://schemas.openxmlformats.org/presentationml/2006/ole">
            <p:oleObj spid="_x0000_s29702" name="Формула" r:id="rId7" imgW="79992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28756" y="30163"/>
            <a:ext cx="7772400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Проводники в электрическом поле</a:t>
            </a:r>
            <a:endParaRPr lang="ru-RU" sz="34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714356"/>
            <a:ext cx="7858180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Проводники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– тела, в которых имеются свободные заряды, способные свободно перемещаются внутри этих тел; вещества, проводящие электрический ток.  </a:t>
            </a:r>
            <a:r>
              <a:rPr lang="ru-RU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(Металлы, углерод, вода, ртуть, ионизированные газы).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r>
              <a:rPr lang="ru-RU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Электростатическая индукция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– смещение зарядов под действием электрического поля.</a:t>
            </a:r>
          </a:p>
          <a:p>
            <a:pPr marL="88900" algn="just"/>
            <a:r>
              <a:rPr lang="ru-RU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Индуцированные заряды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нескомпенсированные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заряды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, появившиеся в результате электростатической индукции.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Поле в веществе: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341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2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908436" y="6015060"/>
          <a:ext cx="2306638" cy="700088"/>
        </p:xfrm>
        <a:graphic>
          <a:graphicData uri="http://schemas.openxmlformats.org/presentationml/2006/ole">
            <p:oleObj spid="_x0000_s1026" name="Формула" r:id="rId3" imgW="87624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28756" y="30163"/>
            <a:ext cx="7772400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Электрическое поле внутри проводника</a:t>
            </a:r>
            <a:endParaRPr lang="ru-RU" sz="34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714356"/>
            <a:ext cx="78581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Перемещение зарядов внутри проводника происходит до тех пор пока электрическое поле индуцированных зарядов не скомпенсирует внешнее поле.  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Индуцированные заряды образуются в тонком приповерхностном слое. 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324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3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pic>
        <p:nvPicPr>
          <p:cNvPr id="9" name="Рисунок 8" descr="Equipotential20line20and20electric20field.JPG"/>
          <p:cNvPicPr>
            <a:picLocks noChangeAspect="1"/>
          </p:cNvPicPr>
          <p:nvPr/>
        </p:nvPicPr>
        <p:blipFill>
          <a:blip r:embed="rId3"/>
          <a:srcRect l="4132" t="5172" r="4958" b="6896"/>
          <a:stretch>
            <a:fillRect/>
          </a:stretch>
        </p:blipFill>
        <p:spPr>
          <a:xfrm>
            <a:off x="3286116" y="3929066"/>
            <a:ext cx="3143272" cy="2428892"/>
          </a:xfrm>
          <a:prstGeom prst="rect">
            <a:avLst/>
          </a:prstGeom>
        </p:spPr>
      </p:pic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3522663" y="2286000"/>
          <a:ext cx="2976562" cy="700088"/>
        </p:xfrm>
        <a:graphic>
          <a:graphicData uri="http://schemas.openxmlformats.org/presentationml/2006/ole">
            <p:oleObj spid="_x0000_s16385" name="Формула" r:id="rId4" imgW="113004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714356"/>
            <a:ext cx="785818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Проводник разрывает часть линий напряженности внешнего электрического поля. Они заканчиваются на «-» зарядах, а вновь начинаются на «+» зарядах.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397375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Внутри проводника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Принцип электростатической защиты (клетка Фарадея). </a:t>
            </a: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Замкнутый полый проводник экранирует только внешнее поле.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29322" y="3429000"/>
            <a:ext cx="1714512" cy="857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1228756" y="30163"/>
            <a:ext cx="7772400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Электрическое поле внутри проводника</a:t>
            </a:r>
            <a:endParaRPr lang="ru-RU" sz="34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4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45022" t="23437" r="36859" b="51172"/>
          <a:stretch>
            <a:fillRect/>
          </a:stretch>
        </p:blipFill>
        <p:spPr bwMode="auto">
          <a:xfrm>
            <a:off x="1522147" y="2143116"/>
            <a:ext cx="3264167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215074" y="3500438"/>
          <a:ext cx="1136650" cy="600075"/>
        </p:xfrm>
        <a:graphic>
          <a:graphicData uri="http://schemas.openxmlformats.org/presentationml/2006/ole">
            <p:oleObj spid="_x0000_s3076" name="Формула" r:id="rId4" imgW="4316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4857752" y="5286388"/>
            <a:ext cx="1714512" cy="1071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857256" y="101601"/>
            <a:ext cx="8429652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1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Электрическое поле у поверхности  проводника</a:t>
            </a:r>
            <a:endParaRPr lang="ru-RU" sz="31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678776"/>
            <a:ext cx="785818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Потенциал поля в каждой точке проводника одинаков, т.е. любой проводник в электрическом поле представляет собой </a:t>
            </a:r>
            <a:r>
              <a:rPr lang="ru-RU" sz="2600" u="sng" dirty="0" smtClean="0">
                <a:latin typeface="Times New Roman" pitchFamily="18" charset="0"/>
                <a:cs typeface="Times New Roman" pitchFamily="18" charset="0"/>
              </a:rPr>
              <a:t>эквипотенциальную поверхность.</a:t>
            </a: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Линии напряженности электрического поля направлены по нормали к поверхности проводника.</a:t>
            </a:r>
          </a:p>
          <a:p>
            <a:pPr marL="3135313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Поток вектора напряженности через цилиндр (т. Гаусса)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3321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5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 l="58199" t="32226" r="31369" b="53125"/>
          <a:stretch>
            <a:fillRect/>
          </a:stretch>
        </p:blipFill>
        <p:spPr bwMode="auto">
          <a:xfrm>
            <a:off x="1095351" y="3143248"/>
            <a:ext cx="226220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5072066" y="4214818"/>
          <a:ext cx="2565400" cy="2136775"/>
        </p:xfrm>
        <a:graphic>
          <a:graphicData uri="http://schemas.openxmlformats.org/presentationml/2006/ole">
            <p:oleObj spid="_x0000_s19460" name="Формула" r:id="rId4" imgW="1231560" imgH="1028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28756" y="30163"/>
            <a:ext cx="7772400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Острия</a:t>
            </a:r>
            <a:endParaRPr lang="ru-RU" sz="34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3571876"/>
            <a:ext cx="785818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Поверхностная плотность заряда различна в разных точках проводника сложной формы; принимает максимальные значения вблизи заострений.</a:t>
            </a: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Рядом с остриями возникает электрический ветер.  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346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6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pic>
        <p:nvPicPr>
          <p:cNvPr id="11" name="Рисунок 10" descr="ostr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84" y="714356"/>
            <a:ext cx="4762500" cy="2476500"/>
          </a:xfrm>
          <a:prstGeom prst="rect">
            <a:avLst/>
          </a:prstGeom>
        </p:spPr>
      </p:pic>
      <p:pic>
        <p:nvPicPr>
          <p:cNvPr id="12" name="Рисунок 11" descr="865_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60" y="857232"/>
            <a:ext cx="2743042" cy="2116678"/>
          </a:xfrm>
          <a:prstGeom prst="rect">
            <a:avLst/>
          </a:prstGeom>
        </p:spPr>
      </p:pic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000232" y="5500702"/>
          <a:ext cx="3544888" cy="501650"/>
        </p:xfrm>
        <a:graphic>
          <a:graphicData uri="http://schemas.openxmlformats.org/presentationml/2006/ole">
            <p:oleObj spid="_x0000_s4099" name="Формула" r:id="rId6" imgW="1701720" imgH="241200" progId="Equation.3">
              <p:embed/>
            </p:oleObj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6215074" y="5500702"/>
          <a:ext cx="1057275" cy="501650"/>
        </p:xfrm>
        <a:graphic>
          <a:graphicData uri="http://schemas.openxmlformats.org/presentationml/2006/ole">
            <p:oleObj spid="_x0000_s4100" name="Формула" r:id="rId7" imgW="507960" imgH="241200" progId="Equation.3">
              <p:embed/>
            </p:oleObj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2857488" y="6143625"/>
          <a:ext cx="4232275" cy="501650"/>
        </p:xfrm>
        <a:graphic>
          <a:graphicData uri="http://schemas.openxmlformats.org/presentationml/2006/ole">
            <p:oleObj spid="_x0000_s4101" name="Формула" r:id="rId8" imgW="20318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3000364" y="5286412"/>
            <a:ext cx="1714512" cy="13572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1228756" y="30163"/>
            <a:ext cx="7772400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Электроемкость</a:t>
            </a:r>
            <a:endParaRPr lang="ru-RU" sz="34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679060"/>
            <a:ext cx="785818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Заряд распределяется по поверхности проводника так, чтобы напряженность внутри проводника была равна нулю.</a:t>
            </a: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Потенциал уединенного проводника пропорционален сообщенному ему заряду: 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Коэффициент пропорциональности – электрическая емкость – физическая величина, численно равная заряду, необходимому для увеличения потенциала проводника на 1 вольт. </a:t>
            </a: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316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7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113982" y="2714620"/>
          <a:ext cx="1672464" cy="714380"/>
        </p:xfrm>
        <a:graphic>
          <a:graphicData uri="http://schemas.openxmlformats.org/presentationml/2006/ole">
            <p:oleObj spid="_x0000_s20482" name="Формула" r:id="rId4" imgW="533160" imgH="228600" progId="Equation.3">
              <p:embed/>
            </p:oleObj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3168650" y="5214974"/>
          <a:ext cx="1331912" cy="1362019"/>
        </p:xfrm>
        <a:graphic>
          <a:graphicData uri="http://schemas.openxmlformats.org/presentationml/2006/ole">
            <p:oleObj spid="_x0000_s20486" name="Формула" r:id="rId5" imgW="469800" imgH="482400" progId="Equation.3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5808682" y="5500726"/>
          <a:ext cx="1620838" cy="644525"/>
        </p:xfrm>
        <a:graphic>
          <a:graphicData uri="http://schemas.openxmlformats.org/presentationml/2006/ole">
            <p:oleObj spid="_x0000_s20487" name="Формула" r:id="rId6" imgW="5713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3786182" y="4857760"/>
            <a:ext cx="2571768" cy="10715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 txBox="1">
            <a:spLocks/>
          </p:cNvSpPr>
          <p:nvPr/>
        </p:nvSpPr>
        <p:spPr>
          <a:xfrm>
            <a:off x="1000100" y="30163"/>
            <a:ext cx="8072462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Электроемкость сферического проводника</a:t>
            </a:r>
            <a:endParaRPr lang="ru-RU" sz="34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679060"/>
            <a:ext cx="785818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Потенциал сферы на поверхности: 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Емкость сферического проводника: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Емкость Земли – 0,7мФ 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343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8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988494" y="1285860"/>
          <a:ext cx="1512200" cy="1285884"/>
        </p:xfrm>
        <a:graphic>
          <a:graphicData uri="http://schemas.openxmlformats.org/presentationml/2006/ole">
            <p:oleObj spid="_x0000_s22530" name="Формула" r:id="rId4" imgW="520560" imgH="444240" progId="Equation.3">
              <p:embed/>
            </p:oleObj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2571736" y="3395096"/>
          <a:ext cx="4786346" cy="1257406"/>
        </p:xfrm>
        <a:graphic>
          <a:graphicData uri="http://schemas.openxmlformats.org/presentationml/2006/ole">
            <p:oleObj spid="_x0000_s22531" name="Формула" r:id="rId5" imgW="1828800" imgH="482400" progId="Equation.3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4071934" y="5072050"/>
          <a:ext cx="2127250" cy="628650"/>
        </p:xfrm>
        <a:graphic>
          <a:graphicData uri="http://schemas.openxmlformats.org/presentationml/2006/ole">
            <p:oleObj spid="_x0000_s22533" name="Формула" r:id="rId6" imgW="8125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28756" y="30163"/>
            <a:ext cx="7772400" cy="684193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3400" dirty="0" smtClean="0">
                <a:solidFill>
                  <a:srgbClr val="C0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Конденсаторы</a:t>
            </a:r>
            <a:endParaRPr lang="ru-RU" sz="3400" dirty="0">
              <a:solidFill>
                <a:srgbClr val="C0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071538" y="714356"/>
            <a:ext cx="785818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Конденсатор – (от лат. – сгущать, уплотнять) – система из двух проводников (обкладок), заряженных одинаковыми по модулю разноименными зарядами; устройство для накопления электрической энергии.</a:t>
            </a:r>
          </a:p>
          <a:p>
            <a:pPr marL="88900" algn="just"/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1745 г. (фон Клейст,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ван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Мушенбрук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) – Лейденская банка – первый конденсатор. Непременный атрибут электрических исследований и театральных зрелищ.  </a:t>
            </a: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8900"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57188" y="6215063"/>
            <a:ext cx="346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orbel" pitchFamily="34" charset="0"/>
              </a:rPr>
              <a:t>9</a:t>
            </a:r>
            <a:endParaRPr lang="ru-RU" sz="2400" dirty="0">
              <a:latin typeface="Corbe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6FC70-3A0A-4BF1-AF30-C2029AA7D70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9" name="Рисунок 8" descr="9_LeydenJar.jpg"/>
          <p:cNvPicPr>
            <a:picLocks noChangeAspect="1"/>
          </p:cNvPicPr>
          <p:nvPr/>
        </p:nvPicPr>
        <p:blipFill>
          <a:blip r:embed="rId3"/>
          <a:srcRect l="3554" t="2911" r="6028"/>
          <a:stretch>
            <a:fillRect/>
          </a:stretch>
        </p:blipFill>
        <p:spPr>
          <a:xfrm>
            <a:off x="1214414" y="4214818"/>
            <a:ext cx="2143140" cy="2382836"/>
          </a:xfrm>
          <a:prstGeom prst="rect">
            <a:avLst/>
          </a:prstGeom>
        </p:spPr>
      </p:pic>
      <p:pic>
        <p:nvPicPr>
          <p:cNvPr id="10" name="Рисунок 9" descr="33.thum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182" y="4214818"/>
            <a:ext cx="1899044" cy="2532058"/>
          </a:xfrm>
          <a:prstGeom prst="rect">
            <a:avLst/>
          </a:prstGeom>
        </p:spPr>
      </p:pic>
      <p:pic>
        <p:nvPicPr>
          <p:cNvPr id="11" name="Рисунок 10" descr="300px-Kondensatory-rozn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071" y="4214818"/>
            <a:ext cx="2568226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42190</TotalTime>
  <Words>526</Words>
  <Application>Microsoft Office PowerPoint</Application>
  <PresentationFormat>Экран (4:3)</PresentationFormat>
  <Paragraphs>140</Paragraphs>
  <Slides>16</Slides>
  <Notes>8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Солнцестояние</vt:lpstr>
      <vt:lpstr>Формула</vt:lpstr>
      <vt:lpstr>Лекция 6. Проводник в электрическом поле. Конденсаторы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Механика. Молекулярная физика. Термодинамика.</dc:title>
  <dc:creator>Yana</dc:creator>
  <cp:lastModifiedBy>Yana</cp:lastModifiedBy>
  <cp:revision>753</cp:revision>
  <dcterms:created xsi:type="dcterms:W3CDTF">2010-08-31T07:49:46Z</dcterms:created>
  <dcterms:modified xsi:type="dcterms:W3CDTF">2011-12-27T15:16:12Z</dcterms:modified>
</cp:coreProperties>
</file>