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708C5-C465-4B5A-92FF-32D8D2DCFEAD}" type="datetimeFigureOut">
              <a:rPr lang="ru-RU" smtClean="0"/>
              <a:pPr/>
              <a:t>27.12.2011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7C1A8-77D8-4685-A876-89F6BBC772C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E76AEF-2917-4A7D-BBA7-7A4D998522D8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7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AE4AF5-2AF8-40FE-8AF8-1CBD6788FC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2EB9A-13C1-470C-8A17-E3A83734AF44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E1CAE-C17D-4328-BB85-7DDD28B1B7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FA20-1372-482B-A59D-E747FE044D23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F6E5-E73C-4877-A017-BE51F57904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C2A3E-D40E-46AA-BC7C-92E83BBDA81C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5AA70-FFF7-4435-BE39-1945DA8198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A352BD-4B01-49F2-B4FA-5DD8C8DEE27F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CFCB45B-2A1B-4458-8E39-42F4147F54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B928-AAA9-4C08-8192-ECF8E9AFA175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F0930-FAB6-43E5-9220-6C542FC4A3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00C7EB-D10B-4C98-BE69-1EE3D68113B5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390BCE-F68A-4DB7-8156-09EF911C5C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75CFB-EA34-426D-A112-E2E09433A566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6B64-A464-47E9-B685-F35097D8E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Прямоугольник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9DCE9A-99FE-4F44-A499-419B998CB838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B6FC70-3A0A-4BF1-AF30-C2029AA7D7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7B7CDD-7B9E-4FD5-A9FC-DEB7FC347D51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9AF459-ED9F-48E9-9494-0EAE7352CF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Блок-схема: процесс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B3FBC8-09CB-4D11-85CB-C94069A9F80F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62D5CE-8116-426A-8E26-A99AAB0F6D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177" name="Текст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65AD4BE-1420-4A26-A0FC-3AB9F53D48A5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F46CE49-DCF3-4918-AE26-44DDE024E6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2" r:id="rId2"/>
    <p:sldLayoutId id="2147483708" r:id="rId3"/>
    <p:sldLayoutId id="2147483703" r:id="rId4"/>
    <p:sldLayoutId id="2147483709" r:id="rId5"/>
    <p:sldLayoutId id="2147483704" r:id="rId6"/>
    <p:sldLayoutId id="2147483710" r:id="rId7"/>
    <p:sldLayoutId id="2147483711" r:id="rId8"/>
    <p:sldLayoutId id="2147483712" r:id="rId9"/>
    <p:sldLayoutId id="2147483705" r:id="rId10"/>
    <p:sldLayoutId id="214748370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5.png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5880" y="1785926"/>
            <a:ext cx="7772400" cy="1470025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5200" dirty="0" smtClean="0">
                <a:solidFill>
                  <a:schemeClr val="accent2">
                    <a:lumMod val="50000"/>
                  </a:schemeClr>
                </a:solidFill>
              </a:rPr>
              <a:t>Лекция 7. Постоянный электрический ток.  </a:t>
            </a:r>
            <a:endParaRPr lang="ru-RU" sz="5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84319" y="6457914"/>
            <a:ext cx="7859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/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© </a:t>
            </a:r>
            <a:r>
              <a:rPr lang="ru-RU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Музыченко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Я.Б.,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1507514"/>
            <a:ext cx="785818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000132" y="3744939"/>
            <a:ext cx="8072462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Обобщенный закон Ома в дифференциальной форме</a:t>
            </a:r>
            <a:endParaRPr lang="ru-RU" sz="28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481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10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571868" y="4646627"/>
          <a:ext cx="2686050" cy="782637"/>
        </p:xfrm>
        <a:graphic>
          <a:graphicData uri="http://schemas.openxmlformats.org/presentationml/2006/ole">
            <p:oleObj spid="_x0000_s47108" name="Формула" r:id="rId4" imgW="1041120" imgH="304560" progId="Equation.3">
              <p:embed/>
            </p:oleObj>
          </a:graphicData>
        </a:graphic>
      </p:graphicFrame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214546" y="5365449"/>
            <a:ext cx="785818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напряженность поля сторонних сил </a:t>
            </a:r>
          </a:p>
        </p:txBody>
      </p:sp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4167197" y="1142984"/>
          <a:ext cx="1833563" cy="1143000"/>
        </p:xfrm>
        <a:graphic>
          <a:graphicData uri="http://schemas.openxmlformats.org/presentationml/2006/ole">
            <p:oleObj spid="_x0000_s47109" name="Формула" r:id="rId5" imgW="711000" imgH="444240" progId="Equation.3">
              <p:embed/>
            </p:oleObj>
          </a:graphicData>
        </a:graphic>
      </p:graphicFrame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1142976" y="2643182"/>
            <a:ext cx="785818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внутреннее сопротивление;</a:t>
            </a:r>
          </a:p>
          <a:p>
            <a:pPr marL="8890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 –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сопротивление нагрузки.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071538" y="285728"/>
            <a:ext cx="8072462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Обобщенный закон Ома</a:t>
            </a:r>
            <a:endParaRPr lang="ru-RU" sz="28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1806560" y="5214950"/>
          <a:ext cx="622300" cy="650875"/>
        </p:xfrm>
        <a:graphic>
          <a:graphicData uri="http://schemas.openxmlformats.org/presentationml/2006/ole">
            <p:oleObj spid="_x0000_s47110" name="Формула" r:id="rId6" imgW="2412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1142976" y="928670"/>
            <a:ext cx="785818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3250" indent="-514350" algn="just">
              <a:buAutoNum type="arabicPeriod"/>
            </a:pP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Параллельное соединение проводников:</a:t>
            </a:r>
          </a:p>
          <a:p>
            <a:pPr marL="603250" indent="-514350" algn="just">
              <a:buAutoNum type="arabicPeriod"/>
            </a:pPr>
            <a:endParaRPr lang="ru-RU" sz="2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03250" indent="-514350" algn="just">
              <a:buAutoNum type="arabicPeriod"/>
            </a:pPr>
            <a:endParaRPr lang="ru-RU" sz="2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03250" indent="-514350" algn="just">
              <a:buAutoNum type="arabicPeriod"/>
            </a:pPr>
            <a:endParaRPr lang="ru-RU" sz="2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03250" indent="-514350" algn="just">
              <a:buAutoNum type="arabicPeriod"/>
            </a:pPr>
            <a:endParaRPr lang="ru-RU" sz="2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03250" indent="-514350" algn="just">
              <a:buAutoNum type="arabicPeriod"/>
            </a:pP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Последовательное соединение проводников: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460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1</a:t>
            </a:r>
            <a:r>
              <a:rPr lang="ru-RU" sz="2400" dirty="0" smtClean="0">
                <a:latin typeface="Corbel" pitchFamily="34" charset="0"/>
              </a:rPr>
              <a:t>1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500430" y="1571612"/>
          <a:ext cx="3176587" cy="1273175"/>
        </p:xfrm>
        <a:graphic>
          <a:graphicData uri="http://schemas.openxmlformats.org/presentationml/2006/ole">
            <p:oleObj spid="_x0000_s48130" name="Формула" r:id="rId4" imgW="1231560" imgH="495000" progId="Equation.3">
              <p:embed/>
            </p:oleObj>
          </a:graphicData>
        </a:graphic>
      </p:graphicFrame>
      <p:sp>
        <p:nvSpPr>
          <p:cNvPr id="14" name="Заголовок 1"/>
          <p:cNvSpPr txBox="1">
            <a:spLocks/>
          </p:cNvSpPr>
          <p:nvPr/>
        </p:nvSpPr>
        <p:spPr>
          <a:xfrm>
            <a:off x="1071538" y="285728"/>
            <a:ext cx="8072462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Разветвление цепей. Правила Кирхгофа.</a:t>
            </a:r>
            <a:endParaRPr lang="ru-RU" sz="28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3571868" y="3665544"/>
          <a:ext cx="2979737" cy="620712"/>
        </p:xfrm>
        <a:graphic>
          <a:graphicData uri="http://schemas.openxmlformats.org/presentationml/2006/ole">
            <p:oleObj spid="_x0000_s48133" name="Формула" r:id="rId5" imgW="11556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1142976" y="1000108"/>
            <a:ext cx="785818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3250" indent="-514350" algn="just">
              <a:buAutoNum type="arabicPeriod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Алгебраическая сумма токов, сходящихся в узле, равна нулю.</a:t>
            </a:r>
          </a:p>
          <a:p>
            <a:pPr marL="603250" indent="-514350" algn="just">
              <a:buAutoNum type="arabicPeriod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603250" indent="-514350" algn="just">
              <a:buAutoNum type="arabicPeriod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603250" indent="-514350" algn="just">
              <a:buAutoNum type="arabicPeriod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603250" indent="-514350" algn="just">
              <a:buAutoNum type="arabicPeriod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603250" indent="-514350" algn="just">
              <a:buAutoNum type="arabicPeriod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603250" indent="-514350" algn="just">
              <a:buAutoNum type="arabicPeriod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Алгебраическая сумма произведений сил токов в отдельных участках произвольного замкнутого контура на их сопротивления равна алгебраической сумме ЭДС, действующих на этом контуре.</a:t>
            </a:r>
            <a:endParaRPr lang="ru-RU" sz="26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4796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1</a:t>
            </a:r>
            <a:r>
              <a:rPr lang="ru-RU" sz="2400" dirty="0" smtClean="0">
                <a:latin typeface="Corbel" pitchFamily="34" charset="0"/>
              </a:rPr>
              <a:t>2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071538" y="285728"/>
            <a:ext cx="8072462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Правила Кирхгофа</a:t>
            </a:r>
            <a:endParaRPr lang="ru-RU" sz="28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4440238" y="2879725"/>
          <a:ext cx="2816225" cy="620713"/>
        </p:xfrm>
        <a:graphic>
          <a:graphicData uri="http://schemas.openxmlformats.org/presentationml/2006/ole">
            <p:oleObj spid="_x0000_s49155" name="Формула" r:id="rId4" imgW="1091880" imgH="241200" progId="Equation.3">
              <p:embed/>
            </p:oleObj>
          </a:graphicData>
        </a:graphic>
      </p:graphicFrame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5"/>
          <a:srcRect l="42277" t="48828" r="48938" b="37500"/>
          <a:stretch>
            <a:fillRect/>
          </a:stretch>
        </p:blipFill>
        <p:spPr bwMode="auto">
          <a:xfrm>
            <a:off x="1785918" y="2000240"/>
            <a:ext cx="1857388" cy="162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773624" y="2022470"/>
          <a:ext cx="1441450" cy="620712"/>
        </p:xfrm>
        <a:graphic>
          <a:graphicData uri="http://schemas.openxmlformats.org/presentationml/2006/ole">
            <p:oleObj spid="_x0000_s49157" name="Формула" r:id="rId6" imgW="558720" imgH="24120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4087827" y="5969000"/>
          <a:ext cx="2555875" cy="685800"/>
        </p:xfrm>
        <a:graphic>
          <a:graphicData uri="http://schemas.openxmlformats.org/presentationml/2006/ole">
            <p:oleObj spid="_x0000_s49158" name="Формула" r:id="rId7" imgW="99036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28756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Постоянный электрический ток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714356"/>
            <a:ext cx="785818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Электрический ток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упорядоченное движение зарядов.</a:t>
            </a: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Электрический ток может быть обусловлен движением как положительными так и отрицательными зарядами. </a:t>
            </a: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За положительное направление тока принимают направление движения положительных зарядов.</a:t>
            </a:r>
          </a:p>
          <a:p>
            <a:pPr marL="88900" algn="just"/>
            <a:r>
              <a:rPr lang="ru-RU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Условия возникновения электрического тока:</a:t>
            </a:r>
          </a:p>
          <a:p>
            <a:pPr marL="603250" indent="-514350" algn="just">
              <a:buAutoNum type="arabicPeriod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Наличие свободных зарядов.</a:t>
            </a:r>
          </a:p>
          <a:p>
            <a:pPr marL="603250" indent="-514350" algn="just">
              <a:buAutoNum type="arabicPeriod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Разность потенциалов (электрическое поле или поле сторонних сил).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41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2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pic>
        <p:nvPicPr>
          <p:cNvPr id="9" name="Рисунок 8" descr="curre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5095900"/>
            <a:ext cx="3619500" cy="1905000"/>
          </a:xfrm>
          <a:prstGeom prst="rect">
            <a:avLst/>
          </a:prstGeom>
        </p:spPr>
      </p:pic>
      <p:graphicFrame>
        <p:nvGraphicFramePr>
          <p:cNvPr id="1029" name="Object 4"/>
          <p:cNvGraphicFramePr>
            <a:graphicFrameLocks noChangeAspect="1"/>
          </p:cNvGraphicFramePr>
          <p:nvPr/>
        </p:nvGraphicFramePr>
        <p:xfrm>
          <a:off x="6072198" y="5572140"/>
          <a:ext cx="1606550" cy="674688"/>
        </p:xfrm>
        <a:graphic>
          <a:graphicData uri="http://schemas.openxmlformats.org/presentationml/2006/ole">
            <p:oleObj spid="_x0000_s1029" name="Формула" r:id="rId5" imgW="5713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714356"/>
            <a:ext cx="785818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Сила тока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скалярная величина, численно равная заряду, переносимому через поперечное сечение проводника за единицу времени.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684463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Заряд, прошедший по проводнику, может быть найден как площадь фигуры, ограниченной графиком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I(t)</a:t>
            </a: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571604" y="4786322"/>
            <a:ext cx="1928826" cy="1571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71736" y="2285992"/>
            <a:ext cx="1785950" cy="1285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228756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Постоянный электрический ток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24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3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822707" y="3857628"/>
          <a:ext cx="1749425" cy="639762"/>
        </p:xfrm>
        <a:graphic>
          <a:graphicData uri="http://schemas.openxmlformats.org/presentationml/2006/ole">
            <p:oleObj spid="_x0000_s39940" name="Формула" r:id="rId4" imgW="622080" imgH="228600" progId="Equation.3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714612" y="2285992"/>
          <a:ext cx="1428750" cy="1281113"/>
        </p:xfrm>
        <a:graphic>
          <a:graphicData uri="http://schemas.openxmlformats.org/presentationml/2006/ole">
            <p:oleObj spid="_x0000_s39941" name="Формула" r:id="rId5" imgW="507960" imgH="457200" progId="Equation.3">
              <p:embed/>
            </p:oleObj>
          </a:graphicData>
        </a:graphic>
      </p:graphicFrame>
      <p:graphicFrame>
        <p:nvGraphicFramePr>
          <p:cNvPr id="39942" name="Object 2"/>
          <p:cNvGraphicFramePr>
            <a:graphicFrameLocks noChangeAspect="1"/>
          </p:cNvGraphicFramePr>
          <p:nvPr/>
        </p:nvGraphicFramePr>
        <p:xfrm>
          <a:off x="5072066" y="2571744"/>
          <a:ext cx="1428750" cy="641350"/>
        </p:xfrm>
        <a:graphic>
          <a:graphicData uri="http://schemas.openxmlformats.org/presentationml/2006/ole">
            <p:oleObj spid="_x0000_s39942" name="Формула" r:id="rId6" imgW="507960" imgH="22860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714480" y="4714884"/>
          <a:ext cx="1714500" cy="1600200"/>
        </p:xfrm>
        <a:graphic>
          <a:graphicData uri="http://schemas.openxmlformats.org/presentationml/2006/ole">
            <p:oleObj spid="_x0000_s39943" name="Формула" r:id="rId7" imgW="609480" imgH="571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86182" y="4643446"/>
            <a:ext cx="2286016" cy="928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157318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0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Взаимосвязь скорости направленного движения зарядов и силы тока</a:t>
            </a:r>
            <a:endParaRPr lang="ru-RU" sz="30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4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6" name="Рисунок 5" descr="curre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26" y="952496"/>
            <a:ext cx="3619500" cy="1905000"/>
          </a:xfrm>
          <a:prstGeom prst="rect">
            <a:avLst/>
          </a:prstGeom>
        </p:spPr>
      </p:pic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357339" y="2786058"/>
          <a:ext cx="7072313" cy="1990725"/>
        </p:xfrm>
        <a:graphic>
          <a:graphicData uri="http://schemas.openxmlformats.org/presentationml/2006/ole">
            <p:oleObj spid="_x0000_s41986" name="Формула" r:id="rId5" imgW="2743200" imgH="77436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925896" y="4786322"/>
          <a:ext cx="1931988" cy="685800"/>
        </p:xfrm>
        <a:graphic>
          <a:graphicData uri="http://schemas.openxmlformats.org/presentationml/2006/ole">
            <p:oleObj spid="_x0000_s41988" name="Формула" r:id="rId6" imgW="749160" imgH="266400" progId="Equation.3">
              <p:embed/>
            </p:oleObj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071538" y="5786454"/>
            <a:ext cx="785818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υ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скорость направленного движения зарядов;</a:t>
            </a:r>
          </a:p>
          <a:p>
            <a:pPr marL="88900" algn="just"/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концентрация зарядов.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714356"/>
            <a:ext cx="785818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В случае неравномерного распределения тока по поверхности проводника вводят вектор плотности тока: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>
              <a:buFontTx/>
              <a:buChar char="-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векторная величина, численно равная силе тока, проходящего через единичную площадку, расположенную  перпендикулярно  направлению движения зарядов.</a:t>
            </a:r>
          </a:p>
          <a:p>
            <a:pPr marL="88900" algn="just">
              <a:buFontTx/>
              <a:buChar char="-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>
              <a:buFontTx/>
              <a:buChar char="-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>
              <a:buFontTx/>
              <a:buChar char="-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Направление вектора совпадает с направлением скорости движения </a:t>
            </a:r>
            <a:r>
              <a:rPr lang="ru-RU" sz="2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«+»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 зарядов.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857620" y="4929198"/>
            <a:ext cx="18573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488" y="1785926"/>
            <a:ext cx="1928826" cy="1285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157318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Плотность тока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32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5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3000364" y="1785926"/>
          <a:ext cx="1636713" cy="1274762"/>
        </p:xfrm>
        <a:graphic>
          <a:graphicData uri="http://schemas.openxmlformats.org/presentationml/2006/ole">
            <p:oleObj spid="_x0000_s40963" name="Формула" r:id="rId4" imgW="634680" imgH="495000" progId="Equation.3">
              <p:embed/>
            </p:oleObj>
          </a:graphicData>
        </a:graphic>
      </p:graphicFrame>
      <p:graphicFrame>
        <p:nvGraphicFramePr>
          <p:cNvPr id="40965" name="Object 2"/>
          <p:cNvGraphicFramePr>
            <a:graphicFrameLocks noChangeAspect="1"/>
          </p:cNvGraphicFramePr>
          <p:nvPr/>
        </p:nvGraphicFramePr>
        <p:xfrm>
          <a:off x="3929058" y="4929198"/>
          <a:ext cx="1703388" cy="719137"/>
        </p:xfrm>
        <a:graphic>
          <a:graphicData uri="http://schemas.openxmlformats.org/presentationml/2006/ole">
            <p:oleObj spid="_x0000_s40965" name="Формула" r:id="rId5" imgW="660240" imgH="279360" progId="Equation.3">
              <p:embed/>
            </p:oleObj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6956095" y="1928802"/>
          <a:ext cx="1402119" cy="1044585"/>
        </p:xfrm>
        <a:graphic>
          <a:graphicData uri="http://schemas.openxmlformats.org/presentationml/2006/ole">
            <p:oleObj spid="_x0000_s40966" name="Формула" r:id="rId6" imgW="6476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714356"/>
            <a:ext cx="785818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Сила тока: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Для замкнутой поверхности:</a:t>
            </a:r>
          </a:p>
          <a:p>
            <a:pPr marL="88900" algn="just">
              <a:buFontTx/>
              <a:buChar char="-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>
              <a:buFontTx/>
              <a:buChar char="-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>
              <a:buFontTx/>
              <a:buChar char="-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Для постоянного тока: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(Закон сохранения заряда)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786182" y="2857496"/>
            <a:ext cx="2500330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157318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Уравнение непрерывности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46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6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3843338" y="2786058"/>
          <a:ext cx="2355850" cy="1174750"/>
        </p:xfrm>
        <a:graphic>
          <a:graphicData uri="http://schemas.openxmlformats.org/presentationml/2006/ole">
            <p:oleObj spid="_x0000_s43014" name="Формула" r:id="rId4" imgW="914400" imgH="45720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4265622" y="4892691"/>
          <a:ext cx="1735138" cy="750887"/>
        </p:xfrm>
        <a:graphic>
          <a:graphicData uri="http://schemas.openxmlformats.org/presentationml/2006/ole">
            <p:oleObj spid="_x0000_s43015" name="Формула" r:id="rId5" imgW="672840" imgH="291960" progId="Equation.3">
              <p:embed/>
            </p:oleObj>
          </a:graphicData>
        </a:graphic>
      </p:graphicFrame>
      <p:graphicFrame>
        <p:nvGraphicFramePr>
          <p:cNvPr id="43016" name="Object 2"/>
          <p:cNvGraphicFramePr>
            <a:graphicFrameLocks noChangeAspect="1"/>
          </p:cNvGraphicFramePr>
          <p:nvPr/>
        </p:nvGraphicFramePr>
        <p:xfrm>
          <a:off x="3198813" y="1142984"/>
          <a:ext cx="3403600" cy="1143000"/>
        </p:xfrm>
        <a:graphic>
          <a:graphicData uri="http://schemas.openxmlformats.org/presentationml/2006/ole">
            <p:oleObj spid="_x0000_s43016" name="Формула" r:id="rId6" imgW="13204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714356"/>
            <a:ext cx="785818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Однородным называется участок проводника, на котором не действуют сторонние силы (нет источников питания).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напряжение на участке проводника;</a:t>
            </a:r>
          </a:p>
          <a:p>
            <a:pPr marL="88900" algn="just"/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сопротивление проводника (зависит от формы и размеров проводника, материала и температуры).</a:t>
            </a: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Для однородного проводника цилиндрической формы: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428992" y="2071678"/>
            <a:ext cx="3214710" cy="1285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071538" y="30163"/>
            <a:ext cx="7929618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Закон Ома для однородного участка цепи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16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7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graphicFrame>
        <p:nvGraphicFramePr>
          <p:cNvPr id="44037" name="Object 2"/>
          <p:cNvGraphicFramePr>
            <a:graphicFrameLocks noChangeAspect="1"/>
          </p:cNvGraphicFramePr>
          <p:nvPr/>
        </p:nvGraphicFramePr>
        <p:xfrm>
          <a:off x="3514727" y="5413375"/>
          <a:ext cx="1343025" cy="1174750"/>
        </p:xfrm>
        <a:graphic>
          <a:graphicData uri="http://schemas.openxmlformats.org/presentationml/2006/ole">
            <p:oleObj spid="_x0000_s44037" name="Формула" r:id="rId4" imgW="520560" imgH="457200" progId="Equation.3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500430" y="2143116"/>
          <a:ext cx="3079750" cy="1143000"/>
        </p:xfrm>
        <a:graphic>
          <a:graphicData uri="http://schemas.openxmlformats.org/presentationml/2006/ole">
            <p:oleObj spid="_x0000_s44038" name="Формула" r:id="rId5" imgW="1193760" imgH="444240" progId="Equation.3">
              <p:embed/>
            </p:oleObj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5749925" y="5691188"/>
          <a:ext cx="1703388" cy="587375"/>
        </p:xfrm>
        <a:graphic>
          <a:graphicData uri="http://schemas.openxmlformats.org/presentationml/2006/ole">
            <p:oleObj spid="_x0000_s44039" name="Формула" r:id="rId6" imgW="660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1214422"/>
            <a:ext cx="785818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Выделим в проводнике элементарный цилиндрический объем: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удельная проводимость материала</a:t>
            </a: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071538" y="71414"/>
            <a:ext cx="7929618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Закон Ома для однородного участка цепи в дифференциальной форме</a:t>
            </a:r>
            <a:endParaRPr lang="ru-RU" sz="32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8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graphicFrame>
        <p:nvGraphicFramePr>
          <p:cNvPr id="44037" name="Object 2"/>
          <p:cNvGraphicFramePr>
            <a:graphicFrameLocks noChangeAspect="1"/>
          </p:cNvGraphicFramePr>
          <p:nvPr/>
        </p:nvGraphicFramePr>
        <p:xfrm>
          <a:off x="5041928" y="2430464"/>
          <a:ext cx="3602038" cy="1141412"/>
        </p:xfrm>
        <a:graphic>
          <a:graphicData uri="http://schemas.openxmlformats.org/presentationml/2006/ole">
            <p:oleObj spid="_x0000_s45058" name="Формула" r:id="rId4" imgW="1396800" imgH="444240" progId="Equation.3">
              <p:embed/>
            </p:oleObj>
          </a:graphicData>
        </a:graphic>
      </p:graphicFrame>
      <p:pic>
        <p:nvPicPr>
          <p:cNvPr id="9" name="Рисунок 8" descr="current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14" y="2143116"/>
            <a:ext cx="3619500" cy="1905000"/>
          </a:xfrm>
          <a:prstGeom prst="rect">
            <a:avLst/>
          </a:prstGeom>
        </p:spPr>
      </p:pic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121027" y="5341938"/>
          <a:ext cx="1736725" cy="1174750"/>
        </p:xfrm>
        <a:graphic>
          <a:graphicData uri="http://schemas.openxmlformats.org/presentationml/2006/ole">
            <p:oleObj spid="_x0000_s45060" name="Формула" r:id="rId6" imgW="672840" imgH="457200" progId="Equation.3">
              <p:embed/>
            </p:oleObj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380038" y="5357813"/>
          <a:ext cx="1835150" cy="1174750"/>
        </p:xfrm>
        <a:graphic>
          <a:graphicData uri="http://schemas.openxmlformats.org/presentationml/2006/ole">
            <p:oleObj spid="_x0000_s45061" name="Формула" r:id="rId7" imgW="711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714356"/>
            <a:ext cx="785818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Перенос зарядов от меньшего потенциала к большему может осуществляться только за счет сторонних сил (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сил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неэлектрической природы).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Электродвижущая сила (ЭДС)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работа сторонних сил по переносу единичного положительного заряда. 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071538" y="71414"/>
            <a:ext cx="7929618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Обобщенный закон Ома</a:t>
            </a:r>
            <a:endParaRPr lang="ru-RU" sz="32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46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9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graphicFrame>
        <p:nvGraphicFramePr>
          <p:cNvPr id="44037" name="Object 2"/>
          <p:cNvGraphicFramePr>
            <a:graphicFrameLocks noChangeAspect="1"/>
          </p:cNvGraphicFramePr>
          <p:nvPr/>
        </p:nvGraphicFramePr>
        <p:xfrm>
          <a:off x="2432049" y="3338521"/>
          <a:ext cx="1997075" cy="1304925"/>
        </p:xfrm>
        <a:graphic>
          <a:graphicData uri="http://schemas.openxmlformats.org/presentationml/2006/ole">
            <p:oleObj spid="_x0000_s46082" name="Формула" r:id="rId4" imgW="774360" imgH="50796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5613429" y="3429000"/>
          <a:ext cx="1958967" cy="1027614"/>
        </p:xfrm>
        <a:graphic>
          <a:graphicData uri="http://schemas.openxmlformats.org/presentationml/2006/ole">
            <p:oleObj spid="_x0000_s46085" name="Формула" r:id="rId5" imgW="965160" imgH="507960" progId="Equation.3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889386" y="5143512"/>
          <a:ext cx="2325688" cy="587375"/>
        </p:xfrm>
        <a:graphic>
          <a:graphicData uri="http://schemas.openxmlformats.org/presentationml/2006/ole">
            <p:oleObj spid="_x0000_s46086" name="Формула" r:id="rId6" imgW="9014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42566</TotalTime>
  <Words>405</Words>
  <Application>Microsoft Office PowerPoint</Application>
  <PresentationFormat>Экран (4:3)</PresentationFormat>
  <Paragraphs>128</Paragraphs>
  <Slides>12</Slides>
  <Notes>11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Солнцестояние</vt:lpstr>
      <vt:lpstr>Формула</vt:lpstr>
      <vt:lpstr>Лекция 7. Постоянный электрический ток. 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Механика. Молекулярная физика. Термодинамика.</dc:title>
  <dc:creator>Yana</dc:creator>
  <cp:lastModifiedBy>Yana</cp:lastModifiedBy>
  <cp:revision>778</cp:revision>
  <dcterms:created xsi:type="dcterms:W3CDTF">2010-08-31T07:49:46Z</dcterms:created>
  <dcterms:modified xsi:type="dcterms:W3CDTF">2011-12-27T15:16:48Z</dcterms:modified>
</cp:coreProperties>
</file>