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"/>
  </p:notesMasterIdLst>
  <p:sldIdLst>
    <p:sldId id="263" r:id="rId2"/>
    <p:sldId id="257" r:id="rId3"/>
    <p:sldId id="264" r:id="rId4"/>
    <p:sldId id="265" r:id="rId5"/>
    <p:sldId id="266" r:id="rId6"/>
    <p:sldId id="267" r:id="rId7"/>
    <p:sldId id="268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074"/>
    <a:srgbClr val="8E908F"/>
    <a:srgbClr val="2C9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2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7DCB2-BAB3-41B3-8A37-F7558ED88B77}" type="datetimeFigureOut">
              <a:rPr lang="ru-RU" smtClean="0"/>
              <a:t>12.11.2014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E3BA-BC33-4B49-A994-70F0A75332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10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E3BA-BC33-4B49-A994-70F0A753320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494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E3BA-BC33-4B49-A994-70F0A753320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434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CFFE-60B5-4C22-AF64-9A4402CC8873}" type="datetime1">
              <a:rPr lang="ru-RU" smtClean="0"/>
              <a:t>12.11.2014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51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080-B3F0-47DB-A52A-6B6F1994A0BC}" type="datetime1">
              <a:rPr lang="ru-RU" smtClean="0"/>
              <a:t>12.11.2014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49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BF4F-E020-4B6E-A6F5-F28DCA87628F}" type="datetime1">
              <a:rPr lang="ru-RU" smtClean="0"/>
              <a:t>12.11.2014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6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0BEE-A834-4A81-ABA8-F7C15B522805}" type="datetime1">
              <a:rPr lang="ru-RU" smtClean="0"/>
              <a:t>12.11.2014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95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DF96-A57E-44C2-BF37-15125DD4363F}" type="datetime1">
              <a:rPr lang="ru-RU" smtClean="0"/>
              <a:t>12.11.2014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83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AC31-F1A5-4373-9F59-35E9776E5368}" type="datetime1">
              <a:rPr lang="ru-RU" smtClean="0"/>
              <a:t>12.11.2014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56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2E8D-764B-4A15-ACC3-9D0A4599CB80}" type="datetime1">
              <a:rPr lang="ru-RU" smtClean="0"/>
              <a:t>12.11.2014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64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B6D0-9532-4835-8CDE-211530B1E11E}" type="datetime1">
              <a:rPr lang="ru-RU" smtClean="0"/>
              <a:t>12.11.2014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11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EB01-47C4-4B43-85F5-F810EC9C6B70}" type="datetime1">
              <a:rPr lang="ru-RU" smtClean="0"/>
              <a:t>12.11.2014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9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ACE4-D471-4FED-8017-E821058C051D}" type="datetime1">
              <a:rPr lang="ru-RU" smtClean="0"/>
              <a:t>12.11.2014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64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3E76-D9D7-4069-9A2D-A815D23EC23F}" type="datetime1">
              <a:rPr lang="ru-RU" smtClean="0"/>
              <a:t>12.11.2014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95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5C30-DE13-4347-8693-9DBBACE0EEF2}" type="datetime1">
              <a:rPr lang="ru-RU" smtClean="0"/>
              <a:t>12.11.2014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8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ruboost.ru/wp-content/uploads/2014/04/joomla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40" y="1472598"/>
            <a:ext cx="5182166" cy="330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26200" y="6574402"/>
            <a:ext cx="2743200" cy="365125"/>
          </a:xfrm>
        </p:spPr>
        <p:txBody>
          <a:bodyPr/>
          <a:lstStyle/>
          <a:p>
            <a:fld id="{ABF42A5A-3808-4C1E-B002-D3B0568C4914}" type="slidenum">
              <a:rPr lang="ru-RU" smtClean="0"/>
              <a:t>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6046839"/>
            <a:ext cx="9144000" cy="613184"/>
          </a:xfrm>
          <a:prstGeom prst="rect">
            <a:avLst/>
          </a:prstGeom>
          <a:solidFill>
            <a:srgbClr val="2C9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5549106" y="1868866"/>
            <a:ext cx="4497387" cy="1194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2C95D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Joomla</a:t>
            </a:r>
            <a:endParaRPr lang="en-US" sz="6600" dirty="0">
              <a:solidFill>
                <a:srgbClr val="2C95D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49106" y="3129338"/>
            <a:ext cx="3119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71707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В. Трофимов</a:t>
            </a:r>
          </a:p>
          <a:p>
            <a:r>
              <a:rPr lang="ru-RU" sz="2400" dirty="0">
                <a:solidFill>
                  <a:srgbClr val="71707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А. Шобей</a:t>
            </a:r>
          </a:p>
          <a:p>
            <a:r>
              <a:rPr lang="ru-RU" sz="2400" dirty="0">
                <a:solidFill>
                  <a:srgbClr val="71707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Д. Хижняков</a:t>
            </a:r>
            <a:endParaRPr lang="ru-RU" sz="2400" dirty="0">
              <a:solidFill>
                <a:srgbClr val="71707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85800" y="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2C95D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WF-</a:t>
            </a:r>
            <a:r>
              <a:rPr lang="ru-RU" dirty="0" smtClean="0">
                <a:solidFill>
                  <a:srgbClr val="2C95D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сеть</a:t>
            </a:r>
            <a:endParaRPr lang="ru-RU" dirty="0">
              <a:solidFill>
                <a:srgbClr val="2C95D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26200" y="6576450"/>
            <a:ext cx="2743200" cy="365125"/>
          </a:xfrm>
        </p:spPr>
        <p:txBody>
          <a:bodyPr/>
          <a:lstStyle/>
          <a:p>
            <a:fld id="{ABF42A5A-3808-4C1E-B002-D3B0568C4914}" type="slidenum">
              <a:rPr lang="ru-RU" smtClean="0"/>
              <a:t>2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51" y="978698"/>
            <a:ext cx="7021935" cy="57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74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26200" y="6582566"/>
            <a:ext cx="2743200" cy="365125"/>
          </a:xfrm>
        </p:spPr>
        <p:txBody>
          <a:bodyPr/>
          <a:lstStyle/>
          <a:p>
            <a:fld id="{ABF42A5A-3808-4C1E-B002-D3B0568C4914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046839"/>
            <a:ext cx="9144000" cy="613184"/>
          </a:xfrm>
          <a:prstGeom prst="rect">
            <a:avLst/>
          </a:prstGeom>
          <a:solidFill>
            <a:srgbClr val="2C9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2C95D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Характеристика вершин первого типа</a:t>
            </a:r>
            <a:endParaRPr lang="ru-RU" dirty="0">
              <a:solidFill>
                <a:srgbClr val="2C95D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618827"/>
              </p:ext>
            </p:extLst>
          </p:nvPr>
        </p:nvGraphicFramePr>
        <p:xfrm>
          <a:off x="413655" y="1325558"/>
          <a:ext cx="8338458" cy="459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145"/>
                <a:gridCol w="3000827"/>
                <a:gridCol w="2779486"/>
              </a:tblGrid>
              <a:tr h="49060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Операция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Характеристика успеха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Характеристика неудачи</a:t>
                      </a:r>
                      <a:endParaRPr lang="ru-RU" sz="1400" dirty="0"/>
                    </a:p>
                  </a:txBody>
                  <a:tcPr/>
                </a:tc>
              </a:tr>
              <a:tr h="497421"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Получение запроса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HHTP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ru-RU" sz="1400" baseline="0" dirty="0" smtClean="0"/>
                        <a:t>запрос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Не предусмотрено</a:t>
                      </a:r>
                      <a:endParaRPr lang="ru-RU" sz="1400" dirty="0"/>
                    </a:p>
                  </a:txBody>
                  <a:tcPr/>
                </a:tc>
              </a:tr>
              <a:tr h="499739"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Загрузка минимального функционала ядра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Разрешенное пространство имен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Функциональность отсутствует</a:t>
                      </a:r>
                      <a:endParaRPr lang="ru-RU" sz="1400" dirty="0"/>
                    </a:p>
                  </a:txBody>
                  <a:tcPr/>
                </a:tc>
              </a:tr>
              <a:tr h="499739"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Загрузка дополнительного функционала ядра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Разрешенное пространство имен</a:t>
                      </a:r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Функциональность отсутствует</a:t>
                      </a:r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</a:tr>
              <a:tr h="497421"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Вычисление необходимых расширений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Дерево</a:t>
                      </a:r>
                      <a:r>
                        <a:rPr lang="ru-RU" sz="1400" baseline="0" dirty="0" smtClean="0"/>
                        <a:t> зависимостей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Не предусмотрено</a:t>
                      </a:r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</a:tr>
              <a:tr h="497421"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Обработка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запроса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Тип операции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Неподдерживаемая операция</a:t>
                      </a:r>
                      <a:endParaRPr lang="ru-RU" sz="1400" dirty="0"/>
                    </a:p>
                  </a:txBody>
                  <a:tcPr/>
                </a:tc>
              </a:tr>
              <a:tr h="499739"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Загрузка необходимых расширений из базы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Множество расширений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Ошибка аутентификации и/или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dirty="0" smtClean="0"/>
                        <a:t>соединения</a:t>
                      </a:r>
                      <a:r>
                        <a:rPr lang="ru-RU" sz="1400" baseline="0" dirty="0" smtClean="0"/>
                        <a:t> с базой</a:t>
                      </a:r>
                      <a:endParaRPr lang="ru-RU" sz="1400" dirty="0"/>
                    </a:p>
                  </a:txBody>
                  <a:tcPr/>
                </a:tc>
              </a:tr>
              <a:tr h="497421"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Развертывание системы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Успешность</a:t>
                      </a:r>
                      <a:r>
                        <a:rPr lang="ru-RU" sz="1400" baseline="0" dirty="0" smtClean="0"/>
                        <a:t> тестов развертывания и интеграции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Отсутствуют модуля</a:t>
                      </a:r>
                      <a:r>
                        <a:rPr lang="ru-RU" sz="1400" baseline="0" dirty="0" smtClean="0"/>
                        <a:t> для развертывания</a:t>
                      </a:r>
                      <a:endParaRPr lang="ru-RU" sz="1400" dirty="0"/>
                    </a:p>
                  </a:txBody>
                  <a:tcPr/>
                </a:tc>
              </a:tr>
              <a:tr h="499739"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Выполнение запроса в режиме администрирования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Консистентное состояние системы после внесения изменений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Нарушение целостности при попытке выполнения транзакции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26200" y="6582566"/>
            <a:ext cx="2743200" cy="365125"/>
          </a:xfrm>
        </p:spPr>
        <p:txBody>
          <a:bodyPr/>
          <a:lstStyle/>
          <a:p>
            <a:fld id="{ABF42A5A-3808-4C1E-B002-D3B0568C4914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046839"/>
            <a:ext cx="9144000" cy="613184"/>
          </a:xfrm>
          <a:prstGeom prst="rect">
            <a:avLst/>
          </a:prstGeom>
          <a:solidFill>
            <a:srgbClr val="2C9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2C95D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Характеристика вершин первого типа</a:t>
            </a:r>
            <a:endParaRPr lang="ru-RU" dirty="0">
              <a:solidFill>
                <a:srgbClr val="2C95D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096895"/>
              </p:ext>
            </p:extLst>
          </p:nvPr>
        </p:nvGraphicFramePr>
        <p:xfrm>
          <a:off x="413655" y="1325558"/>
          <a:ext cx="8338458" cy="461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145"/>
                <a:gridCol w="2841171"/>
                <a:gridCol w="2939142"/>
              </a:tblGrid>
              <a:tr h="49060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Операция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Характеристика успеха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Характеристика неудачи</a:t>
                      </a:r>
                      <a:endParaRPr lang="ru-RU" sz="1400" dirty="0"/>
                    </a:p>
                  </a:txBody>
                  <a:tcPr/>
                </a:tc>
              </a:tr>
              <a:tr h="497421"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Вход в режим удаленного администрирования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Успешная аутентификация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Ошибка аутентификации и/или недостаточно прав для доступа</a:t>
                      </a:r>
                      <a:endParaRPr lang="ru-RU" sz="1400" dirty="0"/>
                    </a:p>
                  </a:txBody>
                  <a:tcPr/>
                </a:tc>
              </a:tr>
              <a:tr h="499739"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Сборка страницы на основе запроса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Валидный объект </a:t>
                      </a:r>
                      <a:r>
                        <a:rPr lang="en-US" sz="1400" dirty="0" smtClean="0"/>
                        <a:t>DOM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Ошибка модуля сборки</a:t>
                      </a:r>
                      <a:endParaRPr lang="ru-RU" sz="1400" dirty="0"/>
                    </a:p>
                  </a:txBody>
                  <a:tcPr/>
                </a:tc>
              </a:tr>
              <a:tr h="499739"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Обработка компонентов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Нулевой код</a:t>
                      </a:r>
                      <a:r>
                        <a:rPr lang="ru-RU" sz="1400" baseline="0" dirty="0" smtClean="0"/>
                        <a:t> возврата всех ассоциированных компонентов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Ненулевой код</a:t>
                      </a:r>
                      <a:r>
                        <a:rPr lang="ru-RU" sz="1400" baseline="0" dirty="0" smtClean="0"/>
                        <a:t> возврата любого из ассоциированных компонентов</a:t>
                      </a:r>
                      <a:endParaRPr lang="ru-RU" sz="1400" dirty="0"/>
                    </a:p>
                  </a:txBody>
                  <a:tcPr/>
                </a:tc>
              </a:tr>
              <a:tr h="497421"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Внедрение дополнительного контента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Валидный</a:t>
                      </a:r>
                      <a:r>
                        <a:rPr lang="ru-RU" sz="1400" baseline="0" dirty="0" smtClean="0"/>
                        <a:t> объект </a:t>
                      </a:r>
                      <a:r>
                        <a:rPr lang="en-US" sz="1400" baseline="0" dirty="0" smtClean="0"/>
                        <a:t>DOM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Ошибка модуля инжекции</a:t>
                      </a:r>
                    </a:p>
                  </a:txBody>
                  <a:tcPr/>
                </a:tc>
              </a:tr>
              <a:tr h="497421"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Установка обработчиков событий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Нулевой код</a:t>
                      </a:r>
                      <a:r>
                        <a:rPr lang="ru-RU" sz="1400" baseline="0" dirty="0" smtClean="0"/>
                        <a:t> возврата всех ассоциированных обработчиков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Ненулевой код</a:t>
                      </a:r>
                      <a:r>
                        <a:rPr lang="ru-RU" sz="1400" baseline="0" dirty="0" smtClean="0"/>
                        <a:t> возврата любого из ассоциированных обработчиков</a:t>
                      </a:r>
                      <a:endParaRPr lang="ru-RU" sz="1400" dirty="0" smtClean="0"/>
                    </a:p>
                  </a:txBody>
                  <a:tcPr/>
                </a:tc>
              </a:tr>
              <a:tr h="499739"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Стилизация страницы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Валидный объект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baseline="0" dirty="0" smtClean="0"/>
                        <a:t>DOM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Ошибка</a:t>
                      </a:r>
                      <a:r>
                        <a:rPr lang="ru-RU" sz="1400" baseline="0" dirty="0" smtClean="0"/>
                        <a:t> модуля шаблонов</a:t>
                      </a:r>
                      <a:endParaRPr lang="ru-RU" sz="1400" dirty="0"/>
                    </a:p>
                  </a:txBody>
                  <a:tcPr/>
                </a:tc>
              </a:tr>
              <a:tr h="497421"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Локализация содержимого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Валидный объект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baseline="0" dirty="0" smtClean="0"/>
                        <a:t>DOM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Отсутствие содержимого с заданной</a:t>
                      </a:r>
                      <a:r>
                        <a:rPr lang="ru-RU" sz="1400" baseline="0" dirty="0" smtClean="0"/>
                        <a:t> локалью</a:t>
                      </a:r>
                      <a:endParaRPr lang="ru-RU" sz="1400" dirty="0"/>
                    </a:p>
                  </a:txBody>
                  <a:tcPr/>
                </a:tc>
              </a:tr>
              <a:tr h="499739"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Сохранение данных в базу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Успешный</a:t>
                      </a:r>
                      <a:r>
                        <a:rPr lang="ru-RU" sz="1400" baseline="0" dirty="0" smtClean="0"/>
                        <a:t> результат запроса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Неуспешный</a:t>
                      </a:r>
                      <a:r>
                        <a:rPr lang="ru-RU" sz="1400" baseline="0" dirty="0" smtClean="0"/>
                        <a:t> результат запроса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5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26200" y="6582566"/>
            <a:ext cx="2743200" cy="365125"/>
          </a:xfrm>
        </p:spPr>
        <p:txBody>
          <a:bodyPr/>
          <a:lstStyle/>
          <a:p>
            <a:fld id="{ABF42A5A-3808-4C1E-B002-D3B0568C4914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046839"/>
            <a:ext cx="9144000" cy="613184"/>
          </a:xfrm>
          <a:prstGeom prst="rect">
            <a:avLst/>
          </a:prstGeom>
          <a:solidFill>
            <a:srgbClr val="2C9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2C95D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Характеристика вершин первого типа</a:t>
            </a:r>
            <a:endParaRPr lang="ru-RU" dirty="0">
              <a:solidFill>
                <a:srgbClr val="2C95D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00039"/>
              </p:ext>
            </p:extLst>
          </p:nvPr>
        </p:nvGraphicFramePr>
        <p:xfrm>
          <a:off x="413655" y="1325558"/>
          <a:ext cx="8338458" cy="4499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145"/>
                <a:gridCol w="2841171"/>
                <a:gridCol w="2939142"/>
              </a:tblGrid>
              <a:tr h="490608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Операция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Характеристика успеха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Характеристика неудачи</a:t>
                      </a:r>
                      <a:endParaRPr lang="ru-RU" sz="1400" b="1" dirty="0"/>
                    </a:p>
                  </a:txBody>
                  <a:tcPr/>
                </a:tc>
              </a:tr>
              <a:tr h="497421"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Передача страницы пользователю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Старт процесса отдачи данных пользователю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Не </a:t>
                      </a:r>
                      <a:r>
                        <a:rPr lang="ru-RU" sz="1400" baseline="0" dirty="0" smtClean="0"/>
                        <a:t>предусмотрено</a:t>
                      </a:r>
                      <a:endParaRPr lang="ru-RU" sz="1400" dirty="0"/>
                    </a:p>
                  </a:txBody>
                  <a:tcPr/>
                </a:tc>
              </a:tr>
              <a:tr h="499739"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Сборка страницы ошибки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Страница с содержанием ошибки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Не предусмотрено</a:t>
                      </a:r>
                      <a:endParaRPr lang="ru-RU" sz="1400" dirty="0"/>
                    </a:p>
                  </a:txBody>
                  <a:tcPr/>
                </a:tc>
              </a:tr>
              <a:tr h="499739"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/>
                </a:tc>
              </a:tr>
              <a:tr h="497421"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 smtClean="0"/>
                    </a:p>
                  </a:txBody>
                  <a:tcPr/>
                </a:tc>
              </a:tr>
              <a:tr h="497421"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 smtClean="0"/>
                    </a:p>
                  </a:txBody>
                  <a:tcPr/>
                </a:tc>
              </a:tr>
              <a:tr h="499739"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</a:tr>
              <a:tr h="497421"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</a:tr>
              <a:tr h="499739"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05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26200" y="6582566"/>
            <a:ext cx="2743200" cy="365125"/>
          </a:xfrm>
        </p:spPr>
        <p:txBody>
          <a:bodyPr/>
          <a:lstStyle/>
          <a:p>
            <a:fld id="{ABF42A5A-3808-4C1E-B002-D3B0568C4914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046839"/>
            <a:ext cx="9144000" cy="613184"/>
          </a:xfrm>
          <a:prstGeom prst="rect">
            <a:avLst/>
          </a:prstGeom>
          <a:solidFill>
            <a:srgbClr val="2C9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2C95D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Характеристика вершин второго типа</a:t>
            </a:r>
            <a:endParaRPr lang="ru-RU" dirty="0">
              <a:solidFill>
                <a:srgbClr val="2C95D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281140"/>
              </p:ext>
            </p:extLst>
          </p:nvPr>
        </p:nvGraphicFramePr>
        <p:xfrm>
          <a:off x="413655" y="1325558"/>
          <a:ext cx="8338458" cy="4574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145"/>
                <a:gridCol w="2841171"/>
                <a:gridCol w="2939142"/>
              </a:tblGrid>
              <a:tr h="43703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Операция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Параметры управления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Результаты принятия решения</a:t>
                      </a:r>
                      <a:endParaRPr lang="ru-RU" sz="1400" b="1" dirty="0"/>
                    </a:p>
                  </a:txBody>
                  <a:tcPr/>
                </a:tc>
              </a:tr>
              <a:tr h="476400"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Проверка наличия необходимого функционала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Результат проверки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Загрузка</a:t>
                      </a:r>
                      <a:r>
                        <a:rPr lang="ru-RU" sz="1400" baseline="0" dirty="0" smtClean="0"/>
                        <a:t> следующего модуля или продолжение цикла работы</a:t>
                      </a:r>
                      <a:endParaRPr lang="ru-RU" sz="1400" dirty="0"/>
                    </a:p>
                  </a:txBody>
                  <a:tcPr/>
                </a:tc>
              </a:tr>
              <a:tr h="476400"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Проверка наличия необходимых расширений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Результат проверки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Загрузка</a:t>
                      </a:r>
                      <a:r>
                        <a:rPr lang="ru-RU" sz="1400" baseline="0" dirty="0" smtClean="0"/>
                        <a:t> следующего модуля или продолжение цикла работы</a:t>
                      </a:r>
                      <a:endParaRPr lang="ru-RU" sz="1400" dirty="0" smtClean="0"/>
                    </a:p>
                  </a:txBody>
                  <a:tcPr/>
                </a:tc>
              </a:tr>
              <a:tr h="476400"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Выбор действия на основе запроса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Результат конечного</a:t>
                      </a:r>
                      <a:r>
                        <a:rPr lang="ru-RU" sz="1400" baseline="0" dirty="0" smtClean="0"/>
                        <a:t> автомата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Переход к обработке</a:t>
                      </a:r>
                      <a:r>
                        <a:rPr lang="ru-RU" sz="1400" baseline="0" dirty="0" smtClean="0"/>
                        <a:t> операции или возврат ошибки парсинга</a:t>
                      </a:r>
                      <a:endParaRPr lang="ru-RU" sz="1400" dirty="0"/>
                    </a:p>
                  </a:txBody>
                  <a:tcPr/>
                </a:tc>
              </a:tr>
              <a:tr h="672565"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Верификация собранной страницы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Результат проверки наполненности страницы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Выполнение следующего</a:t>
                      </a:r>
                      <a:r>
                        <a:rPr lang="ru-RU" sz="1400" baseline="0" dirty="0" smtClean="0"/>
                        <a:t> этапа наполнения или переход к сохранению в базу</a:t>
                      </a:r>
                      <a:endParaRPr lang="ru-RU" sz="1400" dirty="0" smtClean="0"/>
                    </a:p>
                  </a:txBody>
                  <a:tcPr/>
                </a:tc>
              </a:tr>
              <a:tr h="476400"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Выбор точки возврата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Результат обработки ошибки или успешного выполнения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Сборка</a:t>
                      </a:r>
                      <a:r>
                        <a:rPr lang="ru-RU" sz="1400" baseline="0" dirty="0" smtClean="0"/>
                        <a:t> страницы с ошибкой или отдача готовой страницы</a:t>
                      </a:r>
                      <a:endParaRPr lang="ru-RU" sz="1400" dirty="0" smtClean="0"/>
                    </a:p>
                  </a:txBody>
                  <a:tcPr/>
                </a:tc>
              </a:tr>
              <a:tr h="445164"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</a:tr>
              <a:tr h="443099"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</a:tr>
              <a:tr h="445164"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85800" y="1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2C95D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Сценарий нормальной работы</a:t>
            </a:r>
            <a:endParaRPr lang="ru-RU" dirty="0">
              <a:solidFill>
                <a:srgbClr val="2C95D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26200" y="6576450"/>
            <a:ext cx="2743200" cy="365125"/>
          </a:xfrm>
        </p:spPr>
        <p:txBody>
          <a:bodyPr/>
          <a:lstStyle/>
          <a:p>
            <a:fld id="{ABF42A5A-3808-4C1E-B002-D3B0568C4914}" type="slidenum">
              <a:rPr lang="ru-RU" smtClean="0"/>
              <a:t>7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603" y="979328"/>
            <a:ext cx="6454197" cy="577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96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95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911" y="2534988"/>
            <a:ext cx="82689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Q&amp;A</a:t>
            </a:r>
            <a:endParaRPr lang="ru-RU" sz="8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1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328</Words>
  <Application>Microsoft Office PowerPoint</Application>
  <PresentationFormat>Экран (4:3)</PresentationFormat>
  <Paragraphs>101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Тема Office</vt:lpstr>
      <vt:lpstr>Презентация PowerPoint</vt:lpstr>
      <vt:lpstr>WF-сеть</vt:lpstr>
      <vt:lpstr>Характеристика вершин первого типа</vt:lpstr>
      <vt:lpstr>Характеристика вершин первого типа</vt:lpstr>
      <vt:lpstr>Характеристика вершин первого типа</vt:lpstr>
      <vt:lpstr>Характеристика вершин второго типа</vt:lpstr>
      <vt:lpstr>Сценарий нормальной работы</vt:lpstr>
      <vt:lpstr>Презентация PowerPoint</vt:lpstr>
    </vt:vector>
  </TitlesOfParts>
  <Company>IFMO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Трофимов Владислав</dc:creator>
  <cp:lastModifiedBy>Трофимов Владислав</cp:lastModifiedBy>
  <cp:revision>52</cp:revision>
  <dcterms:created xsi:type="dcterms:W3CDTF">2014-09-22T16:47:11Z</dcterms:created>
  <dcterms:modified xsi:type="dcterms:W3CDTF">2014-11-11T21:14:40Z</dcterms:modified>
</cp:coreProperties>
</file>