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5"/>
  </p:sldMasterIdLst>
  <p:notesMasterIdLst>
    <p:notesMasterId r:id="rId135"/>
  </p:notesMasterIdLst>
  <p:handoutMasterIdLst>
    <p:handoutMasterId r:id="rId136"/>
  </p:handoutMasterIdLst>
  <p:sldIdLst>
    <p:sldId id="382" r:id="rId6"/>
    <p:sldId id="508" r:id="rId7"/>
    <p:sldId id="517" r:id="rId8"/>
    <p:sldId id="518" r:id="rId9"/>
    <p:sldId id="521" r:id="rId10"/>
    <p:sldId id="520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4" r:id="rId42"/>
    <p:sldId id="515" r:id="rId43"/>
    <p:sldId id="415" r:id="rId44"/>
    <p:sldId id="416" r:id="rId45"/>
    <p:sldId id="417" r:id="rId46"/>
    <p:sldId id="509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510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511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56" r:id="rId85"/>
    <p:sldId id="461" r:id="rId86"/>
    <p:sldId id="462" r:id="rId87"/>
    <p:sldId id="463" r:id="rId88"/>
    <p:sldId id="464" r:id="rId89"/>
    <p:sldId id="465" r:id="rId90"/>
    <p:sldId id="466" r:id="rId91"/>
    <p:sldId id="467" r:id="rId92"/>
    <p:sldId id="468" r:id="rId93"/>
    <p:sldId id="469" r:id="rId94"/>
    <p:sldId id="470" r:id="rId95"/>
    <p:sldId id="513" r:id="rId96"/>
    <p:sldId id="472" r:id="rId97"/>
    <p:sldId id="473" r:id="rId98"/>
    <p:sldId id="474" r:id="rId99"/>
    <p:sldId id="475" r:id="rId100"/>
    <p:sldId id="476" r:id="rId101"/>
    <p:sldId id="477" r:id="rId102"/>
    <p:sldId id="478" r:id="rId103"/>
    <p:sldId id="479" r:id="rId104"/>
    <p:sldId id="480" r:id="rId105"/>
    <p:sldId id="481" r:id="rId106"/>
    <p:sldId id="482" r:id="rId107"/>
    <p:sldId id="483" r:id="rId108"/>
    <p:sldId id="484" r:id="rId109"/>
    <p:sldId id="485" r:id="rId110"/>
    <p:sldId id="486" r:id="rId111"/>
    <p:sldId id="487" r:id="rId112"/>
    <p:sldId id="488" r:id="rId113"/>
    <p:sldId id="489" r:id="rId114"/>
    <p:sldId id="490" r:id="rId115"/>
    <p:sldId id="491" r:id="rId116"/>
    <p:sldId id="514" r:id="rId117"/>
    <p:sldId id="493" r:id="rId118"/>
    <p:sldId id="494" r:id="rId119"/>
    <p:sldId id="495" r:id="rId120"/>
    <p:sldId id="496" r:id="rId121"/>
    <p:sldId id="497" r:id="rId122"/>
    <p:sldId id="498" r:id="rId123"/>
    <p:sldId id="499" r:id="rId124"/>
    <p:sldId id="500" r:id="rId125"/>
    <p:sldId id="501" r:id="rId126"/>
    <p:sldId id="502" r:id="rId127"/>
    <p:sldId id="503" r:id="rId128"/>
    <p:sldId id="504" r:id="rId129"/>
    <p:sldId id="505" r:id="rId130"/>
    <p:sldId id="506" r:id="rId131"/>
    <p:sldId id="516" r:id="rId132"/>
    <p:sldId id="519" r:id="rId133"/>
    <p:sldId id="507" r:id="rId1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slides" id="{181D2C02-83EB-4D36-8480-ADD192D6B133}">
          <p14:sldIdLst>
            <p14:sldId id="382"/>
            <p14:sldId id="508"/>
            <p14:sldId id="517"/>
            <p14:sldId id="518"/>
            <p14:sldId id="521"/>
            <p14:sldId id="520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4"/>
            <p14:sldId id="515"/>
            <p14:sldId id="415"/>
            <p14:sldId id="416"/>
            <p14:sldId id="417"/>
            <p14:sldId id="509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510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511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513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514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16"/>
            <p14:sldId id="519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4363" userDrawn="1">
          <p15:clr>
            <a:srgbClr val="A4A3A4"/>
          </p15:clr>
        </p15:guide>
        <p15:guide id="3" orient="horz" pos="2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76351" autoAdjust="0"/>
  </p:normalViewPr>
  <p:slideViewPr>
    <p:cSldViewPr snapToGrid="0" snapToObjects="1">
      <p:cViewPr varScale="1">
        <p:scale>
          <a:sx n="75" d="100"/>
          <a:sy n="75" d="100"/>
        </p:scale>
        <p:origin x="288" y="78"/>
      </p:cViewPr>
      <p:guideLst>
        <p:guide orient="horz" pos="1729"/>
        <p:guide pos="4363"/>
        <p:guide orient="horz" pos="21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1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viewProps" Target="viewProp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1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13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4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EB51-FB0B-4122-930F-C76579434EBC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79911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© Amadeus IT Group and its affiliates and subsidiaries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855029" y="8685213"/>
            <a:ext cx="200138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73864-8AF9-4AF7-8C43-8DE0AF56500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6838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3174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R&amp;B = 8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4Wheel = 67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Вася = 33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PesBarbos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= 89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TU154 = 54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QuQu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22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_ABBA = 56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 = 8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0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F49E25-1527-4657-BFD8-91FE4959F285}" type="slidenum">
              <a:rPr lang="ru-RU" altLang="en-US"/>
              <a:pPr>
                <a:spcBef>
                  <a:spcPct val="0"/>
                </a:spcBef>
              </a:pPr>
              <a:t>129</a:t>
            </a:fld>
            <a:endParaRPr lang="ru-RU" altLang="en-US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7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1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1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# this is a comment</a:t>
            </a:r>
          </a:p>
          <a:p>
            <a:endParaRPr lang="en-US" sz="700" baseline="0" dirty="0" smtClean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"""</a:t>
            </a: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2 lines</a:t>
            </a: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comment</a:t>
            </a: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"""</a:t>
            </a:r>
          </a:p>
          <a:p>
            <a:endParaRPr lang="en-US" sz="700" baseline="0" dirty="0" smtClean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# step 1 </a:t>
            </a: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pass      # doing nothing, just passing....</a:t>
            </a: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# step 2</a:t>
            </a: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pass</a:t>
            </a: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# step 3</a:t>
            </a:r>
          </a:p>
          <a:p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pass</a:t>
            </a:r>
            <a:endParaRPr lang="en-US" sz="700" baseline="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F98739B-D4C8-44A6-B797-7501FD315B16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619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print ( '2+2=?' )       # just string</a:t>
            </a:r>
          </a:p>
          <a:p>
            <a:endParaRPr lang="en-US" dirty="0" smtClean="0"/>
          </a:p>
          <a:p>
            <a:r>
              <a:rPr lang="en-US" dirty="0" smtClean="0"/>
              <a:t>print ( '</a:t>
            </a:r>
            <a:r>
              <a:rPr lang="en-US" dirty="0" err="1" smtClean="0"/>
              <a:t>Ответ</a:t>
            </a:r>
            <a:r>
              <a:rPr lang="en-US" dirty="0" smtClean="0"/>
              <a:t>: 4' )    # no calculations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9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print ("</a:t>
            </a:r>
            <a:r>
              <a:rPr lang="ru-RU" dirty="0" smtClean="0"/>
              <a:t>Вася")</a:t>
            </a:r>
          </a:p>
          <a:p>
            <a:r>
              <a:rPr lang="en-US" dirty="0" smtClean="0"/>
              <a:t>print ("      </a:t>
            </a:r>
            <a:r>
              <a:rPr lang="ru-RU" dirty="0" smtClean="0"/>
              <a:t>пошел")</a:t>
            </a:r>
          </a:p>
          <a:p>
            <a:r>
              <a:rPr lang="en-US" dirty="0" smtClean="0"/>
              <a:t>print ("            </a:t>
            </a:r>
            <a:r>
              <a:rPr lang="ru-RU" dirty="0" smtClean="0"/>
              <a:t>гулять")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print ("""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Ж</a:t>
            </a:r>
          </a:p>
          <a:p>
            <a:r>
              <a:rPr lang="ru-RU" dirty="0" smtClean="0"/>
              <a:t>  ЖЖЖ</a:t>
            </a:r>
          </a:p>
          <a:p>
            <a:r>
              <a:rPr lang="ru-RU" dirty="0" smtClean="0"/>
              <a:t> ЖЖЖЖЖ  </a:t>
            </a:r>
          </a:p>
          <a:p>
            <a:r>
              <a:rPr lang="ru-RU" dirty="0" smtClean="0"/>
              <a:t>ЖЖЖЖЖЖЖ</a:t>
            </a:r>
          </a:p>
          <a:p>
            <a:r>
              <a:rPr lang="ru-RU" dirty="0" smtClean="0"/>
              <a:t> </a:t>
            </a:r>
            <a:r>
              <a:rPr lang="en-US" dirty="0" smtClean="0"/>
              <a:t>HH </a:t>
            </a:r>
            <a:r>
              <a:rPr lang="en-US" dirty="0" err="1" smtClean="0"/>
              <a:t>HH</a:t>
            </a:r>
            <a:endParaRPr lang="en-US" dirty="0" smtClean="0"/>
          </a:p>
          <a:p>
            <a:r>
              <a:rPr lang="en-US" dirty="0" smtClean="0"/>
              <a:t> ZZZZZ  </a:t>
            </a:r>
          </a:p>
          <a:p>
            <a:r>
              <a:rPr lang="en-US" dirty="0" smtClean="0"/>
              <a:t> """)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1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25+30</a:t>
            </a:r>
          </a:p>
          <a:p>
            <a:endParaRPr lang="en-US" dirty="0" smtClean="0"/>
          </a:p>
          <a:p>
            <a:r>
              <a:rPr lang="en-US" dirty="0" smtClean="0"/>
              <a:t>12+15+20*2</a:t>
            </a:r>
          </a:p>
          <a:p>
            <a:endParaRPr lang="ru-RU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("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Введите два целых числа 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input 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input 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+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(f'{a} + {b} = {c}')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26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221371" y="65244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312529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7E8720-7930-4C8C-9515-D5F697D2BD4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3037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154390"/>
            <a:ext cx="11168109" cy="471086"/>
          </a:xfrm>
        </p:spPr>
        <p:txBody>
          <a:bodyPr>
            <a:noAutofit/>
          </a:bodyPr>
          <a:lstStyle>
            <a:lvl1pPr algn="l">
              <a:defRPr sz="3400" b="1" baseline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27691" y="204935"/>
            <a:ext cx="1309214" cy="184666"/>
          </a:xfrm>
        </p:spPr>
        <p:txBody>
          <a:bodyPr/>
          <a:lstStyle>
            <a:lvl1pPr>
              <a:defRPr sz="1200" baseline="0" smtClean="0">
                <a:solidFill>
                  <a:schemeClr val="tx1">
                    <a:lumMod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17B1D039-98E7-4B43-9329-2ED513234190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8996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728" y="304681"/>
            <a:ext cx="11252793" cy="466284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3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99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992" r:id="rId2"/>
    <p:sldLayoutId id="214748399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Calibri" panose="020F0502020204030204" pitchFamily="34" charset="0"/>
        <a:buChar char="_"/>
        <a:defRPr sz="16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1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1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89" userDrawn="1">
          <p15:clr>
            <a:srgbClr val="F26B43"/>
          </p15:clr>
        </p15:guide>
        <p15:guide id="2" orient="horz" pos="187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181" userDrawn="1">
          <p15:clr>
            <a:srgbClr val="F26B43"/>
          </p15:clr>
        </p15:guide>
        <p15:guide id="7" pos="7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mailto:kpolyakov@mail.r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42816" y="4032244"/>
            <a:ext cx="7686675" cy="1381125"/>
          </a:xfrm>
        </p:spPr>
        <p:txBody>
          <a:bodyPr/>
          <a:lstStyle/>
          <a:p>
            <a:pPr marL="1257300" indent="-1257300" algn="ctr"/>
            <a:r>
              <a:rPr lang="ru-RU" altLang="en-US" sz="3600" dirty="0" smtClean="0"/>
              <a:t>Начальный курс</a:t>
            </a:r>
            <a:endParaRPr lang="ru-RU" altLang="en-US" sz="3600" dirty="0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7505" y="1612302"/>
            <a:ext cx="7577295" cy="179316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ru-RU" sz="6000" b="1" i="1" dirty="0"/>
              <a:t>Программирование </a:t>
            </a:r>
            <a:r>
              <a:rPr lang="ru-RU" sz="6000" b="1" i="1" dirty="0" smtClean="0"/>
              <a:t/>
            </a:r>
            <a:br>
              <a:rPr lang="ru-RU" sz="6000" b="1" i="1" dirty="0" smtClean="0"/>
            </a:br>
            <a:r>
              <a:rPr lang="ru-RU" sz="6000" b="1" i="1" dirty="0" smtClean="0"/>
              <a:t>на </a:t>
            </a:r>
            <a:r>
              <a:rPr lang="ru-RU" sz="6000" b="1" i="1" dirty="0"/>
              <a:t>языке </a:t>
            </a:r>
            <a:r>
              <a:rPr lang="en-US" sz="6000" b="1" i="1" dirty="0"/>
              <a:t>Python</a:t>
            </a:r>
            <a:endParaRPr lang="ru-RU" sz="6000" b="1" i="1" dirty="0"/>
          </a:p>
        </p:txBody>
      </p:sp>
      <p:sp>
        <p:nvSpPr>
          <p:cNvPr id="128003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1EC74B-38B0-462D-86FA-AA20620DD2B1}" type="slidenum">
              <a:rPr lang="ru-RU" altLang="en-US"/>
              <a:pPr/>
              <a:t>1</a:t>
            </a:fld>
            <a:endParaRPr lang="ru-RU" altLang="en-US"/>
          </a:p>
        </p:txBody>
      </p:sp>
      <p:pic>
        <p:nvPicPr>
          <p:cNvPr id="2050" name="Picture 2" descr="https://pbs.twimg.com/media/DNIxcvlX4AA3OCV.png:lar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744" y="180767"/>
            <a:ext cx="2828256" cy="9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Сложение чисел</a:t>
            </a:r>
          </a:p>
        </p:txBody>
      </p:sp>
      <p:sp>
        <p:nvSpPr>
          <p:cNvPr id="13209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9F8168-4C94-44E9-B2E9-DF3835B03396}" type="slidenum">
              <a:rPr lang="ru-RU" altLang="en-US"/>
              <a:pPr/>
              <a:t>10</a:t>
            </a:fld>
            <a:endParaRPr lang="ru-RU" altLang="en-US"/>
          </a:p>
        </p:txBody>
      </p:sp>
      <p:sp>
        <p:nvSpPr>
          <p:cNvPr id="132100" name="Text Box 5"/>
          <p:cNvSpPr txBox="1">
            <a:spLocks noChangeArrowheads="1"/>
          </p:cNvSpPr>
          <p:nvPr/>
        </p:nvSpPr>
        <p:spPr bwMode="auto">
          <a:xfrm>
            <a:off x="1862139" y="876301"/>
            <a:ext cx="8612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1688" indent="-801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i="1"/>
              <a:t>Задача</a:t>
            </a:r>
            <a:r>
              <a:rPr lang="ru-RU" altLang="en-US" sz="2400" b="1"/>
              <a:t>. </a:t>
            </a:r>
            <a:r>
              <a:rPr lang="ru-RU" altLang="en-US" sz="2400"/>
              <a:t>Ввести с клавиатуры два числа и найти их сумму.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92300" y="1376364"/>
            <a:ext cx="8280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 dirty="0">
                <a:solidFill>
                  <a:srgbClr val="333399"/>
                </a:solidFill>
              </a:rPr>
              <a:t>Протокол:</a:t>
            </a:r>
            <a:endParaRPr lang="en-US" altLang="en-US" sz="2400" b="1" dirty="0">
              <a:solidFill>
                <a:srgbClr val="33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en-US" sz="2800" b="1" dirty="0">
                <a:latin typeface="Courier New" panose="02070309020205020404" pitchFamily="49" charset="0"/>
              </a:rPr>
              <a:t>  Введите два целых числа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 30</a:t>
            </a:r>
            <a:endParaRPr lang="ru-RU" altLang="en-US" sz="2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en-US" sz="2800" b="1" dirty="0">
                <a:latin typeface="Courier New" panose="02070309020205020404" pitchFamily="49" charset="0"/>
              </a:rPr>
              <a:t>  25+30=55</a:t>
            </a:r>
            <a:endParaRPr lang="en-US" altLang="en-US" sz="2800" b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758113" y="1535114"/>
            <a:ext cx="2017712" cy="574675"/>
          </a:xfrm>
          <a:prstGeom prst="wedgeRoundRectCallout">
            <a:avLst>
              <a:gd name="adj1" fmla="val -74199"/>
              <a:gd name="adj2" fmla="val 459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компьютер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86213" y="2460625"/>
            <a:ext cx="2513012" cy="642938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пользователь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92725" y="3425826"/>
            <a:ext cx="4375150" cy="574675"/>
          </a:xfrm>
          <a:prstGeom prst="wedgeRoundRectCallout">
            <a:avLst>
              <a:gd name="adj1" fmla="val -73290"/>
              <a:gd name="adj2" fmla="val -102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компьютер считает сам!</a:t>
            </a: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1341591" y="4322764"/>
            <a:ext cx="9313507" cy="2246769"/>
          </a:xfrm>
          <a:prstGeom prst="rect">
            <a:avLst/>
          </a:prstGeom>
          <a:solidFill>
            <a:srgbClr val="D1D1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71462">
              <a:spcBef>
                <a:spcPts val="600"/>
              </a:spcBef>
              <a:defRPr/>
            </a:pPr>
            <a:r>
              <a:rPr lang="ru-RU" sz="2400" b="1" dirty="0" smtClean="0">
                <a:latin typeface="Arial" charset="0"/>
              </a:rPr>
              <a:t>Типичный алгоритм:</a:t>
            </a:r>
          </a:p>
          <a:p>
            <a:pPr marL="631825" indent="-360363">
              <a:spcBef>
                <a:spcPts val="600"/>
              </a:spcBef>
              <a:buFont typeface="Arial" charset="0"/>
              <a:buAutoNum type="arabicPeriod"/>
              <a:defRPr/>
            </a:pPr>
            <a:r>
              <a:rPr lang="ru-RU" sz="2400" dirty="0" smtClean="0">
                <a:latin typeface="Arial" charset="0"/>
              </a:rPr>
              <a:t>Ввод данных / программы (с клавиатуры, из файла…)</a:t>
            </a:r>
            <a:endParaRPr lang="ru-RU" sz="2400" dirty="0">
              <a:latin typeface="Arial" charset="0"/>
            </a:endParaRPr>
          </a:p>
          <a:p>
            <a:pPr marL="631825" indent="-360363">
              <a:spcBef>
                <a:spcPts val="600"/>
              </a:spcBef>
              <a:buFont typeface="Arial" charset="0"/>
              <a:buAutoNum type="arabicPeriod"/>
              <a:defRPr/>
            </a:pPr>
            <a:r>
              <a:rPr lang="ru-RU" sz="2400" dirty="0" smtClean="0">
                <a:latin typeface="Arial" charset="0"/>
              </a:rPr>
              <a:t>Сохранение в памяти компьютера</a:t>
            </a:r>
            <a:endParaRPr lang="ru-RU" sz="2400" dirty="0">
              <a:latin typeface="Arial" charset="0"/>
            </a:endParaRPr>
          </a:p>
          <a:p>
            <a:pPr marL="631825" indent="-360363">
              <a:spcBef>
                <a:spcPts val="600"/>
              </a:spcBef>
              <a:buFont typeface="Arial" charset="0"/>
              <a:buAutoNum type="arabicPeriod"/>
              <a:defRPr/>
            </a:pPr>
            <a:r>
              <a:rPr lang="ru-RU" sz="2400" dirty="0" smtClean="0">
                <a:latin typeface="Arial" charset="0"/>
              </a:rPr>
              <a:t>Выполнение программы – обработка данных</a:t>
            </a:r>
            <a:endParaRPr lang="ru-RU" sz="2400" dirty="0">
              <a:latin typeface="Arial" charset="0"/>
            </a:endParaRPr>
          </a:p>
          <a:p>
            <a:pPr marL="631825" indent="-360363">
              <a:spcBef>
                <a:spcPts val="600"/>
              </a:spcBef>
              <a:buFont typeface="Arial" charset="0"/>
              <a:buAutoNum type="arabicPeriod"/>
              <a:defRPr/>
            </a:pPr>
            <a:r>
              <a:rPr lang="ru-RU" sz="2400" dirty="0" smtClean="0">
                <a:latin typeface="Arial" charset="0"/>
              </a:rPr>
              <a:t>Вывод (сохранение) результата</a:t>
            </a:r>
            <a:endParaRPr lang="ru-RU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Ввод массива с клавиатуры</a:t>
            </a:r>
          </a:p>
        </p:txBody>
      </p:sp>
      <p:sp>
        <p:nvSpPr>
          <p:cNvPr id="22835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C3225-54C1-4BFA-A3E6-8B9FEE09CF91}" type="slidenum">
              <a:rPr lang="ru-RU" altLang="en-US"/>
              <a:pPr/>
              <a:t>100</a:t>
            </a:fld>
            <a:endParaRPr lang="ru-RU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1790" y="1057276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 dirty="0">
                <a:solidFill>
                  <a:srgbClr val="333399"/>
                </a:solidFill>
              </a:rPr>
              <a:t>Создание массива: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63440" y="1535113"/>
            <a:ext cx="351155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endParaRPr lang="pt-BR" sz="28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/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/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2329" y="3174999"/>
            <a:ext cx="563880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latin typeface="Courier New"/>
                <a:ea typeface="Times New Roman"/>
              </a:rPr>
              <a:t>(N):</a:t>
            </a:r>
          </a:p>
          <a:p>
            <a:pPr marL="179388" indent="-93663" algn="just">
              <a:defRPr/>
            </a:pPr>
            <a:r>
              <a:rPr lang="ru-RU" sz="2800" b="1" dirty="0">
                <a:latin typeface="Courier New"/>
                <a:ea typeface="Times New Roman"/>
              </a:rPr>
              <a:t>  A[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761791" y="4563393"/>
            <a:ext cx="463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800" b="1">
                <a:solidFill>
                  <a:srgbClr val="333399"/>
                </a:solidFill>
              </a:rPr>
              <a:t>или кратко: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14242" y="5080918"/>
            <a:ext cx="5959475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588" indent="-1588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[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())</a:t>
            </a:r>
            <a:r>
              <a:rPr lang="en-US" sz="2800" b="1" dirty="0">
                <a:latin typeface="Calibri"/>
                <a:ea typeface="Times New Roman"/>
              </a:rPr>
              <a:t> </a:t>
            </a:r>
            <a:endParaRPr lang="ru-RU" sz="2800" b="1" dirty="0">
              <a:latin typeface="Calibri"/>
              <a:ea typeface="Times New Roman"/>
            </a:endParaRPr>
          </a:p>
          <a:p>
            <a:pPr marL="1588" indent="-1588" algn="just">
              <a:defRPr/>
            </a:pPr>
            <a:r>
              <a:rPr lang="ru-RU" sz="2800" b="1" dirty="0">
                <a:solidFill>
                  <a:srgbClr val="0000CC"/>
                </a:solidFill>
                <a:latin typeface="Calibri"/>
                <a:ea typeface="Times New Roman"/>
              </a:rPr>
              <a:t>                   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range(N)]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61792" y="2706687"/>
            <a:ext cx="722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800" b="1">
                <a:solidFill>
                  <a:srgbClr val="333399"/>
                </a:solidFill>
              </a:rPr>
              <a:t>Ввод по одному элементу</a:t>
            </a:r>
            <a:r>
              <a:rPr lang="en-US" altLang="en-US" sz="2800" b="1">
                <a:solidFill>
                  <a:srgbClr val="333399"/>
                </a:solidFill>
              </a:rPr>
              <a:t> </a:t>
            </a:r>
            <a:r>
              <a:rPr lang="ru-RU" altLang="en-US" sz="2800" b="1">
                <a:solidFill>
                  <a:srgbClr val="333399"/>
                </a:solidFill>
              </a:rPr>
              <a:t>в строке:</a:t>
            </a:r>
          </a:p>
        </p:txBody>
      </p:sp>
    </p:spTree>
    <p:extLst>
      <p:ext uri="{BB962C8B-B14F-4D97-AF65-F5344CB8AC3E}">
        <p14:creationId xmlns:p14="http://schemas.microsoft.com/office/powerpoint/2010/main" val="100398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build="p" animBg="1"/>
      <p:bldP spid="7" grpId="0" build="p" animBg="1"/>
      <p:bldP spid="15" grpId="0"/>
      <p:bldP spid="18" grpId="0" build="p" animBg="1"/>
      <p:bldP spid="20" grpId="0" build="p" bldLvl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Ввод массива с клавиатуры</a:t>
            </a:r>
          </a:p>
        </p:txBody>
      </p:sp>
      <p:sp>
        <p:nvSpPr>
          <p:cNvPr id="22937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623E7D-E51E-4336-BA12-19D979D58B8A}" type="slidenum">
              <a:rPr lang="ru-RU" altLang="en-US"/>
              <a:pPr/>
              <a:t>101</a:t>
            </a:fld>
            <a:endParaRPr lang="ru-RU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70076" y="1190625"/>
            <a:ext cx="6308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Ввод всех чисел в одной строке: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6125" y="1635126"/>
            <a:ext cx="7823200" cy="15716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ru-RU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"1 2 3 4 5"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data.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split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()  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["1","2","3","4","5"]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[ 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(x) 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s </a:t>
            </a:r>
            <a:r>
              <a:rPr lang="en-US" altLang="en-US" sz="240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</a:p>
          <a:p>
            <a:pPr algn="just" eaLnBrk="1" hangingPunct="1"/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[1,2,3,4,5]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2928939" y="2354263"/>
            <a:ext cx="134937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 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870075" y="3848894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016125" y="4371182"/>
            <a:ext cx="8426450" cy="8334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().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split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()  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["1","2","3","4","5"]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, s) )</a:t>
            </a:r>
            <a:r>
              <a:rPr lang="en-US" altLang="en-US" sz="2400" b="1"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[1,2,3,4,5]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AutoShape 59"/>
          <p:cNvSpPr>
            <a:spLocks noChangeArrowheads="1"/>
          </p:cNvSpPr>
          <p:nvPr/>
        </p:nvSpPr>
        <p:spPr bwMode="auto">
          <a:xfrm>
            <a:off x="5722939" y="5490369"/>
            <a:ext cx="3019425" cy="735013"/>
          </a:xfrm>
          <a:prstGeom prst="wedgeRoundRectCallout">
            <a:avLst>
              <a:gd name="adj1" fmla="val -81352"/>
              <a:gd name="adj2" fmla="val -8012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применить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 </a:t>
            </a:r>
            <a:r>
              <a:rPr lang="ru-RU" sz="2400" dirty="0"/>
              <a:t>ко всем элементам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Левая фигурная скобка 21"/>
          <p:cNvSpPr>
            <a:spLocks/>
          </p:cNvSpPr>
          <p:nvPr/>
        </p:nvSpPr>
        <p:spPr bwMode="auto">
          <a:xfrm rot="16200000">
            <a:off x="4638676" y="4377532"/>
            <a:ext cx="155575" cy="1876425"/>
          </a:xfrm>
          <a:prstGeom prst="leftBrace">
            <a:avLst>
              <a:gd name="adj1" fmla="val 5913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AutoShape 59"/>
          <p:cNvSpPr>
            <a:spLocks noChangeArrowheads="1"/>
          </p:cNvSpPr>
          <p:nvPr/>
        </p:nvSpPr>
        <p:spPr bwMode="auto">
          <a:xfrm>
            <a:off x="2098676" y="5490369"/>
            <a:ext cx="1812925" cy="735013"/>
          </a:xfrm>
          <a:prstGeom prst="wedgeRoundRectCallout">
            <a:avLst>
              <a:gd name="adj1" fmla="val 8781"/>
              <a:gd name="adj2" fmla="val -10942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построить список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4686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 build="p" animBg="1"/>
      <p:bldP spid="18" grpId="0" animBg="1"/>
      <p:bldP spid="19" grpId="0"/>
      <p:bldP spid="20" grpId="0" build="p" animBg="1"/>
      <p:bldP spid="21" grpId="0" animBg="1"/>
      <p:bldP spid="22" grpId="0" animBg="1"/>
      <p:bldP spid="2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Как обработать все элементы массива?</a:t>
            </a:r>
          </a:p>
        </p:txBody>
      </p:sp>
      <p:sp>
        <p:nvSpPr>
          <p:cNvPr id="23040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7D7AE0-4957-4ECB-AB08-DCC06D7828F0}" type="slidenum">
              <a:rPr lang="ru-RU" altLang="en-US"/>
              <a:pPr/>
              <a:t>102</a:t>
            </a:fld>
            <a:endParaRPr lang="ru-RU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70075" y="975813"/>
            <a:ext cx="458628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>
                <a:solidFill>
                  <a:srgbClr val="333399"/>
                </a:solidFill>
              </a:rPr>
              <a:t>Создание массива</a:t>
            </a:r>
            <a:r>
              <a:rPr lang="ru-RU" altLang="en-US" sz="2800"/>
              <a:t>:</a:t>
            </a:r>
          </a:p>
          <a:p>
            <a:pPr eaLnBrk="1" hangingPunct="1"/>
            <a:endParaRPr lang="en-US" altLang="en-US" sz="2800" b="1">
              <a:solidFill>
                <a:srgbClr val="3333FF"/>
              </a:solidFill>
            </a:endParaRPr>
          </a:p>
          <a:p>
            <a:pPr eaLnBrk="1" hangingPunct="1"/>
            <a:endParaRPr lang="en-US" altLang="en-US" sz="2800" b="1">
              <a:solidFill>
                <a:srgbClr val="3333FF"/>
              </a:solidFill>
            </a:endParaRPr>
          </a:p>
          <a:p>
            <a:pPr>
              <a:spcBef>
                <a:spcPts val="1200"/>
              </a:spcBef>
            </a:pPr>
            <a:r>
              <a:rPr lang="ru-RU" altLang="en-US" sz="2800" b="1">
                <a:solidFill>
                  <a:srgbClr val="333399"/>
                </a:solidFill>
              </a:rPr>
              <a:t>Обработка</a:t>
            </a:r>
            <a:r>
              <a:rPr lang="ru-RU" altLang="en-US" sz="2800"/>
              <a:t>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71726" y="1390150"/>
            <a:ext cx="3192463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endParaRPr lang="pt-BR" sz="28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/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/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60614" y="2945899"/>
            <a:ext cx="6021387" cy="22494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A[0]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A[1]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A[2]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A[3]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A[4]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28814" y="5446212"/>
            <a:ext cx="8485187" cy="1014412"/>
            <a:chOff x="338" y="3641"/>
            <a:chExt cx="5345" cy="639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32" y="3708"/>
              <a:ext cx="5051" cy="57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ru-RU" sz="2400" dirty="0"/>
                <a:t>  </a:t>
              </a:r>
              <a:r>
                <a:rPr lang="en-US" sz="2400" dirty="0"/>
                <a:t>1) </a:t>
              </a:r>
              <a:r>
                <a:rPr lang="ru-RU" sz="2400" dirty="0"/>
                <a:t>если </a:t>
              </a:r>
              <a:r>
                <a:rPr lang="en-US" sz="2400" dirty="0"/>
                <a:t>N </a:t>
              </a:r>
              <a:r>
                <a:rPr lang="ru-RU" sz="2400" dirty="0"/>
                <a:t>велико (1000, 1000000)?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ru-RU" sz="2400" dirty="0"/>
                <a:t>  2) при изменении </a:t>
              </a:r>
              <a:r>
                <a:rPr lang="en-US" sz="2400" dirty="0"/>
                <a:t>N </a:t>
              </a:r>
              <a:r>
                <a:rPr lang="ru-RU" sz="2400" dirty="0"/>
                <a:t>программа не должна меняться!</a:t>
              </a:r>
            </a:p>
          </p:txBody>
        </p:sp>
        <p:sp>
          <p:nvSpPr>
            <p:cNvPr id="230409" name="Oval 8"/>
            <p:cNvSpPr>
              <a:spLocks noChangeArrowheads="1"/>
            </p:cNvSpPr>
            <p:nvPr/>
          </p:nvSpPr>
          <p:spPr bwMode="auto">
            <a:xfrm>
              <a:off x="338" y="364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7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6" grpId="0" build="p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Как обработать все элементы массива?</a:t>
            </a:r>
          </a:p>
        </p:txBody>
      </p:sp>
      <p:sp>
        <p:nvSpPr>
          <p:cNvPr id="23142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380769-CCE2-457B-8EB8-0C83F0F12B0F}" type="slidenum">
              <a:rPr lang="ru-RU" altLang="en-US"/>
              <a:pPr/>
              <a:t>103</a:t>
            </a:fld>
            <a:endParaRPr lang="ru-RU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52574" y="1574008"/>
            <a:ext cx="38115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>
                <a:solidFill>
                  <a:srgbClr val="333399"/>
                </a:solidFill>
              </a:rPr>
              <a:t>Обработка с переменной: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97038" y="2070895"/>
            <a:ext cx="3214687" cy="34798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92275" y="5572921"/>
            <a:ext cx="3228975" cy="4302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3" name="Скругленный прямоугольник 12"/>
          <p:cNvSpPr>
            <a:spLocks noChangeArrowheads="1"/>
          </p:cNvSpPr>
          <p:nvPr/>
        </p:nvSpPr>
        <p:spPr bwMode="auto">
          <a:xfrm>
            <a:off x="1562099" y="2453484"/>
            <a:ext cx="3494088" cy="6937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614988" y="1574008"/>
            <a:ext cx="38115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>
                <a:solidFill>
                  <a:srgbClr val="333399"/>
                </a:solidFill>
              </a:rPr>
              <a:t>Обработка в цикле: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81663" y="2070895"/>
            <a:ext cx="4129087" cy="14493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N: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sz="2200" b="1" dirty="0">
                <a:latin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6" name="Стрелка вправо 15"/>
          <p:cNvSpPr>
            <a:spLocks noChangeArrowheads="1"/>
          </p:cNvSpPr>
          <p:nvPr/>
        </p:nvSpPr>
        <p:spPr bwMode="auto">
          <a:xfrm>
            <a:off x="5172075" y="2704309"/>
            <a:ext cx="385763" cy="211137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ru-RU" b="1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14988" y="3591721"/>
            <a:ext cx="38115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>
                <a:solidFill>
                  <a:srgbClr val="333399"/>
                </a:solidFill>
              </a:rPr>
              <a:t>Цикл с переменной: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81663" y="4050509"/>
            <a:ext cx="4129087" cy="7715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in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200" b="1" dirty="0">
                <a:latin typeface="Courier New" pitchFamily="49" charset="0"/>
              </a:rPr>
              <a:t>(N)</a:t>
            </a:r>
            <a:r>
              <a:rPr lang="en-US" sz="2200" b="1" dirty="0"/>
              <a:t>: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9" name="Стрелка вправо 18"/>
          <p:cNvSpPr>
            <a:spLocks noChangeArrowheads="1"/>
          </p:cNvSpPr>
          <p:nvPr/>
        </p:nvSpPr>
        <p:spPr bwMode="auto">
          <a:xfrm rot="5400000">
            <a:off x="8897144" y="3660778"/>
            <a:ext cx="384175" cy="211137"/>
          </a:xfrm>
          <a:prstGeom prst="rightArrow">
            <a:avLst>
              <a:gd name="adj1" fmla="val 50000"/>
              <a:gd name="adj2" fmla="val 50038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2395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  <p:bldP spid="11" grpId="0" build="p" animBg="1"/>
      <p:bldP spid="12" grpId="0" animBg="1"/>
      <p:bldP spid="13" grpId="0" animBg="1"/>
      <p:bldP spid="14" grpId="0" build="p" bldLvl="2"/>
      <p:bldP spid="15" grpId="0" build="p" animBg="1"/>
      <p:bldP spid="16" grpId="0" animBg="1"/>
      <p:bldP spid="17" grpId="0" build="p" bldLvl="2"/>
      <p:bldP spid="18" grpId="0" build="p" animBg="1"/>
      <p:bldP spid="1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Перебор элементов</a:t>
            </a:r>
          </a:p>
        </p:txBody>
      </p:sp>
      <p:sp>
        <p:nvSpPr>
          <p:cNvPr id="23245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9F0E2-EF60-49BA-ACE0-2DFDBE7825E2}" type="slidenum">
              <a:rPr lang="ru-RU" altLang="en-US"/>
              <a:pPr/>
              <a:t>104</a:t>
            </a:fld>
            <a:endParaRPr lang="ru-RU" alt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920875" y="1089025"/>
            <a:ext cx="594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>
                <a:solidFill>
                  <a:srgbClr val="333399"/>
                </a:solidFill>
              </a:rPr>
              <a:t>Общая схема</a:t>
            </a:r>
            <a:r>
              <a:rPr lang="en-US" altLang="en-US" sz="2400" b="1">
                <a:solidFill>
                  <a:srgbClr val="333399"/>
                </a:solidFill>
              </a:rPr>
              <a:t> (</a:t>
            </a:r>
            <a:r>
              <a:rPr lang="ru-RU" altLang="en-US" sz="2400" b="1">
                <a:solidFill>
                  <a:srgbClr val="333399"/>
                </a:solidFill>
              </a:rPr>
              <a:t>можно изменять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US" altLang="en-US" sz="2400" b="1">
                <a:solidFill>
                  <a:srgbClr val="333399"/>
                </a:solidFill>
              </a:rPr>
              <a:t>)</a:t>
            </a:r>
            <a:r>
              <a:rPr lang="ru-RU" altLang="en-US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43138" y="1579563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A[i]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920876" y="3732212"/>
            <a:ext cx="4873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>
                <a:solidFill>
                  <a:srgbClr val="333399"/>
                </a:solidFill>
              </a:rPr>
              <a:t>Если не нужно изменять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ru-RU" altLang="en-US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43138" y="4222749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x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43138" y="2692399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A[i]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+=</a:t>
            </a:r>
            <a:r>
              <a:rPr lang="en-US" sz="2400" b="1"/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400" b="1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3414713" y="5091112"/>
            <a:ext cx="516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= A[0], A[1], ..., A[N-1]</a:t>
            </a:r>
            <a:endParaRPr lang="ru-RU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243138" y="5659438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( x )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  <p:bldP spid="10" grpId="0"/>
      <p:bldP spid="11" grpId="0" build="p" animBg="1"/>
      <p:bldP spid="12" grpId="0" build="p" animBg="1"/>
      <p:bldP spid="13" grpId="0"/>
      <p:bldP spid="14" grpId="0" build="p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Что выведет программа?</a:t>
            </a:r>
          </a:p>
        </p:txBody>
      </p:sp>
      <p:sp>
        <p:nvSpPr>
          <p:cNvPr id="23347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588E59-341F-4CE4-A9B7-5567B70CAD8C}" type="slidenum">
              <a:rPr lang="ru-RU" altLang="en-US"/>
              <a:pPr/>
              <a:t>105</a:t>
            </a:fld>
            <a:endParaRPr lang="ru-RU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992313" y="1124744"/>
            <a:ext cx="6089650" cy="4651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6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92313" y="1786732"/>
            <a:ext cx="60896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92313" y="2410619"/>
            <a:ext cx="60896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A[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92313" y="3117058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=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+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3164" y="1786732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4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53164" y="2410619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253164" y="3126582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7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253164" y="3488532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92313" y="4212433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=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253164" y="4221957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18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253164" y="4574382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22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992313" y="5298283"/>
            <a:ext cx="6089650" cy="12033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6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):</a:t>
            </a:r>
          </a:p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A[k] +=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</a:p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253164" y="6023769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36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30788" y="5606258"/>
            <a:ext cx="2995612" cy="4651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[4,5,3,6,8,7]</a:t>
            </a:r>
            <a:endParaRPr lang="ru-RU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Подсчёт нужных элементов</a:t>
            </a:r>
          </a:p>
        </p:txBody>
      </p:sp>
      <p:sp>
        <p:nvSpPr>
          <p:cNvPr id="23449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1CBEB-2631-45C9-A983-1306BAF76BC9}" type="slidenum">
              <a:rPr lang="ru-RU" altLang="en-US"/>
              <a:pPr/>
              <a:t>106</a:t>
            </a:fld>
            <a:endParaRPr lang="ru-RU" altLang="en-US"/>
          </a:p>
        </p:txBody>
      </p:sp>
      <p:sp>
        <p:nvSpPr>
          <p:cNvPr id="234500" name="Прямоугольник 7"/>
          <p:cNvSpPr>
            <a:spLocks noChangeArrowheads="1"/>
          </p:cNvSpPr>
          <p:nvPr/>
        </p:nvSpPr>
        <p:spPr bwMode="auto">
          <a:xfrm>
            <a:off x="1896645" y="1202322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>
                <a:solidFill>
                  <a:srgbClr val="000000"/>
                </a:solidFill>
              </a:rPr>
              <a:t>Задача</a:t>
            </a:r>
            <a:r>
              <a:rPr lang="ru-RU" altLang="en-US" sz="2400">
                <a:solidFill>
                  <a:srgbClr val="000000"/>
                </a:solidFill>
              </a:rPr>
              <a:t>. В массиве записаны данные о росте баскетболистов. Сколько из них имеет рост больше </a:t>
            </a:r>
            <a:br>
              <a:rPr lang="ru-RU" altLang="en-US" sz="2400">
                <a:solidFill>
                  <a:srgbClr val="000000"/>
                </a:solidFill>
              </a:rPr>
            </a:br>
            <a:r>
              <a:rPr lang="ru-RU" altLang="en-US" sz="2400">
                <a:solidFill>
                  <a:srgbClr val="000000"/>
                </a:solidFill>
              </a:rPr>
              <a:t>180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ru-RU" altLang="en-US" sz="2400">
                <a:solidFill>
                  <a:srgbClr val="000000"/>
                </a:solidFill>
              </a:rPr>
              <a:t>см, но меньше 190 см?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endParaRPr lang="ru-RU" altLang="en-US" sz="14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179220" y="4089986"/>
            <a:ext cx="4881562" cy="15732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count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180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190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count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218908" y="2861260"/>
            <a:ext cx="2746375" cy="663575"/>
            <a:chOff x="433" y="3902"/>
            <a:chExt cx="1730" cy="418"/>
          </a:xfrm>
        </p:grpSpPr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43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Как решать?</a:t>
              </a:r>
            </a:p>
          </p:txBody>
        </p:sp>
        <p:sp>
          <p:nvSpPr>
            <p:cNvPr id="234504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44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Перебор элементов</a:t>
            </a:r>
          </a:p>
        </p:txBody>
      </p:sp>
      <p:sp>
        <p:nvSpPr>
          <p:cNvPr id="23552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969ED8-6CFF-4E56-A95A-1469414E4A9C}" type="slidenum">
              <a:rPr lang="ru-RU" altLang="en-US"/>
              <a:pPr/>
              <a:t>107</a:t>
            </a:fld>
            <a:endParaRPr lang="ru-RU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43138" y="1818481"/>
            <a:ext cx="4386262" cy="19415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summa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43138" y="4537073"/>
            <a:ext cx="4449762" cy="12017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 = [x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</a:t>
            </a: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175" name="Прямоугольник 3"/>
          <p:cNvSpPr>
            <a:spLocks noChangeArrowheads="1"/>
          </p:cNvSpPr>
          <p:nvPr/>
        </p:nvSpPr>
        <p:spPr bwMode="auto">
          <a:xfrm>
            <a:off x="1920875" y="4094161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235527" name="Прямоугольник 7"/>
          <p:cNvSpPr>
            <a:spLocks noChangeArrowheads="1"/>
          </p:cNvSpPr>
          <p:nvPr/>
        </p:nvSpPr>
        <p:spPr bwMode="auto">
          <a:xfrm>
            <a:off x="1920875" y="1072357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>
                <a:solidFill>
                  <a:srgbClr val="000000"/>
                </a:solidFill>
              </a:rPr>
              <a:t>Задача</a:t>
            </a:r>
            <a:r>
              <a:rPr lang="ru-RU" altLang="en-US" sz="2400">
                <a:solidFill>
                  <a:srgbClr val="000000"/>
                </a:solidFill>
              </a:rPr>
              <a:t>. Найти сумму чётных элементов массива.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endParaRPr lang="ru-RU" altLang="en-US" sz="1400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029326" y="1781969"/>
            <a:ext cx="3825875" cy="936625"/>
            <a:chOff x="433" y="3902"/>
            <a:chExt cx="2410" cy="590"/>
          </a:xfrm>
        </p:grpSpPr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11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Как определить, что </a:t>
              </a:r>
              <a:br>
                <a:rPr lang="ru-RU" sz="2400" dirty="0"/>
              </a:br>
              <a:r>
                <a:rPr lang="ru-RU" sz="2400" dirty="0"/>
                <a:t>  элемент чётный?</a:t>
              </a:r>
            </a:p>
          </p:txBody>
        </p:sp>
        <p:sp>
          <p:nvSpPr>
            <p:cNvPr id="235531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AutoShape 59"/>
          <p:cNvSpPr>
            <a:spLocks noChangeArrowheads="1"/>
          </p:cNvSpPr>
          <p:nvPr/>
        </p:nvSpPr>
        <p:spPr bwMode="auto">
          <a:xfrm>
            <a:off x="4249738" y="6048373"/>
            <a:ext cx="2951162" cy="654050"/>
          </a:xfrm>
          <a:prstGeom prst="wedgeRoundRectCallout">
            <a:avLst>
              <a:gd name="adj1" fmla="val -51228"/>
              <a:gd name="adj2" fmla="val -1209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сумма массива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" grpId="0" build="p" animBg="1"/>
      <p:bldP spid="7175" grpId="0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Как работает цикл?</a:t>
            </a:r>
          </a:p>
        </p:txBody>
      </p:sp>
      <p:sp>
        <p:nvSpPr>
          <p:cNvPr id="23654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5E79C8-70C7-4FCB-B93B-30AB0641727B}" type="slidenum">
              <a:rPr lang="ru-RU" altLang="en-US"/>
              <a:pPr/>
              <a:t>108</a:t>
            </a:fld>
            <a:endParaRPr lang="ru-RU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989137" y="1378202"/>
            <a:ext cx="3654425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45306"/>
              </p:ext>
            </p:extLst>
          </p:nvPr>
        </p:nvGraphicFramePr>
        <p:xfrm>
          <a:off x="2868611" y="3918054"/>
          <a:ext cx="6096000" cy="51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563" name="Прямоугольник 5"/>
          <p:cNvSpPr>
            <a:spLocks noChangeArrowheads="1"/>
          </p:cNvSpPr>
          <p:nvPr/>
        </p:nvSpPr>
        <p:spPr bwMode="auto">
          <a:xfrm>
            <a:off x="2357437" y="3933929"/>
            <a:ext cx="36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endParaRPr lang="ru-RU" altLang="en-US"/>
          </a:p>
        </p:txBody>
      </p:sp>
      <p:sp>
        <p:nvSpPr>
          <p:cNvPr id="236564" name="Прямоугольник 6"/>
          <p:cNvSpPr>
            <a:spLocks noChangeArrowheads="1"/>
          </p:cNvSpPr>
          <p:nvPr/>
        </p:nvSpPr>
        <p:spPr bwMode="auto">
          <a:xfrm>
            <a:off x="2357437" y="4714978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endParaRPr lang="ru-RU" alt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19824"/>
              </p:ext>
            </p:extLst>
          </p:nvPr>
        </p:nvGraphicFramePr>
        <p:xfrm>
          <a:off x="2868611" y="4667354"/>
          <a:ext cx="1219200" cy="51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571" name="Прямоугольник 8"/>
          <p:cNvSpPr>
            <a:spLocks noChangeArrowheads="1"/>
          </p:cNvSpPr>
          <p:nvPr/>
        </p:nvSpPr>
        <p:spPr bwMode="auto">
          <a:xfrm>
            <a:off x="1989137" y="5399191"/>
            <a:ext cx="738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</a:t>
            </a:r>
            <a:endParaRPr lang="ru-RU" alt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18018"/>
              </p:ext>
            </p:extLst>
          </p:nvPr>
        </p:nvGraphicFramePr>
        <p:xfrm>
          <a:off x="2868611" y="5349979"/>
          <a:ext cx="1219200" cy="51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3259136" y="4672116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altLang="en-US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3259136" y="4672116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3259136" y="4672116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ru-RU" altLang="en-US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3259136" y="4672116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3259136" y="4672116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en-US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3284536" y="5334104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3284536" y="5334104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altLang="en-US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3176586" y="5334104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3176586" y="5334104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ru-RU" altLang="en-US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3471861" y="4327628"/>
            <a:ext cx="0" cy="468312"/>
          </a:xfrm>
          <a:custGeom>
            <a:avLst/>
            <a:gdLst>
              <a:gd name="T0" fmla="*/ 0 h 561860"/>
              <a:gd name="T1" fmla="*/ 130797 h 561860"/>
              <a:gd name="T2" fmla="*/ 0 60000 65536"/>
              <a:gd name="T3" fmla="*/ 0 60000 65536"/>
              <a:gd name="T4" fmla="*/ 0 h 561860"/>
              <a:gd name="T5" fmla="*/ 561860 h 5618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1860">
                <a:moveTo>
                  <a:pt x="0" y="0"/>
                </a:moveTo>
                <a:lnTo>
                  <a:pt x="0" y="56186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3832223" y="4319690"/>
            <a:ext cx="730250" cy="482600"/>
          </a:xfrm>
          <a:custGeom>
            <a:avLst/>
            <a:gdLst>
              <a:gd name="T0" fmla="*/ 730250 w 730250"/>
              <a:gd name="T1" fmla="*/ 0 h 482600"/>
              <a:gd name="T2" fmla="*/ 0 w 730250"/>
              <a:gd name="T3" fmla="*/ 482600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3857623" y="4275240"/>
            <a:ext cx="1930400" cy="558800"/>
          </a:xfrm>
          <a:custGeom>
            <a:avLst/>
            <a:gdLst>
              <a:gd name="T0" fmla="*/ 1741313454 w 730250"/>
              <a:gd name="T1" fmla="*/ 0 h 482600"/>
              <a:gd name="T2" fmla="*/ 0 w 730250"/>
              <a:gd name="T3" fmla="*/ 1559338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3889374" y="4275241"/>
            <a:ext cx="3070225" cy="587375"/>
          </a:xfrm>
          <a:custGeom>
            <a:avLst/>
            <a:gdLst>
              <a:gd name="T0" fmla="*/ 2147483646 w 730250"/>
              <a:gd name="T1" fmla="*/ 0 h 482600"/>
              <a:gd name="T2" fmla="*/ 0 w 730250"/>
              <a:gd name="T3" fmla="*/ 2323874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936998" y="4275241"/>
            <a:ext cx="4241800" cy="625475"/>
          </a:xfrm>
          <a:custGeom>
            <a:avLst/>
            <a:gdLst>
              <a:gd name="T0" fmla="*/ 2147483646 w 730250"/>
              <a:gd name="T1" fmla="*/ 0 h 482600"/>
              <a:gd name="T2" fmla="*/ 0 w 730250"/>
              <a:gd name="T3" fmla="*/ 3842108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Группа 30"/>
          <p:cNvGrpSpPr>
            <a:grpSpLocks/>
          </p:cNvGrpSpPr>
          <p:nvPr/>
        </p:nvGrpSpPr>
        <p:grpSpPr bwMode="auto">
          <a:xfrm>
            <a:off x="3694112" y="4975329"/>
            <a:ext cx="200025" cy="561975"/>
            <a:chOff x="2128838" y="3875642"/>
            <a:chExt cx="200025" cy="561860"/>
          </a:xfrm>
        </p:grpSpPr>
        <p:sp>
          <p:nvSpPr>
            <p:cNvPr id="236593" name="Полилиния 26"/>
            <p:cNvSpPr>
              <a:spLocks/>
            </p:cNvSpPr>
            <p:nvPr/>
          </p:nvSpPr>
          <p:spPr bwMode="auto">
            <a:xfrm>
              <a:off x="2225006" y="3875642"/>
              <a:ext cx="0" cy="561860"/>
            </a:xfrm>
            <a:custGeom>
              <a:avLst/>
              <a:gdLst>
                <a:gd name="T0" fmla="*/ 0 h 561860"/>
                <a:gd name="T1" fmla="*/ 561860 h 561860"/>
                <a:gd name="T2" fmla="*/ 0 60000 65536"/>
                <a:gd name="T3" fmla="*/ 0 60000 65536"/>
                <a:gd name="T4" fmla="*/ 0 h 561860"/>
                <a:gd name="T5" fmla="*/ 561860 h 561860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561860">
                  <a:moveTo>
                    <a:pt x="0" y="0"/>
                  </a:moveTo>
                  <a:lnTo>
                    <a:pt x="0" y="561860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594" name="Группа 29"/>
            <p:cNvGrpSpPr>
              <a:grpSpLocks/>
            </p:cNvGrpSpPr>
            <p:nvPr/>
          </p:nvGrpSpPr>
          <p:grpSpPr bwMode="auto">
            <a:xfrm>
              <a:off x="2128838" y="4021930"/>
              <a:ext cx="200025" cy="200025"/>
              <a:chOff x="2938463" y="4021930"/>
              <a:chExt cx="200025" cy="200025"/>
            </a:xfrm>
          </p:grpSpPr>
          <p:sp>
            <p:nvSpPr>
              <p:cNvPr id="236595" name="Овал 28"/>
              <p:cNvSpPr>
                <a:spLocks noChangeArrowheads="1"/>
              </p:cNvSpPr>
              <p:nvPr/>
            </p:nvSpPr>
            <p:spPr bwMode="auto">
              <a:xfrm>
                <a:off x="2938463" y="4021930"/>
                <a:ext cx="200025" cy="200025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Плюс 27"/>
              <p:cNvSpPr/>
              <p:nvPr/>
            </p:nvSpPr>
            <p:spPr bwMode="auto">
              <a:xfrm>
                <a:off x="2943225" y="4026423"/>
                <a:ext cx="190500" cy="190461"/>
              </a:xfrm>
              <a:prstGeom prst="mathPlus">
                <a:avLst>
                  <a:gd name="adj1" fmla="val 11417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71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Среднее арифметическое</a:t>
            </a:r>
          </a:p>
        </p:txBody>
      </p:sp>
      <p:sp>
        <p:nvSpPr>
          <p:cNvPr id="23757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55CDEA-774D-46F9-8AFF-26EFD54E3FA7}" type="slidenum">
              <a:rPr lang="ru-RU" altLang="en-US"/>
              <a:pPr/>
              <a:t>109</a:t>
            </a:fld>
            <a:endParaRPr lang="ru-RU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27265" y="2205831"/>
            <a:ext cx="7286625" cy="2679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count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%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count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summa/count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7162802" y="3763169"/>
            <a:ext cx="2900363" cy="1014413"/>
          </a:xfrm>
          <a:prstGeom prst="wedgeRoundRectCallout">
            <a:avLst>
              <a:gd name="adj1" fmla="val -83296"/>
              <a:gd name="adj2" fmla="val 282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/>
              <a:t>среднее арифметическое</a:t>
            </a:r>
            <a:endParaRPr lang="ru-RU" sz="200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905001" y="5010943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27265" y="5485606"/>
            <a:ext cx="7286625" cy="12017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 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%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(B)/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len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(B)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5600702" y="5553867"/>
            <a:ext cx="327025" cy="350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AutoShape 59"/>
          <p:cNvSpPr>
            <a:spLocks noChangeArrowheads="1"/>
          </p:cNvSpPr>
          <p:nvPr/>
        </p:nvSpPr>
        <p:spPr bwMode="auto">
          <a:xfrm>
            <a:off x="6667502" y="5001418"/>
            <a:ext cx="2955925" cy="606425"/>
          </a:xfrm>
          <a:prstGeom prst="wedgeRoundRectCallout">
            <a:avLst>
              <a:gd name="adj1" fmla="val -47638"/>
              <a:gd name="adj2" fmla="val 9112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/>
              <a:t>отбираем нужные</a:t>
            </a:r>
            <a:endParaRPr lang="ru-RU" sz="2000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623052" y="2118519"/>
            <a:ext cx="3800475" cy="936625"/>
            <a:chOff x="433" y="3902"/>
            <a:chExt cx="2394" cy="590"/>
          </a:xfrm>
        </p:grpSpPr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100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Как определить, что </a:t>
              </a:r>
              <a:br>
                <a:rPr lang="ru-RU" sz="2400" dirty="0"/>
              </a:br>
              <a:r>
                <a:rPr lang="ru-RU" sz="2400" dirty="0"/>
                <a:t>  оканчивается на 5?</a:t>
              </a:r>
            </a:p>
          </p:txBody>
        </p:sp>
        <p:sp>
          <p:nvSpPr>
            <p:cNvPr id="237581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37579" name="Прямоугольник 15"/>
          <p:cNvSpPr>
            <a:spLocks noChangeArrowheads="1"/>
          </p:cNvSpPr>
          <p:nvPr/>
        </p:nvSpPr>
        <p:spPr bwMode="auto">
          <a:xfrm>
            <a:off x="1905001" y="1132681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 dirty="0">
                <a:solidFill>
                  <a:srgbClr val="000000"/>
                </a:solidFill>
              </a:rPr>
              <a:t>Задача</a:t>
            </a:r>
            <a:r>
              <a:rPr lang="ru-RU" altLang="en-US" sz="2400" dirty="0">
                <a:solidFill>
                  <a:srgbClr val="000000"/>
                </a:solidFill>
              </a:rPr>
              <a:t>. Найти среднее арифметическое элементов массива, которые оканчиваются на цифру 5.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endParaRPr lang="ru-RU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52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10" grpId="0"/>
      <p:bldP spid="11" grpId="0" build="p" animBg="1"/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Сумма: псевдокод</a:t>
            </a:r>
          </a:p>
        </p:txBody>
      </p:sp>
      <p:sp>
        <p:nvSpPr>
          <p:cNvPr id="13312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2B9325-CA23-419A-8DED-56AC2C334E0C}" type="slidenum">
              <a:rPr lang="ru-RU" altLang="en-US"/>
              <a:pPr/>
              <a:t>11</a:t>
            </a:fld>
            <a:endParaRPr lang="ru-RU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151" y="1211264"/>
            <a:ext cx="8734425" cy="2009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Программа – последовательность действий: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ввести два числа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вычислить их сумму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вывести сумму на экран  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744912" y="3651251"/>
            <a:ext cx="6389687" cy="1343025"/>
          </a:xfrm>
          <a:prstGeom prst="wedgeRoundRectCallout">
            <a:avLst>
              <a:gd name="adj1" fmla="val -43781"/>
              <a:gd name="adj2" fmla="val -8642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eaLnBrk="1" hangingPunct="1">
              <a:defRPr/>
            </a:pPr>
            <a:r>
              <a:rPr lang="ru-RU" sz="2400" b="1" dirty="0">
                <a:latin typeface="Arial" charset="0"/>
              </a:rPr>
              <a:t>Псевдокод</a:t>
            </a:r>
            <a:r>
              <a:rPr lang="ru-RU" sz="2400" dirty="0">
                <a:latin typeface="Arial" charset="0"/>
              </a:rPr>
              <a:t> – алгоритм на русском языке с элементами языка программирования.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27074" y="5222879"/>
            <a:ext cx="10855325" cy="1116013"/>
            <a:chOff x="433" y="3902"/>
            <a:chExt cx="4625" cy="703"/>
          </a:xfrm>
        </p:grpSpPr>
        <p:sp>
          <p:nvSpPr>
            <p:cNvPr id="7" name="Text Box 56"/>
            <p:cNvSpPr txBox="1">
              <a:spLocks noChangeArrowheads="1"/>
            </p:cNvSpPr>
            <p:nvPr/>
          </p:nvSpPr>
          <p:spPr bwMode="auto">
            <a:xfrm>
              <a:off x="767" y="3965"/>
              <a:ext cx="4291" cy="64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Компьютер не </a:t>
              </a:r>
              <a:r>
                <a:rPr lang="ru-RU" sz="2400" dirty="0" smtClean="0">
                  <a:latin typeface="Arial" charset="0"/>
                </a:rPr>
                <a:t>понимает и не может </a:t>
              </a:r>
              <a:r>
                <a:rPr lang="ru-RU" sz="2400" dirty="0">
                  <a:latin typeface="Arial" charset="0"/>
                </a:rPr>
                <a:t>исполнить </a:t>
              </a:r>
              <a:r>
                <a:rPr lang="ru-RU" sz="2400" dirty="0" smtClean="0">
                  <a:latin typeface="Arial" charset="0"/>
                </a:rPr>
                <a:t>псевдокод !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ru-RU" sz="2400" dirty="0" smtClean="0">
                  <a:latin typeface="Arial" charset="0"/>
                </a:rPr>
                <a:t>Но зато </a:t>
              </a:r>
              <a:r>
                <a:rPr lang="ru-RU" sz="2400" i="1" dirty="0" smtClean="0">
                  <a:latin typeface="Arial" charset="0"/>
                </a:rPr>
                <a:t>он понимает язык программирования </a:t>
              </a:r>
              <a:r>
                <a:rPr lang="en-US" sz="2400" i="1" dirty="0" smtClean="0">
                  <a:latin typeface="Arial" charset="0"/>
                </a:rPr>
                <a:t>Python </a:t>
              </a:r>
              <a:r>
                <a:rPr lang="en-US" sz="2400" dirty="0" smtClean="0">
                  <a:latin typeface="Arial" charset="0"/>
                </a:rPr>
                <a:t>!!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33128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3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3859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350ACA-7269-4AB1-BEEF-372388EAB19A}" type="slidenum">
              <a:rPr lang="ru-RU" altLang="en-US"/>
              <a:pPr/>
              <a:t>110</a:t>
            </a:fld>
            <a:endParaRPr lang="ru-RU" altLang="en-US"/>
          </a:p>
        </p:txBody>
      </p:sp>
      <p:sp>
        <p:nvSpPr>
          <p:cNvPr id="238596" name="Text Box 5"/>
          <p:cNvSpPr txBox="1">
            <a:spLocks noChangeArrowheads="1"/>
          </p:cNvSpPr>
          <p:nvPr/>
        </p:nvSpPr>
        <p:spPr bwMode="auto">
          <a:xfrm>
            <a:off x="1893888" y="990100"/>
            <a:ext cx="84201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«3»: </a:t>
            </a:r>
            <a:r>
              <a:rPr lang="ru-RU" altLang="en-US" sz="2200" dirty="0"/>
              <a:t>Введите массив из 5 элементов с клавиатуры и найдите среднее арифметическое его значений. </a:t>
            </a:r>
            <a:endParaRPr lang="en-US" altLang="en-US" sz="2200" dirty="0"/>
          </a:p>
          <a:p>
            <a:pPr eaLnBrk="1" hangingPunct="1"/>
            <a:r>
              <a:rPr lang="ru-RU" altLang="en-US" sz="2200" b="1" dirty="0">
                <a:solidFill>
                  <a:srgbClr val="333399"/>
                </a:solidFill>
              </a:rPr>
              <a:t>     </a:t>
            </a:r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solidFill>
                  <a:srgbClr val="333399"/>
                </a:solidFill>
              </a:rPr>
              <a:t>        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Массив:</a:t>
            </a:r>
          </a:p>
          <a:p>
            <a:pPr eaLnBrk="1" hangingPunct="1"/>
            <a:r>
              <a:rPr lang="ru-RU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1 2 3 4 5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арифметическое 3.000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1893888" y="3441537"/>
            <a:ext cx="8610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«4»: </a:t>
            </a:r>
            <a:r>
              <a:rPr lang="ru-RU" altLang="en-US" sz="2200" dirty="0"/>
              <a:t>Заполните массив из 10 элементов случайными числами в интервале [0,100] и подсчитайте отдельно среднее значение всех элементов, которые &lt;50, и среднее значение всех элементов, которые ≥50. </a:t>
            </a:r>
            <a:endParaRPr lang="en-US" altLang="en-US" sz="2200" dirty="0"/>
          </a:p>
          <a:p>
            <a:pPr eaLnBrk="1" hangingPunct="1"/>
            <a:r>
              <a:rPr lang="ru-RU" altLang="en-US" sz="2200" b="1" dirty="0">
                <a:solidFill>
                  <a:srgbClr val="333399"/>
                </a:solidFill>
              </a:rPr>
              <a:t>     </a:t>
            </a:r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3 2 52 4 60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50 1 2 60 58 6</a:t>
            </a:r>
            <a:endParaRPr lang="ru-RU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Ср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арифм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элементов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50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3.000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Ср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арифм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элементов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50: 56.000</a:t>
            </a:r>
          </a:p>
        </p:txBody>
      </p:sp>
    </p:spTree>
    <p:extLst>
      <p:ext uri="{BB962C8B-B14F-4D97-AF65-F5344CB8AC3E}">
        <p14:creationId xmlns:p14="http://schemas.microsoft.com/office/powerpoint/2010/main" val="18127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3961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2AC10-7F92-44FD-B81C-194F6A308D04}" type="slidenum">
              <a:rPr lang="ru-RU" altLang="en-US"/>
              <a:pPr/>
              <a:t>111</a:t>
            </a:fld>
            <a:endParaRPr lang="ru-RU" altLang="en-US"/>
          </a:p>
        </p:txBody>
      </p:sp>
      <p:sp>
        <p:nvSpPr>
          <p:cNvPr id="239620" name="Text Box 5"/>
          <p:cNvSpPr txBox="1">
            <a:spLocks noChangeArrowheads="1"/>
          </p:cNvSpPr>
          <p:nvPr/>
        </p:nvSpPr>
        <p:spPr bwMode="auto">
          <a:xfrm>
            <a:off x="1893888" y="1206668"/>
            <a:ext cx="84201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«5»: </a:t>
            </a:r>
            <a:r>
              <a:rPr lang="ru-RU" altLang="en-US" sz="2200" dirty="0"/>
              <a:t>Введите размер массива </a:t>
            </a:r>
            <a:r>
              <a:rPr lang="en-US" altLang="en-US" sz="2200" dirty="0"/>
              <a:t>N </a:t>
            </a:r>
            <a:r>
              <a:rPr lang="ru-RU" altLang="en-US" sz="2200" dirty="0"/>
              <a:t>и заполните массив из N элементов </a:t>
            </a:r>
            <a:r>
              <a:rPr lang="ru-RU" altLang="en-US" sz="2200" b="1" dirty="0"/>
              <a:t>числами Фибоначчи</a:t>
            </a:r>
            <a:r>
              <a:rPr lang="ru-RU" altLang="en-US" sz="2200" dirty="0"/>
              <a:t>. Первые два числа Фибоначчи равны 1, а каждое следующее равно сумме двух предыдущих.</a:t>
            </a:r>
            <a:endParaRPr lang="en-US" altLang="en-US" sz="2200" dirty="0"/>
          </a:p>
          <a:p>
            <a:pPr eaLnBrk="1" hangingPunct="1"/>
            <a:r>
              <a:rPr lang="en-US" altLang="en-US" sz="2200" b="1" dirty="0">
                <a:solidFill>
                  <a:srgbClr val="333399"/>
                </a:solidFill>
              </a:rPr>
              <a:t>     </a:t>
            </a:r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размер массива: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Числа Фибоначчи:</a:t>
            </a:r>
          </a:p>
          <a:p>
            <a:pPr eaLnBrk="1" hangingPunct="1"/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1 1 2 3 5 8</a:t>
            </a:r>
          </a:p>
        </p:txBody>
      </p:sp>
    </p:spTree>
    <p:extLst>
      <p:ext uri="{BB962C8B-B14F-4D97-AF65-F5344CB8AC3E}">
        <p14:creationId xmlns:p14="http://schemas.microsoft.com/office/powerpoint/2010/main" val="16761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49675" y="3722689"/>
            <a:ext cx="5372100" cy="1381125"/>
          </a:xfrm>
        </p:spPr>
        <p:txBody>
          <a:bodyPr/>
          <a:lstStyle/>
          <a:p>
            <a:pPr marL="1257300" indent="-1257300" algn="ctr"/>
            <a:r>
              <a:rPr lang="ru-RU" altLang="en-US" sz="3600" b="1" dirty="0"/>
              <a:t>Поиск в массиве</a:t>
            </a:r>
          </a:p>
          <a:p>
            <a:pPr marL="1257300" indent="-1257300" algn="ctr"/>
            <a:endParaRPr lang="ru-RU" altLang="en-US" sz="3600" b="1" dirty="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0420" y="1345055"/>
            <a:ext cx="8333509" cy="179316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ru-RU" sz="6000" dirty="0"/>
              <a:t>Программирование на языке </a:t>
            </a:r>
            <a:r>
              <a:rPr lang="en-US" sz="6000" dirty="0"/>
              <a:t>Python</a:t>
            </a:r>
            <a:endParaRPr lang="ru-RU" sz="6000" dirty="0"/>
          </a:p>
        </p:txBody>
      </p:sp>
      <p:sp>
        <p:nvSpPr>
          <p:cNvPr id="14848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1528694" y="220383"/>
            <a:ext cx="406631" cy="184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D3B61-4603-4BC7-ADC5-94100331CFC1}" type="slidenum">
              <a:rPr lang="ru-RU" altLang="en-US" sz="1200"/>
              <a:pPr/>
              <a:t>112</a:t>
            </a:fld>
            <a:endParaRPr lang="ru-RU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32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Поиск в массиве</a:t>
            </a:r>
          </a:p>
        </p:txBody>
      </p:sp>
      <p:sp>
        <p:nvSpPr>
          <p:cNvPr id="241667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F82A2E-E890-4D1B-84A1-D1FC72822102}" type="slidenum">
              <a:rPr lang="ru-RU" altLang="en-US"/>
              <a:pPr/>
              <a:t>113</a:t>
            </a:fld>
            <a:endParaRPr lang="ru-RU" altLang="en-US"/>
          </a:p>
        </p:txBody>
      </p:sp>
      <p:sp>
        <p:nvSpPr>
          <p:cNvPr id="241668" name="Прямоугольник 5"/>
          <p:cNvSpPr>
            <a:spLocks noChangeArrowheads="1"/>
          </p:cNvSpPr>
          <p:nvPr/>
        </p:nvSpPr>
        <p:spPr bwMode="auto">
          <a:xfrm>
            <a:off x="1920876" y="979489"/>
            <a:ext cx="417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 dirty="0">
                <a:solidFill>
                  <a:srgbClr val="333399"/>
                </a:solidFill>
              </a:rPr>
              <a:t>Найти элемент, равный </a:t>
            </a:r>
            <a:r>
              <a:rPr lang="en-US" altLang="en-US" sz="2400" b="1" dirty="0">
                <a:solidFill>
                  <a:srgbClr val="333399"/>
                </a:solidFill>
              </a:rPr>
              <a:t>X</a:t>
            </a:r>
            <a:r>
              <a:rPr lang="ru-RU" altLang="en-US" sz="2400" b="1" dirty="0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43138" y="1577976"/>
            <a:ext cx="7612062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A[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X,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sep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045326" y="1852613"/>
            <a:ext cx="2486025" cy="663575"/>
            <a:chOff x="433" y="3902"/>
            <a:chExt cx="1566" cy="418"/>
          </a:xfrm>
        </p:grpSpPr>
        <p:sp>
          <p:nvSpPr>
            <p:cNvPr id="9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27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Что плохо?</a:t>
              </a:r>
            </a:p>
          </p:txBody>
        </p:sp>
        <p:sp>
          <p:nvSpPr>
            <p:cNvPr id="241678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Плюс 10"/>
          <p:cNvSpPr/>
          <p:nvPr/>
        </p:nvSpPr>
        <p:spPr bwMode="auto">
          <a:xfrm rot="18932128">
            <a:off x="3097214" y="1801813"/>
            <a:ext cx="1481137" cy="1481138"/>
          </a:xfrm>
          <a:prstGeom prst="mathPlus">
            <a:avLst>
              <a:gd name="adj1" fmla="val 8705"/>
            </a:avLst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43138" y="3808413"/>
            <a:ext cx="7662862" cy="2679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N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N: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307139" y="4621214"/>
            <a:ext cx="3984625" cy="663575"/>
            <a:chOff x="433" y="3902"/>
            <a:chExt cx="2510" cy="418"/>
          </a:xfrm>
        </p:grpSpPr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21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Что если такого нет?</a:t>
              </a:r>
            </a:p>
          </p:txBody>
        </p:sp>
        <p:sp>
          <p:nvSpPr>
            <p:cNvPr id="241676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3398839" y="4162426"/>
            <a:ext cx="904875" cy="4619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ru-RU" altLang="en-US" sz="2400" b="1">
                <a:solidFill>
                  <a:srgbClr val="000000"/>
                </a:solidFill>
              </a:rPr>
              <a:t> </a:t>
            </a:r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ru-RU" altLang="en-US" sz="2400" b="1">
                <a:solidFill>
                  <a:srgbClr val="000000"/>
                </a:solidFill>
              </a:rPr>
              <a:t> </a:t>
            </a:r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085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2" grpId="0" build="p" animBg="1"/>
      <p:bldP spid="1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Поиск в массиве</a:t>
            </a:r>
          </a:p>
        </p:txBody>
      </p:sp>
      <p:sp>
        <p:nvSpPr>
          <p:cNvPr id="24269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7A8DA-3EFE-48C4-A303-20EC730E9D68}" type="slidenum">
              <a:rPr lang="ru-RU" altLang="en-US"/>
              <a:pPr/>
              <a:t>114</a:t>
            </a:fld>
            <a:endParaRPr lang="ru-RU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84097" y="2830511"/>
            <a:ext cx="7700962" cy="341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-1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N 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X: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  nX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i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break</a:t>
            </a: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&gt;=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: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nX, "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sp>
        <p:nvSpPr>
          <p:cNvPr id="242693" name="Прямоугольник 5"/>
          <p:cNvSpPr>
            <a:spLocks noChangeArrowheads="1"/>
          </p:cNvSpPr>
          <p:nvPr/>
        </p:nvSpPr>
        <p:spPr bwMode="auto">
          <a:xfrm>
            <a:off x="2015005" y="1167606"/>
            <a:ext cx="5376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>
                <a:solidFill>
                  <a:srgbClr val="333399"/>
                </a:solidFill>
              </a:rPr>
              <a:t>Вариант с досрочным выходом: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2793723" y="4314822"/>
            <a:ext cx="1106487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endParaRPr lang="ru-RU" altLang="en-US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970185" y="4075110"/>
            <a:ext cx="2670175" cy="722312"/>
          </a:xfrm>
          <a:prstGeom prst="wedgeRoundRectCallout">
            <a:avLst>
              <a:gd name="adj1" fmla="val -91488"/>
              <a:gd name="adj2" fmla="val 1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/>
              <a:t>досрочный выход из цикла</a:t>
            </a:r>
            <a:endParaRPr lang="ru-RU" sz="2000"/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>
            <a:off x="2811185" y="2017710"/>
            <a:ext cx="3063875" cy="798512"/>
          </a:xfrm>
          <a:prstGeom prst="wedgeRoundRectCallout">
            <a:avLst>
              <a:gd name="adj1" fmla="val -63529"/>
              <a:gd name="adj2" fmla="val 597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/>
              <a:t>номер найденного элемента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2477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  <p:bldP spid="8" grpId="0" animBg="1"/>
      <p:bldP spid="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43138" y="1392832"/>
            <a:ext cx="7700962" cy="23098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N 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"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break</a:t>
            </a:r>
            <a:endParaRPr lang="ru-RU" sz="2400" b="1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sp>
        <p:nvSpPr>
          <p:cNvPr id="122883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Поиск в массиве</a:t>
            </a:r>
          </a:p>
        </p:txBody>
      </p:sp>
      <p:sp>
        <p:nvSpPr>
          <p:cNvPr id="243716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5FDE4D-4A3C-4DED-A729-7958D3DFA6F2}" type="slidenum">
              <a:rPr lang="ru-RU" altLang="en-US"/>
              <a:pPr/>
              <a:t>115</a:t>
            </a:fld>
            <a:endParaRPr lang="ru-RU" altLang="en-US"/>
          </a:p>
        </p:txBody>
      </p:sp>
      <p:sp>
        <p:nvSpPr>
          <p:cNvPr id="243717" name="Прямоугольник 5"/>
          <p:cNvSpPr>
            <a:spLocks noChangeArrowheads="1"/>
          </p:cNvSpPr>
          <p:nvPr/>
        </p:nvSpPr>
        <p:spPr bwMode="auto">
          <a:xfrm>
            <a:off x="1920876" y="889595"/>
            <a:ext cx="4189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 dirty="0" smtClean="0">
                <a:solidFill>
                  <a:srgbClr val="333399"/>
                </a:solidFill>
              </a:rPr>
              <a:t>Варианты </a:t>
            </a:r>
            <a:r>
              <a:rPr lang="ru-RU" altLang="en-US" sz="2400" b="1" dirty="0">
                <a:solidFill>
                  <a:srgbClr val="333399"/>
                </a:solidFill>
              </a:rPr>
              <a:t>в стиле </a:t>
            </a:r>
            <a:r>
              <a:rPr lang="en-US" altLang="en-US" sz="2400" b="1" dirty="0">
                <a:solidFill>
                  <a:srgbClr val="333399"/>
                </a:solidFill>
              </a:rPr>
              <a:t>Python</a:t>
            </a:r>
            <a:r>
              <a:rPr lang="ru-RU" altLang="en-US" sz="2400" b="1" dirty="0">
                <a:solidFill>
                  <a:srgbClr val="333399"/>
                </a:solidFill>
              </a:rPr>
              <a:t>:</a:t>
            </a:r>
          </a:p>
        </p:txBody>
      </p:sp>
      <p:grpSp>
        <p:nvGrpSpPr>
          <p:cNvPr id="2" name="Группа 11"/>
          <p:cNvGrpSpPr>
            <a:grpSpLocks/>
          </p:cNvGrpSpPr>
          <p:nvPr/>
        </p:nvGrpSpPr>
        <p:grpSpPr bwMode="auto">
          <a:xfrm>
            <a:off x="1774826" y="3118444"/>
            <a:ext cx="6988175" cy="1320800"/>
            <a:chOff x="352424" y="3175000"/>
            <a:chExt cx="6988176" cy="1320800"/>
          </a:xfrm>
        </p:grpSpPr>
        <p:sp>
          <p:nvSpPr>
            <p:cNvPr id="11" name="Равнобедренный треугольник 10"/>
            <p:cNvSpPr/>
            <p:nvPr/>
          </p:nvSpPr>
          <p:spPr bwMode="auto">
            <a:xfrm>
              <a:off x="901699" y="3175000"/>
              <a:ext cx="266700" cy="736600"/>
            </a:xfrm>
            <a:prstGeom prst="triangle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ru-RU" sz="2400"/>
            </a:p>
          </p:txBody>
        </p:sp>
        <p:sp>
          <p:nvSpPr>
            <p:cNvPr id="10" name="AutoShape 59"/>
            <p:cNvSpPr>
              <a:spLocks noChangeArrowheads="1"/>
            </p:cNvSpPr>
            <p:nvPr/>
          </p:nvSpPr>
          <p:spPr bwMode="auto">
            <a:xfrm>
              <a:off x="352424" y="3875088"/>
              <a:ext cx="6988176" cy="620712"/>
            </a:xfrm>
            <a:prstGeom prst="wedgeRoundRectCallout">
              <a:avLst>
                <a:gd name="adj1" fmla="val -26623"/>
                <a:gd name="adj2" fmla="val -50973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ru-RU" sz="2400"/>
                <a:t>если не было досрочного выхода из цикла</a:t>
              </a:r>
              <a:endParaRPr lang="ru-RU" sz="2000"/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43138" y="4567832"/>
            <a:ext cx="7700962" cy="19415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A:</a:t>
            </a: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A.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index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(X)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nX,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708402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3" grpId="0" build="p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4473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2267CF-93BE-4CBA-9D49-6605A9DC5FC7}" type="slidenum">
              <a:rPr lang="ru-RU" altLang="en-US"/>
              <a:pPr/>
              <a:t>116</a:t>
            </a:fld>
            <a:endParaRPr lang="ru-RU" altLang="en-US"/>
          </a:p>
        </p:txBody>
      </p:sp>
      <p:sp>
        <p:nvSpPr>
          <p:cNvPr id="244740" name="Text Box 5"/>
          <p:cNvSpPr txBox="1">
            <a:spLocks noChangeArrowheads="1"/>
          </p:cNvSpPr>
          <p:nvPr/>
        </p:nvSpPr>
        <p:spPr bwMode="auto">
          <a:xfrm>
            <a:off x="1788295" y="1320613"/>
            <a:ext cx="84201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«3»: </a:t>
            </a:r>
            <a:r>
              <a:rPr lang="ru-RU" altLang="en-US" sz="2200" dirty="0"/>
              <a:t>Заполните массив из 10 элементов случайными числами в диапазоне [100,200]. Найдите первое число в  массиве, у которого последняя цифра – 2. Если такого числа нет, вывести ответ «Не нашли».</a:t>
            </a:r>
            <a:endParaRPr lang="en-US" altLang="en-US" sz="2200" dirty="0"/>
          </a:p>
          <a:p>
            <a:pPr eaLnBrk="1" hangingPunct="1"/>
            <a:r>
              <a:rPr lang="ru-RU" altLang="en-US" sz="2200" b="1" dirty="0">
                <a:solidFill>
                  <a:srgbClr val="333399"/>
                </a:solidFill>
              </a:rPr>
              <a:t>    </a:t>
            </a:r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 </a:t>
            </a:r>
            <a:r>
              <a:rPr lang="ru-RU" altLang="en-US" sz="2200" b="1" dirty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131 180 117 170 162 111 109 155 159 137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Нашли: A[4]=162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  </a:t>
            </a:r>
            <a:r>
              <a:rPr lang="ru-RU" altLang="en-US" sz="2200" b="1" dirty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131 180 117 170 163 111 109 155 159 137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Не нашли.</a:t>
            </a:r>
          </a:p>
        </p:txBody>
      </p:sp>
    </p:spTree>
    <p:extLst>
      <p:ext uri="{BB962C8B-B14F-4D97-AF65-F5344CB8AC3E}">
        <p14:creationId xmlns:p14="http://schemas.microsoft.com/office/powerpoint/2010/main" val="7526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4576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78A728-DCCF-4626-A177-624DF4D7956B}" type="slidenum">
              <a:rPr lang="ru-RU" altLang="en-US"/>
              <a:pPr/>
              <a:t>117</a:t>
            </a:fld>
            <a:endParaRPr lang="ru-RU" altLang="en-US"/>
          </a:p>
        </p:txBody>
      </p:sp>
      <p:sp>
        <p:nvSpPr>
          <p:cNvPr id="245764" name="Text Box 5"/>
          <p:cNvSpPr txBox="1">
            <a:spLocks noChangeArrowheads="1"/>
          </p:cNvSpPr>
          <p:nvPr/>
        </p:nvSpPr>
        <p:spPr bwMode="auto">
          <a:xfrm>
            <a:off x="1248429" y="1010245"/>
            <a:ext cx="9831947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«4»: </a:t>
            </a:r>
            <a:r>
              <a:rPr lang="ru-RU" altLang="en-US" sz="2200" dirty="0"/>
              <a:t>Заполните массив из 10 элементов случайными числами в интервале [0,5]. Введите число X и найдите все значения, равные X. </a:t>
            </a:r>
            <a:endParaRPr lang="en-US" altLang="en-US" sz="2200" dirty="0"/>
          </a:p>
          <a:p>
            <a:pPr eaLnBrk="1" hangingPunct="1"/>
            <a:r>
              <a:rPr lang="ru-RU" altLang="en-US" sz="2200" b="1" dirty="0">
                <a:solidFill>
                  <a:srgbClr val="333399"/>
                </a:solidFill>
              </a:rPr>
              <a:t>     </a:t>
            </a:r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1 2 3 1 2 4 2 5 1 3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Что ищем:</a:t>
            </a:r>
          </a:p>
          <a:p>
            <a:pPr eaLnBrk="1" hangingPunct="1"/>
            <a:r>
              <a:rPr lang="ru-RU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2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A[2]=2 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A[5]=2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1 2 3 1 2 4 2 5 1 3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Что ищем:</a:t>
            </a:r>
          </a:p>
          <a:p>
            <a:pPr eaLnBrk="1" hangingPunct="1"/>
            <a:r>
              <a:rPr lang="ru-RU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Не нашли.</a:t>
            </a:r>
          </a:p>
        </p:txBody>
      </p:sp>
    </p:spTree>
    <p:extLst>
      <p:ext uri="{BB962C8B-B14F-4D97-AF65-F5344CB8AC3E}">
        <p14:creationId xmlns:p14="http://schemas.microsoft.com/office/powerpoint/2010/main" val="35181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4678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AC370D-1ED0-495A-B345-3093E4E5B49C}" type="slidenum">
              <a:rPr lang="ru-RU" altLang="en-US"/>
              <a:pPr/>
              <a:t>118</a:t>
            </a:fld>
            <a:endParaRPr lang="ru-RU" altLang="en-US"/>
          </a:p>
        </p:txBody>
      </p:sp>
      <p:sp>
        <p:nvSpPr>
          <p:cNvPr id="246788" name="Text Box 5"/>
          <p:cNvSpPr txBox="1">
            <a:spLocks noChangeArrowheads="1"/>
          </p:cNvSpPr>
          <p:nvPr/>
        </p:nvSpPr>
        <p:spPr bwMode="auto">
          <a:xfrm>
            <a:off x="1893888" y="1468531"/>
            <a:ext cx="84201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«5»: </a:t>
            </a:r>
            <a:r>
              <a:rPr lang="ru-RU" altLang="en-US" sz="2200" dirty="0"/>
              <a:t>Заполните массив из 10 элементов случайными числами в интервале [0,5]. Найдите пару одинаковых элементов, стоящих рядом. </a:t>
            </a:r>
            <a:endParaRPr lang="en-US" altLang="en-US" sz="2200" dirty="0"/>
          </a:p>
          <a:p>
            <a:pPr eaLnBrk="1" hangingPunct="1"/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1 2 3 3 4 1 5 1 3 2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A[2]=A[3]=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1 2 3 4 2 1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5 1 2 3</a:t>
            </a:r>
            <a:endParaRPr lang="ru-RU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Нет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Максимальный элемент</a:t>
            </a:r>
          </a:p>
        </p:txBody>
      </p:sp>
      <p:sp>
        <p:nvSpPr>
          <p:cNvPr id="24781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AFC93D-7544-445F-A0C1-2D59B82E63C1}" type="slidenum">
              <a:rPr lang="ru-RU" altLang="en-US"/>
              <a:pPr/>
              <a:t>119</a:t>
            </a:fld>
            <a:endParaRPr lang="ru-RU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11276" y="1030849"/>
            <a:ext cx="842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 i="1" dirty="0">
                <a:solidFill>
                  <a:srgbClr val="3333FF"/>
                </a:solidFill>
              </a:rPr>
              <a:t>Задача</a:t>
            </a:r>
            <a:r>
              <a:rPr lang="ru-RU" altLang="en-US" sz="2400" dirty="0">
                <a:solidFill>
                  <a:srgbClr val="3333FF"/>
                </a:solidFill>
              </a:rPr>
              <a:t>: </a:t>
            </a:r>
            <a:r>
              <a:rPr lang="ru-RU" altLang="en-US" sz="2400" dirty="0"/>
              <a:t>найти в массиве максимальный элемент.</a:t>
            </a:r>
          </a:p>
          <a:p>
            <a:pPr eaLnBrk="1" hangingPunct="1"/>
            <a:r>
              <a:rPr lang="ru-RU" altLang="en-US" sz="2400" b="1" dirty="0">
                <a:solidFill>
                  <a:srgbClr val="3333FF"/>
                </a:solidFill>
              </a:rPr>
              <a:t>Алгоритм</a:t>
            </a:r>
            <a:r>
              <a:rPr lang="ru-RU" altLang="en-US" sz="2400" dirty="0">
                <a:solidFill>
                  <a:srgbClr val="3333FF"/>
                </a:solidFill>
              </a:rPr>
              <a:t>: </a:t>
            </a:r>
            <a:endParaRPr lang="en-US" altLang="en-US" sz="2400" dirty="0">
              <a:solidFill>
                <a:srgbClr val="3333FF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87451" y="2005574"/>
            <a:ext cx="1452562" cy="1889125"/>
            <a:chOff x="448" y="1283"/>
            <a:chExt cx="777" cy="1010"/>
          </a:xfrm>
        </p:grpSpPr>
        <p:pic>
          <p:nvPicPr>
            <p:cNvPr id="247852" name="Picture 5" descr="Ученица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8" y="1283"/>
              <a:ext cx="777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853" name="Picture 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" y="1735"/>
              <a:ext cx="4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312989" y="2040499"/>
            <a:ext cx="1452563" cy="1889125"/>
            <a:chOff x="350" y="2766"/>
            <a:chExt cx="915" cy="1190"/>
          </a:xfrm>
        </p:grpSpPr>
        <p:grpSp>
          <p:nvGrpSpPr>
            <p:cNvPr id="247848" name="Group 24"/>
            <p:cNvGrpSpPr>
              <a:grpSpLocks/>
            </p:cNvGrpSpPr>
            <p:nvPr/>
          </p:nvGrpSpPr>
          <p:grpSpPr bwMode="auto">
            <a:xfrm>
              <a:off x="350" y="2766"/>
              <a:ext cx="915" cy="1190"/>
              <a:chOff x="448" y="1283"/>
              <a:chExt cx="777" cy="1010"/>
            </a:xfrm>
          </p:grpSpPr>
          <p:pic>
            <p:nvPicPr>
              <p:cNvPr id="247850" name="Picture 25" descr="Ученица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851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7849" name="Picture 27" descr="Ананас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638" y="3167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773864" y="2034149"/>
            <a:ext cx="1452563" cy="1889125"/>
            <a:chOff x="3553" y="2813"/>
            <a:chExt cx="915" cy="1190"/>
          </a:xfrm>
        </p:grpSpPr>
        <p:grpSp>
          <p:nvGrpSpPr>
            <p:cNvPr id="247844" name="Group 35"/>
            <p:cNvGrpSpPr>
              <a:grpSpLocks/>
            </p:cNvGrpSpPr>
            <p:nvPr/>
          </p:nvGrpSpPr>
          <p:grpSpPr bwMode="auto"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id="247846" name="Picture 36" descr="Ученица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847" name="Picture 37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7845" name="Picture 38" descr="Ананас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3691" y="3011"/>
              <a:ext cx="42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3762376" y="2019862"/>
            <a:ext cx="1452562" cy="1889125"/>
            <a:chOff x="1501" y="2813"/>
            <a:chExt cx="915" cy="1190"/>
          </a:xfrm>
        </p:grpSpPr>
        <p:grpSp>
          <p:nvGrpSpPr>
            <p:cNvPr id="247840" name="Group 29"/>
            <p:cNvGrpSpPr>
              <a:grpSpLocks/>
            </p:cNvGrpSpPr>
            <p:nvPr/>
          </p:nvGrpSpPr>
          <p:grpSpPr bwMode="auto">
            <a:xfrm>
              <a:off x="1501" y="2813"/>
              <a:ext cx="915" cy="1190"/>
              <a:chOff x="448" y="1283"/>
              <a:chExt cx="777" cy="1010"/>
            </a:xfrm>
          </p:grpSpPr>
          <p:pic>
            <p:nvPicPr>
              <p:cNvPr id="247842" name="Picture 30" descr="Ученица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843" name="Picture 3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7841" name="Picture 39" descr="Ананас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1719" y="3151"/>
              <a:ext cx="29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5229226" y="2026212"/>
            <a:ext cx="1452562" cy="1889125"/>
            <a:chOff x="2495" y="2819"/>
            <a:chExt cx="915" cy="1190"/>
          </a:xfrm>
        </p:grpSpPr>
        <p:grpSp>
          <p:nvGrpSpPr>
            <p:cNvPr id="247836" name="Group 32"/>
            <p:cNvGrpSpPr>
              <a:grpSpLocks/>
            </p:cNvGrpSpPr>
            <p:nvPr/>
          </p:nvGrpSpPr>
          <p:grpSpPr bwMode="auto">
            <a:xfrm>
              <a:off x="2495" y="2819"/>
              <a:ext cx="915" cy="1190"/>
              <a:chOff x="448" y="1283"/>
              <a:chExt cx="777" cy="1010"/>
            </a:xfrm>
          </p:grpSpPr>
          <p:pic>
            <p:nvPicPr>
              <p:cNvPr id="247838" name="Picture 33" descr="Ученица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83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7837" name="Picture 40" descr="Ананас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2693" y="3110"/>
              <a:ext cx="33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8316914" y="2019862"/>
            <a:ext cx="1452563" cy="1889125"/>
            <a:chOff x="3553" y="2813"/>
            <a:chExt cx="915" cy="1190"/>
          </a:xfrm>
        </p:grpSpPr>
        <p:grpSp>
          <p:nvGrpSpPr>
            <p:cNvPr id="247832" name="Group 45"/>
            <p:cNvGrpSpPr>
              <a:grpSpLocks/>
            </p:cNvGrpSpPr>
            <p:nvPr/>
          </p:nvGrpSpPr>
          <p:grpSpPr bwMode="auto"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id="247834" name="Picture 46" descr="Ученица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835" name="Picture 47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7833" name="Picture 48" descr="Ананас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3691" y="3011"/>
              <a:ext cx="42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10" descr="Ананас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7099301" y="2962837"/>
            <a:ext cx="6667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6" descr="Ананас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4221164" y="3240649"/>
            <a:ext cx="460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7" descr="Ананас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5599113" y="3140637"/>
            <a:ext cx="534988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8" descr="Ананас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2843214" y="3342249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9" descr="Ананас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8583613" y="3177149"/>
            <a:ext cx="508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9" descr="Ананас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5011739" y="3396224"/>
            <a:ext cx="62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 descr="Ананас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6410327" y="3320023"/>
            <a:ext cx="7254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1" descr="Ананас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3752852" y="3486711"/>
            <a:ext cx="5238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AutoShape 20"/>
          <p:cNvSpPr>
            <a:spLocks noChangeArrowheads="1"/>
          </p:cNvSpPr>
          <p:nvPr/>
        </p:nvSpPr>
        <p:spPr bwMode="auto">
          <a:xfrm rot="10800000">
            <a:off x="3911601" y="2003987"/>
            <a:ext cx="5681662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AutoShape 21"/>
          <p:cNvSpPr>
            <a:spLocks noChangeArrowheads="1"/>
          </p:cNvSpPr>
          <p:nvPr/>
        </p:nvSpPr>
        <p:spPr bwMode="auto">
          <a:xfrm rot="10800000">
            <a:off x="5207002" y="2003987"/>
            <a:ext cx="4384675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AutoShape 22"/>
          <p:cNvSpPr>
            <a:spLocks noChangeArrowheads="1"/>
          </p:cNvSpPr>
          <p:nvPr/>
        </p:nvSpPr>
        <p:spPr bwMode="auto">
          <a:xfrm rot="10800000">
            <a:off x="6607176" y="2003987"/>
            <a:ext cx="2984500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AutoShape 23"/>
          <p:cNvSpPr>
            <a:spLocks noChangeArrowheads="1"/>
          </p:cNvSpPr>
          <p:nvPr/>
        </p:nvSpPr>
        <p:spPr bwMode="auto">
          <a:xfrm rot="10800000">
            <a:off x="8286751" y="2003987"/>
            <a:ext cx="1306512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Прямоугольник 45"/>
          <p:cNvSpPr>
            <a:spLocks noChangeArrowheads="1"/>
          </p:cNvSpPr>
          <p:nvPr/>
        </p:nvSpPr>
        <p:spPr bwMode="auto">
          <a:xfrm>
            <a:off x="1420813" y="4093137"/>
            <a:ext cx="85217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600" b="1">
                <a:solidFill>
                  <a:srgbClr val="3333FF"/>
                </a:solidFill>
              </a:rPr>
              <a:t>Решение</a:t>
            </a:r>
            <a:r>
              <a:rPr lang="ru-RU" altLang="en-US" sz="2600">
                <a:solidFill>
                  <a:srgbClr val="3333FF"/>
                </a:solidFill>
              </a:rPr>
              <a:t>:</a:t>
            </a:r>
            <a:endParaRPr lang="en-US" altLang="en-US" sz="2600">
              <a:solidFill>
                <a:srgbClr val="3333FF"/>
              </a:solidFill>
            </a:endParaRPr>
          </a:p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en-US" altLang="en-US" sz="2600">
                <a:solidFill>
                  <a:srgbClr val="000000"/>
                </a:solidFill>
              </a:rPr>
              <a:t> </a:t>
            </a:r>
            <a:r>
              <a:rPr lang="ru-RU" altLang="en-US" sz="2600">
                <a:solidFill>
                  <a:srgbClr val="000000"/>
                </a:solidFill>
              </a:rPr>
              <a:t>считаем, что первый элемент – максимальный</a:t>
            </a:r>
          </a:p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en-US" altLang="en-US" sz="2600">
                <a:solidFill>
                  <a:srgbClr val="000000"/>
                </a:solidFill>
              </a:rPr>
              <a:t> </a:t>
            </a:r>
            <a:r>
              <a:rPr lang="ru-RU" altLang="en-US" sz="2600">
                <a:solidFill>
                  <a:srgbClr val="000000"/>
                </a:solidFill>
              </a:rPr>
              <a:t>просмотреть остальные элементы массива:</a:t>
            </a:r>
            <a:br>
              <a:rPr lang="ru-RU" altLang="en-US" sz="2600">
                <a:solidFill>
                  <a:srgbClr val="000000"/>
                </a:solidFill>
              </a:rPr>
            </a:br>
            <a:r>
              <a:rPr lang="en-US" altLang="en-US" sz="2600">
                <a:solidFill>
                  <a:srgbClr val="000000"/>
                </a:solidFill>
              </a:rPr>
              <a:t>  </a:t>
            </a:r>
            <a:r>
              <a:rPr lang="ru-RU" altLang="en-US" sz="2600">
                <a:solidFill>
                  <a:srgbClr val="000000"/>
                </a:solidFill>
              </a:rPr>
              <a:t>если очередной элемент </a:t>
            </a:r>
            <a:r>
              <a:rPr lang="en-US" altLang="en-US" sz="2600">
                <a:solidFill>
                  <a:srgbClr val="000000"/>
                </a:solidFill>
              </a:rPr>
              <a:t>&gt;</a:t>
            </a:r>
            <a:r>
              <a:rPr lang="ru-RU" altLang="en-US" sz="2600">
                <a:solidFill>
                  <a:srgbClr val="000000"/>
                </a:solidFill>
              </a:rPr>
              <a:t> </a:t>
            </a:r>
            <a:r>
              <a:rPr lang="en-US" altLang="en-US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en-US" sz="2600">
                <a:solidFill>
                  <a:srgbClr val="000000"/>
                </a:solidFill>
              </a:rPr>
              <a:t>, </a:t>
            </a:r>
            <a:br>
              <a:rPr lang="ru-RU" altLang="en-US" sz="2600">
                <a:solidFill>
                  <a:srgbClr val="000000"/>
                </a:solidFill>
              </a:rPr>
            </a:br>
            <a:r>
              <a:rPr lang="ru-RU" altLang="en-US" sz="2600">
                <a:solidFill>
                  <a:srgbClr val="000000"/>
                </a:solidFill>
              </a:rPr>
              <a:t>  то записать </a:t>
            </a:r>
            <a:r>
              <a:rPr lang="en-US" altLang="en-US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US" altLang="en-US" sz="2600">
                <a:solidFill>
                  <a:srgbClr val="000000"/>
                </a:solidFill>
              </a:rPr>
              <a:t> </a:t>
            </a:r>
            <a:r>
              <a:rPr lang="ru-RU" altLang="en-US" sz="2600">
                <a:solidFill>
                  <a:srgbClr val="000000"/>
                </a:solidFill>
              </a:rPr>
              <a:t>в </a:t>
            </a:r>
            <a:r>
              <a:rPr lang="en-US" altLang="en-US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en-US" sz="260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en-US" altLang="en-US" sz="2600">
                <a:solidFill>
                  <a:srgbClr val="000000"/>
                </a:solidFill>
              </a:rPr>
              <a:t> </a:t>
            </a:r>
            <a:r>
              <a:rPr lang="ru-RU" altLang="en-US" sz="2600">
                <a:solidFill>
                  <a:srgbClr val="000000"/>
                </a:solidFill>
              </a:rPr>
              <a:t>вывести значение</a:t>
            </a:r>
            <a:r>
              <a:rPr lang="en-US" altLang="en-US" sz="2600">
                <a:solidFill>
                  <a:srgbClr val="000000"/>
                </a:solidFill>
              </a:rPr>
              <a:t> </a:t>
            </a:r>
            <a:r>
              <a:rPr lang="en-US" altLang="en-US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ru-RU" altLang="en-US"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Переменные</a:t>
            </a:r>
          </a:p>
        </p:txBody>
      </p:sp>
      <p:sp>
        <p:nvSpPr>
          <p:cNvPr id="134147" name="Номер слайда 2"/>
          <p:cNvSpPr>
            <a:spLocks noGrp="1"/>
          </p:cNvSpPr>
          <p:nvPr>
            <p:ph type="sldNum" sz="quarter" idx="12"/>
          </p:nvPr>
        </p:nvSpPr>
        <p:spPr bwMode="auto">
          <a:xfrm>
            <a:off x="10955482" y="526394"/>
            <a:ext cx="1309214" cy="184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415D65-A36A-414F-9E7C-689CBAE88103}" type="slidenum">
              <a:rPr lang="ru-RU" altLang="en-US"/>
              <a:pPr/>
              <a:t>12</a:t>
            </a:fld>
            <a:endParaRPr lang="ru-RU" altLang="en-US"/>
          </a:p>
        </p:txBody>
      </p:sp>
      <p:sp>
        <p:nvSpPr>
          <p:cNvPr id="134148" name="Text Box 5"/>
          <p:cNvSpPr txBox="1">
            <a:spLocks noChangeArrowheads="1"/>
          </p:cNvSpPr>
          <p:nvPr/>
        </p:nvSpPr>
        <p:spPr bwMode="auto">
          <a:xfrm>
            <a:off x="897698" y="1011566"/>
            <a:ext cx="1111650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1688" indent="-801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 dirty="0">
                <a:solidFill>
                  <a:srgbClr val="333399"/>
                </a:solidFill>
              </a:rPr>
              <a:t>Переменная</a:t>
            </a:r>
            <a:r>
              <a:rPr lang="ru-RU" altLang="en-US" sz="2800" dirty="0"/>
              <a:t> </a:t>
            </a:r>
            <a:r>
              <a:rPr lang="ru-RU" altLang="en-US" sz="2800" dirty="0" smtClean="0"/>
              <a:t>– это объект, который имеет </a:t>
            </a:r>
            <a:r>
              <a:rPr lang="ru-RU" altLang="en-US" sz="2800" i="1" dirty="0"/>
              <a:t>имя, тип и значение</a:t>
            </a:r>
            <a:r>
              <a:rPr lang="ru-RU" altLang="en-US" sz="2800" dirty="0"/>
              <a:t>. </a:t>
            </a:r>
            <a:endParaRPr lang="en-US" altLang="en-US" sz="2800" dirty="0" smtClean="0"/>
          </a:p>
          <a:p>
            <a:pPr eaLnBrk="1" hangingPunct="1">
              <a:spcBef>
                <a:spcPct val="50000"/>
              </a:spcBef>
            </a:pPr>
            <a:r>
              <a:rPr lang="ru-RU" altLang="en-US" sz="2800" dirty="0" smtClean="0"/>
              <a:t>Значение и тип переменной можно </a:t>
            </a:r>
            <a:r>
              <a:rPr lang="ru-RU" altLang="en-US" sz="2800" dirty="0"/>
              <a:t>изменять </a:t>
            </a:r>
            <a:endParaRPr lang="en-US" altLang="en-US" sz="2800" dirty="0" smtClean="0"/>
          </a:p>
          <a:p>
            <a:pPr>
              <a:spcBef>
                <a:spcPct val="50000"/>
              </a:spcBef>
            </a:pPr>
            <a:r>
              <a:rPr lang="ru-RU" altLang="en-US" sz="2800" dirty="0" smtClean="0"/>
              <a:t>во </a:t>
            </a:r>
            <a:r>
              <a:rPr lang="ru-RU" altLang="en-US" sz="2800" dirty="0"/>
              <a:t>время работы </a:t>
            </a:r>
            <a:r>
              <a:rPr lang="ru-RU" altLang="en-US" sz="2800" dirty="0" smtClean="0"/>
              <a:t>программы</a:t>
            </a:r>
            <a:r>
              <a:rPr lang="en-US" altLang="en-US" sz="2800" dirty="0" smtClean="0"/>
              <a:t> - </a:t>
            </a:r>
            <a:r>
              <a:rPr lang="ru-RU" altLang="en-US" sz="2800" dirty="0"/>
              <a:t> </a:t>
            </a:r>
            <a:r>
              <a:rPr lang="en-US" altLang="en-US" sz="2800" dirty="0"/>
              <a:t>Python </a:t>
            </a:r>
            <a:r>
              <a:rPr lang="ru-RU" altLang="en-US" sz="2800" dirty="0" smtClean="0"/>
              <a:t>динамический язык.</a:t>
            </a:r>
            <a:endParaRPr lang="ru-RU" alt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68" y="3428981"/>
            <a:ext cx="2386012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 bwMode="auto">
          <a:xfrm>
            <a:off x="5459505" y="3750440"/>
            <a:ext cx="1110342" cy="544697"/>
          </a:xfrm>
          <a:prstGeom prst="rect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scene3d>
            <a:camera prst="isometricOffAxis1Right">
              <a:rot lat="2204246" lon="18621356" rev="21145264"/>
            </a:camera>
            <a:lightRig rig="threePt" dir="t"/>
          </a:scene3d>
          <a:sp3d extrusionH="635000" contourW="6350">
            <a:bevelT w="0" h="0"/>
            <a:extrusionClr>
              <a:srgbClr val="008000"/>
            </a:extrusionClr>
            <a:contourClr>
              <a:schemeClr val="tx1"/>
            </a:contourClr>
          </a:sp3d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7" name="Стрелка влево 6"/>
          <p:cNvSpPr/>
          <p:nvPr/>
        </p:nvSpPr>
        <p:spPr bwMode="auto">
          <a:xfrm rot="18783732">
            <a:off x="4663331" y="4376719"/>
            <a:ext cx="709612" cy="452437"/>
          </a:xfrm>
          <a:prstGeom prst="leftArrow">
            <a:avLst/>
          </a:prstGeom>
          <a:solidFill>
            <a:srgbClr val="0000FF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 rot="21205597">
            <a:off x="4534217" y="5122037"/>
            <a:ext cx="729343" cy="6640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scene3d>
            <a:camera prst="orthographicFront">
              <a:rot lat="2153362" lon="19780681" rev="21203538"/>
            </a:camera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6600" dirty="0">
                <a:latin typeface="Arial" charset="0"/>
              </a:rPr>
              <a:t>a</a:t>
            </a:r>
            <a:endParaRPr lang="ru-RU" sz="6600" dirty="0">
              <a:latin typeface="Arial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19144" y="3546456"/>
            <a:ext cx="1755775" cy="646112"/>
          </a:xfrm>
          <a:prstGeom prst="wedgeRoundRectCallout">
            <a:avLst>
              <a:gd name="adj1" fmla="val -80313"/>
              <a:gd name="adj2" fmla="val 99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Значение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20619" y="4992669"/>
            <a:ext cx="1036637" cy="646113"/>
          </a:xfrm>
          <a:prstGeom prst="wedgeRoundRectCallout">
            <a:avLst>
              <a:gd name="adj1" fmla="val -121817"/>
              <a:gd name="adj2" fmla="val 178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Имя</a:t>
            </a:r>
          </a:p>
        </p:txBody>
      </p:sp>
    </p:spTree>
    <p:extLst>
      <p:ext uri="{BB962C8B-B14F-4D97-AF65-F5344CB8AC3E}">
        <p14:creationId xmlns:p14="http://schemas.microsoft.com/office/powerpoint/2010/main" val="17965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Максимальный элемент</a:t>
            </a:r>
          </a:p>
        </p:txBody>
      </p:sp>
      <p:sp>
        <p:nvSpPr>
          <p:cNvPr id="24883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6EA272-65DD-4843-9372-38D43F966663}" type="slidenum">
              <a:rPr lang="ru-RU" altLang="en-US"/>
              <a:pPr/>
              <a:t>120</a:t>
            </a:fld>
            <a:endParaRPr lang="ru-RU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35175" y="1178673"/>
            <a:ext cx="4708525" cy="19415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,N):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A[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M: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M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M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35174" y="4090149"/>
            <a:ext cx="4729162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ru-RU" sz="2400" b="1" dirty="0">
                <a:latin typeface="Courier New"/>
                <a:ea typeface="Times New Roman"/>
              </a:rPr>
              <a:t>M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A[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400" b="1" dirty="0">
                <a:latin typeface="Courier New"/>
                <a:ea typeface="Times New Roman"/>
              </a:rPr>
              <a:t>]</a:t>
            </a:r>
          </a:p>
          <a:p>
            <a:pPr marL="179388" indent="-90488" algn="just"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400" b="1" dirty="0">
                <a:latin typeface="Courier New"/>
                <a:ea typeface="Times New Roman"/>
              </a:rPr>
              <a:t> A:</a:t>
            </a:r>
          </a:p>
          <a:p>
            <a:pPr marL="179388" indent="-90488" algn="just"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&gt;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M: </a:t>
            </a:r>
          </a:p>
          <a:p>
            <a:pPr marL="179388" indent="-90488" algn="just">
              <a:defRPr/>
            </a:pPr>
            <a:r>
              <a:rPr lang="ru-RU" sz="2400" b="1" dirty="0">
                <a:latin typeface="Courier New"/>
                <a:ea typeface="Times New Roman"/>
              </a:rPr>
              <a:t>    M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endParaRPr lang="ru-RU" sz="2400" b="1" dirty="0">
              <a:latin typeface="Courier New"/>
              <a:ea typeface="Times New Roman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061075" y="4639424"/>
            <a:ext cx="4149725" cy="663575"/>
            <a:chOff x="433" y="3902"/>
            <a:chExt cx="2614" cy="418"/>
          </a:xfrm>
        </p:grpSpPr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32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Как найти его номер?</a:t>
              </a:r>
            </a:p>
          </p:txBody>
        </p:sp>
        <p:sp>
          <p:nvSpPr>
            <p:cNvPr id="24884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Прямоугольник 5"/>
          <p:cNvSpPr>
            <a:spLocks noChangeArrowheads="1"/>
          </p:cNvSpPr>
          <p:nvPr/>
        </p:nvSpPr>
        <p:spPr bwMode="auto">
          <a:xfrm>
            <a:off x="1941512" y="3609136"/>
            <a:ext cx="418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>
                <a:solidFill>
                  <a:srgbClr val="333399"/>
                </a:solidFill>
              </a:rPr>
              <a:t>Варианты в стиле </a:t>
            </a:r>
            <a:r>
              <a:rPr lang="en-US" altLang="en-US" sz="2400" b="1">
                <a:solidFill>
                  <a:srgbClr val="333399"/>
                </a:solidFill>
              </a:rPr>
              <a:t>Python</a:t>
            </a:r>
            <a:r>
              <a:rPr lang="ru-RU" altLang="en-US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035174" y="5791948"/>
            <a:ext cx="4729162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max</a:t>
            </a:r>
            <a:r>
              <a:rPr lang="en-US" sz="2400" b="1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A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159374" y="2129586"/>
            <a:ext cx="3357562" cy="663575"/>
            <a:chOff x="433" y="3902"/>
            <a:chExt cx="2115" cy="418"/>
          </a:xfrm>
        </p:grpSpPr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82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Если </a:t>
              </a:r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range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(N)</a:t>
              </a:r>
              <a:r>
                <a:rPr lang="ru-RU" sz="2400" dirty="0">
                  <a:latin typeface="Arial" charset="0"/>
                </a:rPr>
                <a:t>?</a:t>
              </a:r>
            </a:p>
          </p:txBody>
        </p:sp>
        <p:sp>
          <p:nvSpPr>
            <p:cNvPr id="248843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3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15" grpId="0"/>
      <p:bldP spid="1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Максимальный элемент и его номер</a:t>
            </a:r>
          </a:p>
        </p:txBody>
      </p:sp>
      <p:sp>
        <p:nvSpPr>
          <p:cNvPr id="24985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EB1E67-94B9-42AD-AD0B-F593ED8056D1}" type="slidenum">
              <a:rPr lang="ru-RU" altLang="en-US"/>
              <a:pPr/>
              <a:t>121</a:t>
            </a:fld>
            <a:endParaRPr lang="ru-RU" altLang="en-US"/>
          </a:p>
        </p:txBody>
      </p:sp>
      <p:grpSp>
        <p:nvGrpSpPr>
          <p:cNvPr id="2" name="Группа 8"/>
          <p:cNvGrpSpPr>
            <a:grpSpLocks/>
          </p:cNvGrpSpPr>
          <p:nvPr/>
        </p:nvGrpSpPr>
        <p:grpSpPr bwMode="auto">
          <a:xfrm>
            <a:off x="2036764" y="1047742"/>
            <a:ext cx="7980362" cy="2309812"/>
            <a:chOff x="271794" y="3598231"/>
            <a:chExt cx="6156440" cy="2311508"/>
          </a:xfrm>
        </p:grpSpPr>
        <p:sp>
          <p:nvSpPr>
            <p:cNvPr id="249868" name="Rectangle 6"/>
            <p:cNvSpPr>
              <a:spLocks noChangeArrowheads="1"/>
            </p:cNvSpPr>
            <p:nvPr/>
          </p:nvSpPr>
          <p:spPr bwMode="auto">
            <a:xfrm>
              <a:off x="271794" y="3598231"/>
              <a:ext cx="6156440" cy="231150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179388" indent="-904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ru-RU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M</a:t>
              </a:r>
              <a:r>
                <a:rPr lang="ru-RU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ru-RU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A[</a:t>
              </a:r>
              <a:r>
                <a:rPr lang="ru-RU" altLang="en-US" sz="2400" b="1">
                  <a:solidFill>
                    <a:srgbClr val="00B0F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0</a:t>
              </a:r>
              <a:r>
                <a:rPr lang="ru-RU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]; nMax</a:t>
              </a:r>
              <a:r>
                <a:rPr lang="ru-RU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ru-RU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altLang="en-US" sz="2400" b="1">
                  <a:solidFill>
                    <a:srgbClr val="00B0F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0</a:t>
              </a:r>
              <a:endParaRPr lang="ru-RU" altLang="en-US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just" eaLnBrk="1" hangingPunct="1"/>
              <a:r>
                <a:rPr lang="ru-RU" altLang="en-US" sz="2400" b="1">
                  <a:solidFill>
                    <a:srgbClr val="0000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for</a:t>
              </a:r>
              <a:r>
                <a:rPr lang="ru-RU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i </a:t>
              </a:r>
              <a:r>
                <a:rPr lang="ru-RU" altLang="en-US" sz="2400" b="1">
                  <a:solidFill>
                    <a:srgbClr val="0000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</a:t>
              </a:r>
              <a:r>
                <a:rPr lang="ru-RU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ru-RU" altLang="en-US" sz="2400" b="1">
                  <a:solidFill>
                    <a:srgbClr val="0070C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range</a:t>
              </a:r>
              <a:r>
                <a:rPr lang="ru-RU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(</a:t>
              </a:r>
              <a:r>
                <a:rPr lang="ru-RU" altLang="en-US" sz="2400" b="1">
                  <a:solidFill>
                    <a:srgbClr val="00B0F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  <a:r>
                <a:rPr lang="ru-RU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,N):</a:t>
              </a:r>
            </a:p>
            <a:p>
              <a:pPr algn="just" eaLnBrk="1" hangingPunct="1"/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 </a:t>
              </a:r>
              <a:r>
                <a:rPr lang="en-US" altLang="en-US" sz="2400" b="1">
                  <a:solidFill>
                    <a:srgbClr val="0000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if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A[i]</a:t>
              </a:r>
              <a:r>
                <a:rPr lang="en-US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&gt;</a:t>
              </a:r>
              <a:r>
                <a:rPr lang="en-US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M: </a:t>
              </a:r>
              <a:endParaRPr lang="ru-RU" altLang="en-US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just" eaLnBrk="1" hangingPunct="1"/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   M</a:t>
              </a:r>
              <a:r>
                <a:rPr lang="en-US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en-US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A[i]</a:t>
              </a:r>
              <a:endParaRPr lang="ru-RU" altLang="en-US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just" eaLnBrk="1" hangingPunct="1"/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   nMax</a:t>
              </a:r>
              <a:r>
                <a:rPr lang="en-US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en-US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i</a:t>
              </a:r>
              <a:endParaRPr lang="ru-RU" altLang="en-US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just" eaLnBrk="1" hangingPunct="1"/>
              <a:r>
                <a:rPr lang="en-US" altLang="en-US" sz="2400" b="1">
                  <a:solidFill>
                    <a:srgbClr val="0070C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( </a:t>
              </a:r>
              <a:r>
                <a:rPr lang="en-US" altLang="en-US" sz="2400" b="1">
                  <a:solidFill>
                    <a:srgbClr val="C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"A["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, nMax, </a:t>
              </a:r>
              <a:r>
                <a:rPr lang="en-US" altLang="en-US" sz="2400" b="1">
                  <a:solidFill>
                    <a:srgbClr val="C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"]="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, M, sep</a:t>
              </a:r>
              <a:r>
                <a:rPr lang="en-US" altLang="en-US" sz="2400" b="1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en-US" altLang="en-US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>
                  <a:solidFill>
                    <a:srgbClr val="C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""</a:t>
              </a:r>
              <a:r>
                <a:rPr lang="en-US" altLang="en-US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)</a:t>
              </a:r>
              <a:endParaRPr lang="ru-RU" altLang="en-US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49869" name="Прямоугольник 6"/>
            <p:cNvSpPr>
              <a:spLocks noChangeArrowheads="1"/>
            </p:cNvSpPr>
            <p:nvPr/>
          </p:nvSpPr>
          <p:spPr bwMode="auto">
            <a:xfrm>
              <a:off x="1563174" y="3625230"/>
              <a:ext cx="1386984" cy="3694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nMax</a:t>
              </a:r>
              <a:r>
                <a:rPr lang="en-US" altLang="en-US" sz="2400" b="1">
                  <a:solidFill>
                    <a:srgbClr val="000000"/>
                  </a:solidFill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en-US" sz="2400" b="1">
                  <a:solidFill>
                    <a:srgbClr val="000000"/>
                  </a:solidFill>
                </a:rPr>
                <a:t> </a:t>
              </a:r>
              <a:r>
                <a:rPr lang="en-US" altLang="en-US" sz="2400" b="1">
                  <a:solidFill>
                    <a:srgbClr val="00B0F0"/>
                  </a:solidFill>
                  <a:latin typeface="Courier New" panose="02070309020205020404" pitchFamily="49" charset="0"/>
                </a:rPr>
                <a:t>0</a:t>
              </a:r>
              <a:endParaRPr lang="ru-RU" altLang="en-US"/>
            </a:p>
          </p:txBody>
        </p:sp>
        <p:sp>
          <p:nvSpPr>
            <p:cNvPr id="249870" name="Прямоугольник 7"/>
            <p:cNvSpPr>
              <a:spLocks noChangeArrowheads="1"/>
            </p:cNvSpPr>
            <p:nvPr/>
          </p:nvSpPr>
          <p:spPr bwMode="auto">
            <a:xfrm>
              <a:off x="903222" y="5100659"/>
              <a:ext cx="1388323" cy="3694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nMax</a:t>
              </a:r>
              <a:r>
                <a:rPr lang="en-US" altLang="en-US" sz="2400" b="1">
                  <a:solidFill>
                    <a:srgbClr val="000000"/>
                  </a:solidFill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en-US" sz="2400" b="1">
                  <a:solidFill>
                    <a:srgbClr val="000000"/>
                  </a:solidFill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endParaRPr lang="ru-RU" alt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037265" y="1952618"/>
            <a:ext cx="3976687" cy="663575"/>
            <a:chOff x="433" y="3902"/>
            <a:chExt cx="2505" cy="418"/>
          </a:xfrm>
        </p:grpSpPr>
        <p:sp>
          <p:nvSpPr>
            <p:cNvPr id="11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21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Что можно улучшить?</a:t>
              </a:r>
            </a:p>
          </p:txBody>
        </p:sp>
        <p:sp>
          <p:nvSpPr>
            <p:cNvPr id="249867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422528" y="3827455"/>
            <a:ext cx="7267575" cy="663575"/>
            <a:chOff x="433" y="3902"/>
            <a:chExt cx="4578" cy="418"/>
          </a:xfrm>
        </p:grpSpPr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428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По номеру элемента можно найти значение!</a:t>
              </a:r>
            </a:p>
          </p:txBody>
        </p:sp>
        <p:sp>
          <p:nvSpPr>
            <p:cNvPr id="24986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5" name="Группа 7"/>
          <p:cNvGrpSpPr>
            <a:grpSpLocks/>
          </p:cNvGrpSpPr>
          <p:nvPr/>
        </p:nvGrpSpPr>
        <p:grpSpPr bwMode="auto">
          <a:xfrm>
            <a:off x="2036764" y="4667242"/>
            <a:ext cx="8388350" cy="1941173"/>
            <a:chOff x="909232" y="3598236"/>
            <a:chExt cx="7608459" cy="19409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909232" y="3598236"/>
              <a:ext cx="7608459" cy="194093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0488" algn="just">
                <a:defRPr/>
              </a:pPr>
              <a:r>
                <a:rPr lang="ru-RU" sz="2400" b="1" dirty="0" err="1">
                  <a:latin typeface="Courier New"/>
                  <a:ea typeface="Times New Roman"/>
                </a:rPr>
                <a:t>nMax</a:t>
              </a:r>
              <a:r>
                <a:rPr lang="ru-RU" sz="2400" b="1" dirty="0"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latin typeface="Courier New"/>
                  <a:ea typeface="Times New Roman"/>
                </a:rPr>
                <a:t>=</a:t>
              </a:r>
              <a:r>
                <a:rPr lang="ru-RU" sz="2400" b="1" dirty="0"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0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>
                <a:defRPr/>
              </a:pPr>
              <a:r>
                <a:rPr lang="ru-RU" sz="2400" b="1" dirty="0" err="1">
                  <a:solidFill>
                    <a:srgbClr val="000099"/>
                  </a:solidFill>
                  <a:latin typeface="Courier New"/>
                  <a:ea typeface="Times New Roman"/>
                </a:rPr>
                <a:t>for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latin typeface="Courier New"/>
                  <a:ea typeface="Times New Roman"/>
                </a:rPr>
                <a:t>i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solidFill>
                    <a:srgbClr val="000099"/>
                  </a:solidFill>
                  <a:latin typeface="Courier New"/>
                  <a:ea typeface="Times New Roman"/>
                </a:rPr>
                <a:t>in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solidFill>
                    <a:srgbClr val="0070C0"/>
                  </a:solidFill>
                  <a:latin typeface="Courier New"/>
                  <a:ea typeface="Times New Roman"/>
                </a:rPr>
                <a:t>range</a:t>
              </a:r>
              <a:r>
                <a:rPr lang="ru-RU" sz="2400" b="1" dirty="0">
                  <a:latin typeface="Courier New"/>
                  <a:ea typeface="Times New Roman"/>
                </a:rPr>
                <a:t>(</a:t>
              </a:r>
              <a:r>
                <a:rPr lang="ru-RU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1</a:t>
              </a:r>
              <a:r>
                <a:rPr lang="ru-RU" sz="2400" b="1" dirty="0">
                  <a:latin typeface="Courier New"/>
                  <a:ea typeface="Times New Roman"/>
                </a:rPr>
                <a:t>,N):</a:t>
              </a:r>
            </a:p>
            <a:p>
              <a:pPr marL="179388" indent="-90488" algn="just">
                <a:defRPr/>
              </a:pPr>
              <a:r>
                <a:rPr lang="en-US" sz="2400" b="1" dirty="0">
                  <a:latin typeface="Courier New"/>
                  <a:ea typeface="Times New Roman"/>
                </a:rPr>
                <a:t>  </a:t>
              </a:r>
              <a:r>
                <a:rPr lang="en-US" sz="2400" b="1" dirty="0">
                  <a:solidFill>
                    <a:srgbClr val="000099"/>
                  </a:solidFill>
                  <a:latin typeface="Courier New"/>
                  <a:ea typeface="Times New Roman"/>
                </a:rPr>
                <a:t>if</a:t>
              </a:r>
              <a:r>
                <a:rPr lang="en-US" sz="2400" b="1" dirty="0">
                  <a:latin typeface="Courier New"/>
                  <a:ea typeface="Times New Roman"/>
                </a:rPr>
                <a:t> A[</a:t>
              </a:r>
              <a:r>
                <a:rPr lang="en-US" sz="2400" b="1" dirty="0" err="1">
                  <a:latin typeface="Courier New"/>
                  <a:ea typeface="Times New Roman"/>
                </a:rPr>
                <a:t>i</a:t>
              </a:r>
              <a:r>
                <a:rPr lang="en-US" sz="2400" b="1" dirty="0">
                  <a:latin typeface="Courier New"/>
                  <a:ea typeface="Times New Roman"/>
                </a:rPr>
                <a:t>]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&gt;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A[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]: 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>
                <a:defRPr/>
              </a:pPr>
              <a:r>
                <a:rPr lang="en-US" sz="2400" b="1" dirty="0">
                  <a:latin typeface="Courier New"/>
                  <a:ea typeface="Times New Roman"/>
                </a:rPr>
                <a:t>    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 err="1">
                  <a:latin typeface="Courier New"/>
                  <a:ea typeface="Times New Roman"/>
                </a:rPr>
                <a:t>i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>
                <a:defRPr/>
              </a:pPr>
              <a:r>
                <a:rPr lang="en-US" sz="2400" b="1" dirty="0">
                  <a:solidFill>
                    <a:srgbClr val="0070C0"/>
                  </a:solidFill>
                  <a:latin typeface="Courier New"/>
                  <a:ea typeface="Times New Roman"/>
                </a:rPr>
                <a:t>print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(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"A["</a:t>
              </a:r>
              <a:r>
                <a:rPr lang="en-US" sz="2400" b="1" dirty="0">
                  <a:latin typeface="Courier New"/>
                  <a:ea typeface="Times New Roman"/>
                </a:rPr>
                <a:t>, 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,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"]="</a:t>
              </a:r>
              <a:r>
                <a:rPr lang="en-US" sz="2400" b="1" dirty="0">
                  <a:latin typeface="Courier New"/>
                  <a:ea typeface="Times New Roman"/>
                </a:rPr>
                <a:t>, A[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], sep</a:t>
              </a:r>
              <a:r>
                <a:rPr lang="en-US" sz="2400" b="1" dirty="0">
                  <a:latin typeface="Calibri"/>
                  <a:ea typeface="Times New Roman"/>
                  <a:cs typeface="Calibri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latin typeface="Calibri"/>
                  <a:ea typeface="Times New Roman"/>
                  <a:cs typeface="Calibri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""</a:t>
              </a:r>
              <a:r>
                <a:rPr lang="en-US" sz="2400" b="1" dirty="0">
                  <a:latin typeface="Courier New"/>
                  <a:ea typeface="Times New Roman"/>
                </a:rPr>
                <a:t> )</a:t>
              </a:r>
              <a:endParaRPr lang="ru-RU" sz="2400" b="1" dirty="0">
                <a:latin typeface="Courier New"/>
                <a:ea typeface="Times New Roman"/>
              </a:endParaRPr>
            </a:p>
          </p:txBody>
        </p:sp>
        <p:sp>
          <p:nvSpPr>
            <p:cNvPr id="20" name="Прямоугольник 10"/>
            <p:cNvSpPr>
              <a:spLocks noChangeArrowheads="1"/>
            </p:cNvSpPr>
            <p:nvPr/>
          </p:nvSpPr>
          <p:spPr bwMode="auto">
            <a:xfrm>
              <a:off x="2845372" y="4374124"/>
              <a:ext cx="1466726" cy="369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A[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nMax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]</a:t>
              </a:r>
              <a:endParaRPr lang="ru-RU" dirty="0">
                <a:latin typeface="Arial" charset="0"/>
              </a:endParaRPr>
            </a:p>
          </p:txBody>
        </p:sp>
        <p:sp>
          <p:nvSpPr>
            <p:cNvPr id="21" name="Прямоугольник 11"/>
            <p:cNvSpPr>
              <a:spLocks noChangeArrowheads="1"/>
            </p:cNvSpPr>
            <p:nvPr/>
          </p:nvSpPr>
          <p:spPr bwMode="auto">
            <a:xfrm>
              <a:off x="5188062" y="5116180"/>
              <a:ext cx="1337941" cy="369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eaLnBrk="1" hangingPunct="1">
                <a:defRPr/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A[nMax]</a:t>
              </a:r>
              <a:endParaRPr lang="ru-RU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7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Максимальный элемент и его номер</a:t>
            </a:r>
          </a:p>
        </p:txBody>
      </p:sp>
      <p:sp>
        <p:nvSpPr>
          <p:cNvPr id="25088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99D0B-99F6-4C16-8E5B-9FCA0E73E803}" type="slidenum">
              <a:rPr lang="ru-RU" altLang="en-US"/>
              <a:pPr/>
              <a:t>122</a:t>
            </a:fld>
            <a:endParaRPr lang="ru-RU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14538" y="2594769"/>
            <a:ext cx="8272462" cy="12017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max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(A)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nMax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A.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index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(M)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nMax,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M,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50885" name="Прямоугольник 5"/>
          <p:cNvSpPr>
            <a:spLocks noChangeArrowheads="1"/>
          </p:cNvSpPr>
          <p:nvPr/>
        </p:nvSpPr>
        <p:spPr bwMode="auto">
          <a:xfrm>
            <a:off x="1920876" y="1546226"/>
            <a:ext cx="392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>
                <a:solidFill>
                  <a:srgbClr val="333399"/>
                </a:solidFill>
              </a:rPr>
              <a:t>Вариант в стиле </a:t>
            </a:r>
            <a:r>
              <a:rPr lang="en-US" altLang="en-US" sz="2400" b="1">
                <a:solidFill>
                  <a:srgbClr val="333399"/>
                </a:solidFill>
              </a:rPr>
              <a:t>Python</a:t>
            </a:r>
            <a:r>
              <a:rPr lang="ru-RU" altLang="en-US" sz="2400" b="1">
                <a:solidFill>
                  <a:srgbClr val="333399"/>
                </a:solidFill>
              </a:rPr>
              <a:t>:</a:t>
            </a:r>
          </a:p>
        </p:txBody>
      </p:sp>
      <p:grpSp>
        <p:nvGrpSpPr>
          <p:cNvPr id="2" name="Группа 12"/>
          <p:cNvGrpSpPr>
            <a:grpSpLocks/>
          </p:cNvGrpSpPr>
          <p:nvPr/>
        </p:nvGrpSpPr>
        <p:grpSpPr bwMode="auto">
          <a:xfrm>
            <a:off x="3794126" y="3309144"/>
            <a:ext cx="3940175" cy="1485900"/>
            <a:chOff x="352424" y="3175000"/>
            <a:chExt cx="3940176" cy="1485900"/>
          </a:xfrm>
        </p:grpSpPr>
        <p:sp>
          <p:nvSpPr>
            <p:cNvPr id="14" name="Равнобедренный треугольник 13"/>
            <p:cNvSpPr/>
            <p:nvPr/>
          </p:nvSpPr>
          <p:spPr bwMode="auto">
            <a:xfrm>
              <a:off x="901699" y="3175000"/>
              <a:ext cx="266700" cy="736600"/>
            </a:xfrm>
            <a:prstGeom prst="triangle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ru-RU" sz="2400"/>
            </a:p>
          </p:txBody>
        </p:sp>
        <p:sp>
          <p:nvSpPr>
            <p:cNvPr id="15" name="AutoShape 59"/>
            <p:cNvSpPr>
              <a:spLocks noChangeArrowheads="1"/>
            </p:cNvSpPr>
            <p:nvPr/>
          </p:nvSpPr>
          <p:spPr bwMode="auto">
            <a:xfrm>
              <a:off x="352424" y="3875088"/>
              <a:ext cx="3940176" cy="785812"/>
            </a:xfrm>
            <a:prstGeom prst="wedgeRoundRectCallout">
              <a:avLst>
                <a:gd name="adj1" fmla="val -26623"/>
                <a:gd name="adj2" fmla="val -50973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ru-RU" sz="2400"/>
                <a:t>номер заданного элемента (первого из…)</a:t>
              </a:r>
              <a:endParaRPr lang="ru-RU" sz="2000"/>
            </a:p>
          </p:txBody>
        </p:sp>
      </p:grpSp>
    </p:spTree>
    <p:extLst>
      <p:ext uri="{BB962C8B-B14F-4D97-AF65-F5344CB8AC3E}">
        <p14:creationId xmlns:p14="http://schemas.microsoft.com/office/powerpoint/2010/main" val="42385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  <a:r>
              <a:rPr lang="en-US" smtClean="0"/>
              <a:t> (</a:t>
            </a:r>
            <a:r>
              <a:rPr lang="ru-RU" smtClean="0"/>
              <a:t>без функций </a:t>
            </a:r>
            <a:r>
              <a:rPr lang="en-US" smtClean="0">
                <a:solidFill>
                  <a:srgbClr val="0000FF"/>
                </a:solidFill>
              </a:rPr>
              <a:t>min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solidFill>
                  <a:srgbClr val="0000FF"/>
                </a:solidFill>
              </a:rPr>
              <a:t>max</a:t>
            </a:r>
            <a:r>
              <a:rPr lang="en-US" smtClean="0"/>
              <a:t>)</a:t>
            </a:r>
            <a:endParaRPr lang="ru-RU" smtClean="0"/>
          </a:p>
        </p:txBody>
      </p:sp>
      <p:sp>
        <p:nvSpPr>
          <p:cNvPr id="25190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04344D-6A43-41A9-AAF9-44C9BCA549B5}" type="slidenum">
              <a:rPr lang="ru-RU" altLang="en-US"/>
              <a:pPr/>
              <a:t>123</a:t>
            </a:fld>
            <a:endParaRPr lang="ru-RU" altLang="en-US"/>
          </a:p>
        </p:txBody>
      </p:sp>
      <p:sp>
        <p:nvSpPr>
          <p:cNvPr id="251908" name="Text Box 5"/>
          <p:cNvSpPr txBox="1">
            <a:spLocks noChangeArrowheads="1"/>
          </p:cNvSpPr>
          <p:nvPr/>
        </p:nvSpPr>
        <p:spPr bwMode="auto">
          <a:xfrm>
            <a:off x="1788295" y="1347508"/>
            <a:ext cx="84201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</a:t>
            </a:r>
            <a:r>
              <a:rPr lang="en-US" altLang="en-US" sz="2200" b="1" dirty="0">
                <a:solidFill>
                  <a:srgbClr val="3333FF"/>
                </a:solidFill>
              </a:rPr>
              <a:t>3</a:t>
            </a:r>
            <a:r>
              <a:rPr lang="ru-RU" altLang="en-US" sz="2200" b="1" dirty="0">
                <a:solidFill>
                  <a:srgbClr val="3333FF"/>
                </a:solidFill>
              </a:rPr>
              <a:t>»: </a:t>
            </a:r>
            <a:r>
              <a:rPr lang="ru-RU" altLang="en-US" sz="2200" dirty="0"/>
              <a:t>Заполнить массив из 10 элементов случайными числами в интервале </a:t>
            </a:r>
            <a:r>
              <a:rPr lang="en-US" altLang="en-US" sz="2200" dirty="0"/>
              <a:t>[10,100] </a:t>
            </a:r>
            <a:r>
              <a:rPr lang="ru-RU" altLang="en-US" sz="2200" dirty="0"/>
              <a:t>и найти минимальный и максимальный элементы массива</a:t>
            </a:r>
            <a:r>
              <a:rPr lang="en-US" altLang="en-US" sz="2200" dirty="0"/>
              <a:t> </a:t>
            </a:r>
            <a:r>
              <a:rPr lang="ru-RU" altLang="en-US" sz="2200" dirty="0"/>
              <a:t>и их номера</a:t>
            </a:r>
            <a:r>
              <a:rPr lang="en-US" altLang="en-US" sz="2200" dirty="0"/>
              <a:t>.</a:t>
            </a:r>
            <a:r>
              <a:rPr lang="ru-RU" altLang="en-US" sz="2200" dirty="0"/>
              <a:t> </a:t>
            </a:r>
            <a:endParaRPr lang="ru-RU" altLang="en-US" sz="2200" dirty="0" smtClean="0"/>
          </a:p>
          <a:p>
            <a:pPr eaLnBrk="1" hangingPunct="1"/>
            <a:endParaRPr lang="en-US" altLang="en-US" sz="2200" dirty="0"/>
          </a:p>
          <a:p>
            <a:pPr eaLnBrk="1" hangingPunct="1"/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39 52 84 77 45 32 19 38 49 85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Минимальный элемент: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A[6]=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ru-RU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Максимальный элемент: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A[9]=8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  <a:r>
              <a:rPr lang="en-US" smtClean="0"/>
              <a:t> (</a:t>
            </a:r>
            <a:r>
              <a:rPr lang="ru-RU" smtClean="0"/>
              <a:t>без функций </a:t>
            </a:r>
            <a:r>
              <a:rPr lang="en-US" smtClean="0">
                <a:solidFill>
                  <a:srgbClr val="0000FF"/>
                </a:solidFill>
              </a:rPr>
              <a:t>min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solidFill>
                  <a:srgbClr val="0000FF"/>
                </a:solidFill>
              </a:rPr>
              <a:t>max</a:t>
            </a:r>
            <a:r>
              <a:rPr lang="en-US" smtClean="0"/>
              <a:t>)</a:t>
            </a:r>
            <a:endParaRPr lang="ru-RU" smtClean="0"/>
          </a:p>
        </p:txBody>
      </p:sp>
      <p:sp>
        <p:nvSpPr>
          <p:cNvPr id="25293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B3CEF1-E7B9-428B-84E7-F897D5F6605F}" type="slidenum">
              <a:rPr lang="ru-RU" altLang="en-US"/>
              <a:pPr/>
              <a:t>124</a:t>
            </a:fld>
            <a:endParaRPr lang="ru-RU" altLang="en-US"/>
          </a:p>
        </p:txBody>
      </p:sp>
      <p:sp>
        <p:nvSpPr>
          <p:cNvPr id="252932" name="Text Box 5"/>
          <p:cNvSpPr txBox="1">
            <a:spLocks noChangeArrowheads="1"/>
          </p:cNvSpPr>
          <p:nvPr/>
        </p:nvSpPr>
        <p:spPr bwMode="auto">
          <a:xfrm>
            <a:off x="1788295" y="1563408"/>
            <a:ext cx="84201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</a:t>
            </a:r>
            <a:r>
              <a:rPr lang="en-US" altLang="en-US" sz="2200" b="1" dirty="0">
                <a:solidFill>
                  <a:srgbClr val="3333FF"/>
                </a:solidFill>
              </a:rPr>
              <a:t>4</a:t>
            </a:r>
            <a:r>
              <a:rPr lang="ru-RU" altLang="en-US" sz="2200" b="1" dirty="0">
                <a:solidFill>
                  <a:srgbClr val="3333FF"/>
                </a:solidFill>
              </a:rPr>
              <a:t>»: </a:t>
            </a:r>
            <a:r>
              <a:rPr lang="ru-RU" altLang="en-US" sz="2200" dirty="0"/>
              <a:t>Заполнить массив из 10 элементов случайными числами в интервале </a:t>
            </a:r>
            <a:r>
              <a:rPr lang="en-US" altLang="en-US" sz="2200" dirty="0"/>
              <a:t>[10,100] </a:t>
            </a:r>
            <a:r>
              <a:rPr lang="ru-RU" altLang="en-US" sz="2200" dirty="0"/>
              <a:t>и найти минимальный и максимальный элементы из </a:t>
            </a:r>
            <a:r>
              <a:rPr lang="ru-RU" altLang="en-US" sz="2200" b="1" dirty="0"/>
              <a:t>чётных</a:t>
            </a:r>
            <a:r>
              <a:rPr lang="ru-RU" altLang="en-US" sz="2200" dirty="0"/>
              <a:t> элементов массива</a:t>
            </a:r>
            <a:r>
              <a:rPr lang="en-US" altLang="en-US" sz="2200" dirty="0"/>
              <a:t>.</a:t>
            </a:r>
            <a:r>
              <a:rPr lang="ru-RU" altLang="en-US" sz="2200" dirty="0"/>
              <a:t> </a:t>
            </a:r>
            <a:endParaRPr lang="en-US" altLang="en-US" sz="2200" dirty="0"/>
          </a:p>
          <a:p>
            <a:pPr eaLnBrk="1" hangingPunct="1"/>
            <a:r>
              <a:rPr lang="ru-RU" altLang="en-US" sz="2200" b="1" dirty="0">
                <a:solidFill>
                  <a:srgbClr val="333399"/>
                </a:solidFill>
              </a:rPr>
              <a:t>     </a:t>
            </a:r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endParaRPr lang="ru-RU" altLang="en-US" sz="2200" b="1" dirty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39 52 84 77 45 32 19 38 49 85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Минимальный чётный: 32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Максимальный чётный: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  <a:r>
              <a:rPr lang="en-US" smtClean="0"/>
              <a:t> (</a:t>
            </a:r>
            <a:r>
              <a:rPr lang="ru-RU" smtClean="0"/>
              <a:t>без функции </a:t>
            </a:r>
            <a:r>
              <a:rPr lang="en-US" smtClean="0">
                <a:solidFill>
                  <a:srgbClr val="0000FF"/>
                </a:solidFill>
              </a:rPr>
              <a:t>max</a:t>
            </a:r>
            <a:r>
              <a:rPr lang="en-US" smtClean="0"/>
              <a:t>)</a:t>
            </a:r>
            <a:endParaRPr lang="ru-RU" smtClean="0"/>
          </a:p>
        </p:txBody>
      </p:sp>
      <p:sp>
        <p:nvSpPr>
          <p:cNvPr id="25395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EDC3C-F6FD-463D-A970-53D502BA41EF}" type="slidenum">
              <a:rPr lang="ru-RU" altLang="en-US"/>
              <a:pPr/>
              <a:t>125</a:t>
            </a:fld>
            <a:endParaRPr lang="ru-RU" altLang="en-US"/>
          </a:p>
        </p:txBody>
      </p:sp>
      <p:sp>
        <p:nvSpPr>
          <p:cNvPr id="253956" name="Text Box 5"/>
          <p:cNvSpPr txBox="1">
            <a:spLocks noChangeArrowheads="1"/>
          </p:cNvSpPr>
          <p:nvPr/>
        </p:nvSpPr>
        <p:spPr bwMode="auto">
          <a:xfrm>
            <a:off x="1788295" y="1565090"/>
            <a:ext cx="84201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</a:t>
            </a:r>
            <a:r>
              <a:rPr lang="en-US" altLang="en-US" sz="2200" b="1" dirty="0">
                <a:solidFill>
                  <a:srgbClr val="3333FF"/>
                </a:solidFill>
              </a:rPr>
              <a:t>5</a:t>
            </a:r>
            <a:r>
              <a:rPr lang="ru-RU" altLang="en-US" sz="2200" b="1" dirty="0">
                <a:solidFill>
                  <a:srgbClr val="3333FF"/>
                </a:solidFill>
              </a:rPr>
              <a:t>»: </a:t>
            </a:r>
            <a:r>
              <a:rPr lang="ru-RU" altLang="en-US" sz="2200" dirty="0"/>
              <a:t>Ввести с клавиатуры массив из 5 элементов и найти два максимальных элемента массива и их номера</a:t>
            </a:r>
            <a:r>
              <a:rPr lang="en-US" altLang="en-US" sz="2200" dirty="0"/>
              <a:t>.</a:t>
            </a:r>
            <a:r>
              <a:rPr lang="ru-RU" altLang="en-US" sz="2200" dirty="0"/>
              <a:t> </a:t>
            </a:r>
            <a:endParaRPr lang="en-US" altLang="en-US" sz="2200" dirty="0"/>
          </a:p>
          <a:p>
            <a:pPr eaLnBrk="1" hangingPunct="1"/>
            <a:r>
              <a:rPr lang="ru-RU" altLang="en-US" sz="2200" b="1" dirty="0">
                <a:solidFill>
                  <a:srgbClr val="333399"/>
                </a:solidFill>
              </a:rPr>
              <a:t>     </a:t>
            </a:r>
            <a:endParaRPr lang="ru-RU" altLang="en-US" sz="2200" b="1" dirty="0" smtClean="0">
              <a:solidFill>
                <a:srgbClr val="333399"/>
              </a:solidFill>
            </a:endParaRPr>
          </a:p>
          <a:p>
            <a:pPr eaLnBrk="1" hangingPunct="1"/>
            <a:endParaRPr lang="ru-RU" altLang="en-US" sz="2200" b="1" dirty="0">
              <a:solidFill>
                <a:srgbClr val="333399"/>
              </a:solidFill>
            </a:endParaRPr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5 5 3 4 1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Максимальный элемент: A[1]=5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Второй максимум: A[2]=5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5497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397185-57F1-47EA-AE07-CABE0B375242}" type="slidenum">
              <a:rPr lang="ru-RU" altLang="en-US"/>
              <a:pPr/>
              <a:t>126</a:t>
            </a:fld>
            <a:endParaRPr lang="ru-RU" altLang="en-US"/>
          </a:p>
        </p:txBody>
      </p:sp>
      <p:sp>
        <p:nvSpPr>
          <p:cNvPr id="254980" name="Text Box 5"/>
          <p:cNvSpPr txBox="1">
            <a:spLocks noChangeArrowheads="1"/>
          </p:cNvSpPr>
          <p:nvPr/>
        </p:nvSpPr>
        <p:spPr bwMode="auto">
          <a:xfrm>
            <a:off x="1788295" y="1804708"/>
            <a:ext cx="84201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200" b="1" dirty="0">
                <a:solidFill>
                  <a:srgbClr val="3333FF"/>
                </a:solidFill>
              </a:rPr>
              <a:t>«6»: </a:t>
            </a:r>
            <a:r>
              <a:rPr lang="ru-RU" altLang="en-US" sz="2200" dirty="0"/>
              <a:t>Введите массив с клавиатуры и найдите (за один проход) количество элементов, имеющих максимальное значение. </a:t>
            </a:r>
            <a:endParaRPr lang="ru-RU" altLang="en-US" sz="2200" dirty="0" smtClean="0"/>
          </a:p>
          <a:p>
            <a:pPr eaLnBrk="1" hangingPunct="1"/>
            <a:endParaRPr lang="ru-RU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ru-RU" altLang="en-US" sz="2200" b="1" dirty="0" smtClean="0">
                <a:solidFill>
                  <a:srgbClr val="333399"/>
                </a:solidFill>
              </a:rPr>
              <a:t>Пример</a:t>
            </a:r>
            <a:r>
              <a:rPr lang="ru-RU" altLang="en-US" sz="2200" b="1" dirty="0"/>
              <a:t>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3 4 5 5 3 4 5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Максимальное значение 5</a:t>
            </a:r>
          </a:p>
          <a:p>
            <a:pPr eaLnBrk="1" hangingPunct="1"/>
            <a:r>
              <a:rPr lang="ru-RU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Количество элементов 3</a:t>
            </a:r>
          </a:p>
        </p:txBody>
      </p:sp>
    </p:spTree>
    <p:extLst>
      <p:ext uri="{BB962C8B-B14F-4D97-AF65-F5344CB8AC3E}">
        <p14:creationId xmlns:p14="http://schemas.microsoft.com/office/powerpoint/2010/main" val="40700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Игра «Угадай число»</a:t>
            </a:r>
          </a:p>
        </p:txBody>
      </p:sp>
      <p:sp>
        <p:nvSpPr>
          <p:cNvPr id="20582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D3F99-49D6-4AD2-AAAF-23D79A691AA7}" type="slidenum">
              <a:rPr lang="ru-RU" altLang="en-US"/>
              <a:pPr/>
              <a:t>127</a:t>
            </a:fld>
            <a:endParaRPr lang="ru-RU" altLang="en-US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2059758" y="2828101"/>
            <a:ext cx="3938587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вывести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вывести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1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Заключение: </a:t>
            </a:r>
            <a:r>
              <a:rPr lang="ru-RU" altLang="en-US" sz="3600" b="0" i="1" dirty="0" smtClean="0"/>
              <a:t>все еще только начинается</a:t>
            </a:r>
            <a:endParaRPr lang="ru-RU" b="0" dirty="0" smtClean="0"/>
          </a:p>
        </p:txBody>
      </p:sp>
      <p:sp>
        <p:nvSpPr>
          <p:cNvPr id="13107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0F9C67-A850-4720-9CEB-5BD1AAACBA5B}" type="slidenum">
              <a:rPr lang="ru-RU" altLang="en-US"/>
              <a:pPr/>
              <a:t>128</a:t>
            </a:fld>
            <a:endParaRPr lang="ru-RU" altLang="en-US"/>
          </a:p>
        </p:txBody>
      </p:sp>
      <p:sp>
        <p:nvSpPr>
          <p:cNvPr id="131076" name="Text Box 5"/>
          <p:cNvSpPr txBox="1">
            <a:spLocks noChangeArrowheads="1"/>
          </p:cNvSpPr>
          <p:nvPr/>
        </p:nvSpPr>
        <p:spPr bwMode="auto">
          <a:xfrm>
            <a:off x="414290" y="1038000"/>
            <a:ext cx="11607381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en-US" sz="2400" i="1" dirty="0" smtClean="0"/>
              <a:t>Далее - самостоятельная работа: и </a:t>
            </a:r>
            <a:r>
              <a:rPr lang="en-US" altLang="en-US" sz="2400" i="1" dirty="0"/>
              <a:t>Google </a:t>
            </a:r>
            <a:r>
              <a:rPr lang="ru-RU" altLang="en-US" sz="2400" i="1" dirty="0"/>
              <a:t>вам в помощь… :-)</a:t>
            </a:r>
            <a:endParaRPr lang="ru-RU" altLang="en-US" sz="2400" dirty="0" smtClean="0"/>
          </a:p>
          <a:p>
            <a:pPr eaLnBrk="1" hangingPunct="1">
              <a:spcBef>
                <a:spcPct val="50000"/>
              </a:spcBef>
            </a:pPr>
            <a:endParaRPr lang="ru-RU" altLang="en-US" sz="2400" dirty="0"/>
          </a:p>
          <a:p>
            <a:pPr eaLnBrk="1" hangingPunct="1">
              <a:spcBef>
                <a:spcPct val="50000"/>
              </a:spcBef>
            </a:pPr>
            <a:r>
              <a:rPr lang="ru-RU" altLang="en-US" sz="2400" i="1" dirty="0" smtClean="0"/>
              <a:t>Многообразие информации</a:t>
            </a:r>
            <a:r>
              <a:rPr lang="en-US" altLang="en-US" sz="2400" i="1" dirty="0" smtClean="0"/>
              <a:t>, </a:t>
            </a:r>
            <a:r>
              <a:rPr lang="ru-RU" altLang="en-US" sz="2400" i="1" dirty="0" smtClean="0"/>
              <a:t>уроков и инструментов в интернет</a:t>
            </a:r>
            <a:r>
              <a:rPr lang="ru-RU" altLang="en-US" sz="2400" i="1" dirty="0"/>
              <a:t>е</a:t>
            </a:r>
            <a:r>
              <a:rPr lang="ru-RU" altLang="en-US" sz="2400" i="1" dirty="0" smtClean="0"/>
              <a:t> для </a:t>
            </a:r>
            <a:r>
              <a:rPr lang="en-US" altLang="en-US" sz="2400" i="1" dirty="0" smtClean="0"/>
              <a:t>Python</a:t>
            </a:r>
            <a:endParaRPr lang="ru-RU" altLang="en-US" sz="2400" i="1" dirty="0" smtClean="0"/>
          </a:p>
          <a:p>
            <a:pPr>
              <a:spcBef>
                <a:spcPct val="50000"/>
              </a:spcBef>
            </a:pPr>
            <a:r>
              <a:rPr lang="ru-RU" altLang="en-US" sz="2400" dirty="0" smtClean="0"/>
              <a:t>- Учебники </a:t>
            </a:r>
            <a:r>
              <a:rPr lang="ru-RU" altLang="en-US" sz="2400" dirty="0"/>
              <a:t>(</a:t>
            </a:r>
            <a:r>
              <a:rPr lang="ru-RU" altLang="en-US" sz="2400" dirty="0" smtClean="0"/>
              <a:t>Марк </a:t>
            </a:r>
            <a:r>
              <a:rPr lang="ru-RU" altLang="en-US" sz="2400" dirty="0" err="1" smtClean="0"/>
              <a:t>Лутц</a:t>
            </a:r>
            <a:r>
              <a:rPr lang="en-US" altLang="en-US" sz="2400" dirty="0" smtClean="0"/>
              <a:t>:</a:t>
            </a:r>
            <a:r>
              <a:rPr lang="ru-RU" altLang="en-US" sz="2400" dirty="0" smtClean="0"/>
              <a:t> </a:t>
            </a:r>
            <a:r>
              <a:rPr lang="en-US" altLang="en-US" sz="2400" dirty="0" smtClean="0"/>
              <a:t>“</a:t>
            </a:r>
            <a:r>
              <a:rPr lang="ru-RU" altLang="en-US" sz="2400" dirty="0" smtClean="0"/>
              <a:t>Изучаем </a:t>
            </a:r>
            <a:r>
              <a:rPr lang="en-US" altLang="en-US" sz="2400" dirty="0" smtClean="0"/>
              <a:t>Python”</a:t>
            </a:r>
            <a:r>
              <a:rPr lang="ru-RU" altLang="en-US" sz="2400" dirty="0" smtClean="0"/>
              <a:t>…</a:t>
            </a:r>
            <a:r>
              <a:rPr lang="en-US" altLang="en-US" sz="2400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ru-RU" altLang="en-US" sz="2400" dirty="0" smtClean="0"/>
              <a:t>- Курсы для телефона и планшета </a:t>
            </a:r>
            <a:r>
              <a:rPr lang="en-US" altLang="en-US" sz="2400" dirty="0" smtClean="0"/>
              <a:t>Android: </a:t>
            </a:r>
            <a:r>
              <a:rPr lang="en-US" altLang="en-US" sz="2400" dirty="0" err="1" smtClean="0"/>
              <a:t>DataCamp</a:t>
            </a:r>
            <a:r>
              <a:rPr lang="en-US" altLang="en-US" sz="2400" dirty="0" smtClean="0"/>
              <a:t> (</a:t>
            </a:r>
            <a:r>
              <a:rPr lang="ru-RU" altLang="en-US" sz="2400" dirty="0" smtClean="0"/>
              <a:t>из </a:t>
            </a:r>
            <a:r>
              <a:rPr lang="en-US" altLang="en-US" sz="2400" dirty="0" smtClean="0"/>
              <a:t>Play Market)</a:t>
            </a:r>
            <a:endParaRPr lang="ru-RU" altLang="en-US" sz="2400" dirty="0" smtClean="0"/>
          </a:p>
          <a:p>
            <a:pPr marL="0" indent="0">
              <a:spcBef>
                <a:spcPct val="50000"/>
              </a:spcBef>
            </a:pPr>
            <a:r>
              <a:rPr lang="ru-RU" altLang="en-US" sz="2400" dirty="0" smtClean="0"/>
              <a:t>- Обучающие видео - </a:t>
            </a:r>
            <a:r>
              <a:rPr lang="en-US" altLang="en-US" sz="2400" dirty="0" smtClean="0">
                <a:hlinkClick r:id="rId3"/>
              </a:rPr>
              <a:t>www.youtube.com</a:t>
            </a:r>
            <a:r>
              <a:rPr lang="en-US" altLang="en-US" sz="2400" dirty="0" smtClean="0"/>
              <a:t>: </a:t>
            </a:r>
            <a:r>
              <a:rPr lang="ru-RU" altLang="en-US" sz="2400" dirty="0"/>
              <a:t>запрос </a:t>
            </a:r>
            <a:r>
              <a:rPr lang="en-US" altLang="en-US" sz="2400" dirty="0" smtClean="0"/>
              <a:t>“</a:t>
            </a:r>
            <a:r>
              <a:rPr lang="ru-RU" altLang="en-US" sz="2400" dirty="0" smtClean="0"/>
              <a:t>обучение </a:t>
            </a:r>
            <a:r>
              <a:rPr lang="en-US" altLang="en-US" sz="2400" dirty="0"/>
              <a:t>P</a:t>
            </a:r>
            <a:r>
              <a:rPr lang="en-US" altLang="en-US" sz="2400" dirty="0" smtClean="0"/>
              <a:t>ython”</a:t>
            </a:r>
            <a:endParaRPr lang="ru-RU" altLang="en-US" sz="2400" dirty="0" smtClean="0"/>
          </a:p>
          <a:p>
            <a:pPr>
              <a:spcBef>
                <a:spcPct val="50000"/>
              </a:spcBef>
              <a:buFontTx/>
              <a:buChar char="-"/>
            </a:pPr>
            <a:endParaRPr lang="ru-RU" altLang="en-US" sz="2400" dirty="0" smtClean="0"/>
          </a:p>
          <a:p>
            <a:pPr>
              <a:spcBef>
                <a:spcPct val="50000"/>
              </a:spcBef>
            </a:pPr>
            <a:r>
              <a:rPr lang="ru-RU" altLang="en-US" sz="2400" dirty="0" smtClean="0"/>
              <a:t>Бесплатные </a:t>
            </a:r>
            <a:r>
              <a:rPr lang="ru-RU" altLang="en-US" sz="2400" dirty="0" err="1" smtClean="0"/>
              <a:t>вебинары</a:t>
            </a:r>
            <a:r>
              <a:rPr lang="ru-RU" altLang="en-US" sz="2400" dirty="0" smtClean="0"/>
              <a:t> и платные курсы: </a:t>
            </a: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ru-RU" altLang="en-US" sz="2400" dirty="0" smtClean="0"/>
              <a:t>- </a:t>
            </a:r>
            <a:r>
              <a:rPr lang="en-US" altLang="en-US" sz="2400" dirty="0" err="1" smtClean="0"/>
              <a:t>Skillbox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Yandex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GeekBrains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netology</a:t>
            </a:r>
            <a:endParaRPr lang="ru-RU" altLang="en-US" sz="2400" dirty="0" smtClean="0"/>
          </a:p>
          <a:p>
            <a:pPr>
              <a:spcBef>
                <a:spcPct val="50000"/>
              </a:spcBef>
            </a:pPr>
            <a:r>
              <a:rPr lang="ru-RU" altLang="en-US" sz="2400" dirty="0" smtClean="0"/>
              <a:t>- </a:t>
            </a:r>
            <a:r>
              <a:rPr lang="en-US" altLang="en-US" sz="2400" dirty="0" err="1" smtClean="0"/>
              <a:t>Udemy</a:t>
            </a:r>
            <a:r>
              <a:rPr lang="en-US" altLang="en-US" sz="2400" dirty="0" smtClean="0"/>
              <a:t> </a:t>
            </a:r>
            <a:r>
              <a:rPr lang="ru-RU" altLang="en-US" sz="2400" dirty="0" smtClean="0"/>
              <a:t>и</a:t>
            </a:r>
            <a:r>
              <a:rPr lang="en-US" altLang="en-US" sz="2400" dirty="0" smtClean="0"/>
              <a:t> Coursera (</a:t>
            </a:r>
            <a:r>
              <a:rPr lang="ru-RU" altLang="en-US" sz="2400" dirty="0" smtClean="0"/>
              <a:t>все специальности)</a:t>
            </a:r>
            <a:endParaRPr lang="ru-RU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Конец фильма</a:t>
            </a:r>
          </a:p>
        </p:txBody>
      </p:sp>
      <p:sp>
        <p:nvSpPr>
          <p:cNvPr id="256003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AF92E5-DBD8-4DF1-AF59-9CF5254AF223}" type="slidenum">
              <a:rPr lang="ru-RU" altLang="en-US"/>
              <a:pPr/>
              <a:t>129</a:t>
            </a:fld>
            <a:endParaRPr lang="ru-RU" altLang="en-US"/>
          </a:p>
        </p:txBody>
      </p:sp>
      <p:sp>
        <p:nvSpPr>
          <p:cNvPr id="256004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5" name="Прямоугольник 4"/>
          <p:cNvSpPr>
            <a:spLocks noChangeArrowheads="1"/>
          </p:cNvSpPr>
          <p:nvPr/>
        </p:nvSpPr>
        <p:spPr bwMode="auto">
          <a:xfrm>
            <a:off x="1685925" y="2413001"/>
            <a:ext cx="88201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</a:rPr>
              <a:t>Составил: ПОЛЯКОВ Константин Юрьевич</a:t>
            </a:r>
          </a:p>
          <a:p>
            <a:pPr algn="ctr" eaLnBrk="1" hangingPunct="1"/>
            <a:r>
              <a:rPr lang="ru-RU" altLang="en-US" sz="2800">
                <a:solidFill>
                  <a:srgbClr val="000000"/>
                </a:solidFill>
              </a:rPr>
              <a:t>д.т.н., учитель информатики</a:t>
            </a:r>
            <a:endParaRPr lang="en-US" altLang="en-US" sz="2800">
              <a:solidFill>
                <a:srgbClr val="000000"/>
              </a:solidFill>
            </a:endParaRPr>
          </a:p>
          <a:p>
            <a:pPr algn="ctr" eaLnBrk="1" hangingPunct="1"/>
            <a:r>
              <a:rPr lang="ru-RU" altLang="en-US" sz="2800">
                <a:solidFill>
                  <a:srgbClr val="000000"/>
                </a:solidFill>
              </a:rPr>
              <a:t>ГБОУ СОШ № 163, г. Санкт-Петербург</a:t>
            </a:r>
          </a:p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hlinkClick r:id="rId3"/>
              </a:rPr>
              <a:t>kpolyakov@mail.ru</a:t>
            </a:r>
            <a:endParaRPr lang="ru-RU" altLang="en-US" sz="2800">
              <a:solidFill>
                <a:srgbClr val="000000"/>
              </a:solidFill>
            </a:endParaRPr>
          </a:p>
          <a:p>
            <a:pPr algn="ctr" eaLnBrk="1" hangingPunct="1"/>
            <a:endParaRPr lang="ru-RU" altLang="en-US" sz="2800" b="1">
              <a:solidFill>
                <a:srgbClr val="000000"/>
              </a:solidFill>
            </a:endParaRPr>
          </a:p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</a:rPr>
              <a:t>Позднее все испортил: Грач Мурадян</a:t>
            </a:r>
          </a:p>
          <a:p>
            <a:pPr algn="ctr" eaLnBrk="1" hangingPunct="1"/>
            <a:r>
              <a:rPr lang="en-US" altLang="en-US" sz="2800">
                <a:solidFill>
                  <a:srgbClr val="000000"/>
                </a:solidFill>
              </a:rPr>
              <a:t>Amadeus IT, </a:t>
            </a:r>
            <a:r>
              <a:rPr lang="ru-RU" altLang="en-US" sz="2800">
                <a:solidFill>
                  <a:srgbClr val="000000"/>
                </a:solidFill>
              </a:rPr>
              <a:t>Москва</a:t>
            </a:r>
          </a:p>
          <a:p>
            <a:pPr algn="ctr" eaLnBrk="1" hangingPunct="1"/>
            <a:r>
              <a:rPr lang="ru-RU" altLang="en-US" sz="2800">
                <a:solidFill>
                  <a:srgbClr val="000000"/>
                </a:solidFill>
              </a:rPr>
              <a:t>2020</a:t>
            </a:r>
            <a:endParaRPr lang="en-US" alt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Имена переменных</a:t>
            </a:r>
          </a:p>
        </p:txBody>
      </p:sp>
      <p:sp>
        <p:nvSpPr>
          <p:cNvPr id="13517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47E949-60F1-4E54-856D-9E5115E9368E}" type="slidenum">
              <a:rPr lang="ru-RU" altLang="en-US"/>
              <a:pPr/>
              <a:t>13</a:t>
            </a:fld>
            <a:endParaRPr lang="ru-RU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28397" y="916525"/>
            <a:ext cx="8569325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>
              <a:defRPr/>
            </a:pPr>
            <a:r>
              <a:rPr lang="ru-RU" sz="2300" b="1" dirty="0">
                <a:solidFill>
                  <a:srgbClr val="008000"/>
                </a:solidFill>
                <a:latin typeface="Arial" charset="0"/>
              </a:rPr>
              <a:t>МОЖНО</a:t>
            </a:r>
            <a:r>
              <a:rPr lang="ru-RU" sz="23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300" dirty="0">
                <a:latin typeface="Arial" charset="0"/>
              </a:rPr>
              <a:t>использовать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латинские буквы (</a:t>
            </a:r>
            <a:r>
              <a:rPr lang="en-US" sz="2300" dirty="0">
                <a:latin typeface="Arial" charset="0"/>
              </a:rPr>
              <a:t>A-Z, a-z)</a:t>
            </a:r>
            <a:endParaRPr lang="ru-RU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ru-RU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en-US" sz="12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русские буквы (</a:t>
            </a:r>
            <a:r>
              <a:rPr lang="ru-RU" sz="2300" dirty="0">
                <a:solidFill>
                  <a:srgbClr val="FF0000"/>
                </a:solidFill>
                <a:latin typeface="Arial" charset="0"/>
              </a:rPr>
              <a:t>не рекомендуется!</a:t>
            </a:r>
            <a:r>
              <a:rPr lang="ru-RU" sz="2300" dirty="0">
                <a:latin typeface="Arial" charset="0"/>
              </a:rPr>
              <a:t>)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цифры</a:t>
            </a:r>
            <a:endParaRPr lang="en-US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en-US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ru-RU" sz="1050" dirty="0">
              <a:latin typeface="Arial" charset="0"/>
            </a:endParaRPr>
          </a:p>
          <a:p>
            <a:pPr marL="892175" lvl="1" indent="-271463" defTabSz="722313">
              <a:spcBef>
                <a:spcPct val="10000"/>
              </a:spcBef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знак подчеркивания _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36459" y="1708687"/>
            <a:ext cx="7345363" cy="4778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300" dirty="0">
                <a:latin typeface="Arial" charset="0"/>
              </a:rPr>
              <a:t>заглавные и строчные буквы </a:t>
            </a:r>
            <a:r>
              <a:rPr lang="ru-RU" sz="2300" b="1" dirty="0">
                <a:solidFill>
                  <a:srgbClr val="FF0000"/>
                </a:solidFill>
                <a:latin typeface="Arial" charset="0"/>
              </a:rPr>
              <a:t>различаются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28398" y="4105094"/>
            <a:ext cx="856932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>
              <a:defRPr/>
            </a:pPr>
            <a:r>
              <a:rPr lang="ru-RU" sz="2300" b="1" dirty="0">
                <a:solidFill>
                  <a:srgbClr val="FF0000"/>
                </a:solidFill>
                <a:latin typeface="Arial" charset="0"/>
              </a:rPr>
              <a:t>НЕЛЬЗЯ</a:t>
            </a:r>
            <a:r>
              <a:rPr lang="ru-RU" sz="23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300" dirty="0">
                <a:latin typeface="Arial" charset="0"/>
              </a:rPr>
              <a:t>использовать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скобки 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знаки +, =, !, </a:t>
            </a:r>
            <a:r>
              <a:rPr lang="en-US" sz="2300" strike="sngStrike" dirty="0">
                <a:solidFill>
                  <a:srgbClr val="FF0000"/>
                </a:solidFill>
                <a:latin typeface="Arial" charset="0"/>
              </a:rPr>
              <a:t>?</a:t>
            </a: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 и др.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36459" y="2927887"/>
            <a:ext cx="7345363" cy="4953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имя не может начинаться с цифры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28398" y="5496663"/>
            <a:ext cx="85693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300" dirty="0"/>
              <a:t>Какие имена правильные?</a:t>
            </a:r>
          </a:p>
          <a:p>
            <a:pPr eaLnBrk="1" hangingPunct="1"/>
            <a:r>
              <a:rPr lang="ru-RU" altLang="en-US" sz="2300" dirty="0"/>
              <a:t> </a:t>
            </a:r>
            <a:r>
              <a:rPr lang="en-US" altLang="en-US" sz="2800" b="1" dirty="0" err="1">
                <a:solidFill>
                  <a:srgbClr val="333399"/>
                </a:solidFill>
              </a:rPr>
              <a:t>AXby</a:t>
            </a:r>
            <a:r>
              <a:rPr lang="en-US" altLang="en-US" sz="2800" b="1" dirty="0">
                <a:solidFill>
                  <a:srgbClr val="333399"/>
                </a:solidFill>
              </a:rPr>
              <a:t>    R&amp;B    4Wheel    </a:t>
            </a:r>
            <a:r>
              <a:rPr lang="ru-RU" altLang="en-US" sz="2800" b="1" dirty="0">
                <a:solidFill>
                  <a:srgbClr val="333399"/>
                </a:solidFill>
              </a:rPr>
              <a:t>Вася </a:t>
            </a:r>
            <a:r>
              <a:rPr lang="en-US" altLang="en-US" sz="2800" b="1" dirty="0">
                <a:solidFill>
                  <a:srgbClr val="333399"/>
                </a:solidFill>
              </a:rPr>
              <a:t>   “</a:t>
            </a:r>
            <a:r>
              <a:rPr lang="en-US" altLang="en-US" sz="2800" b="1" dirty="0" err="1">
                <a:solidFill>
                  <a:srgbClr val="333399"/>
                </a:solidFill>
              </a:rPr>
              <a:t>PesBarbos</a:t>
            </a:r>
            <a:r>
              <a:rPr lang="en-US" altLang="en-US" sz="2800" b="1" dirty="0">
                <a:solidFill>
                  <a:srgbClr val="333399"/>
                </a:solidFill>
              </a:rPr>
              <a:t>” TU154    [</a:t>
            </a:r>
            <a:r>
              <a:rPr lang="en-US" altLang="en-US" sz="2800" b="1" dirty="0" err="1">
                <a:solidFill>
                  <a:srgbClr val="333399"/>
                </a:solidFill>
              </a:rPr>
              <a:t>QuQu</a:t>
            </a:r>
            <a:r>
              <a:rPr lang="en-US" altLang="en-US" sz="2800" b="1" dirty="0">
                <a:solidFill>
                  <a:srgbClr val="333399"/>
                </a:solidFill>
              </a:rPr>
              <a:t>]     _ABBA    A+B</a:t>
            </a:r>
            <a:endParaRPr lang="ru-RU" altLang="en-US" sz="28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Типы  переменных</a:t>
            </a:r>
          </a:p>
        </p:txBody>
      </p:sp>
      <p:sp>
        <p:nvSpPr>
          <p:cNvPr id="13619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62B1E-0958-4016-A2ED-C36DCD3F01C3}" type="slidenum">
              <a:rPr lang="ru-RU" altLang="en-US"/>
              <a:pPr/>
              <a:t>14</a:t>
            </a:fld>
            <a:endParaRPr lang="ru-RU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93876" y="1181099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endParaRPr lang="ru-RU" sz="2800" b="1" dirty="0">
              <a:latin typeface="Courier New"/>
              <a:ea typeface="Times New Roman"/>
            </a:endParaRPr>
          </a:p>
          <a:p>
            <a:pPr marL="82550" indent="3175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909764" y="2095500"/>
            <a:ext cx="3475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'int'&gt;</a:t>
            </a:r>
            <a:endParaRPr lang="ru-RU" altLang="en-US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73099" y="1772444"/>
            <a:ext cx="3395662" cy="646112"/>
          </a:xfrm>
          <a:prstGeom prst="wedgeRoundRectCallout">
            <a:avLst>
              <a:gd name="adj1" fmla="val -74503"/>
              <a:gd name="adj2" fmla="val 366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целое число (</a:t>
            </a:r>
            <a:r>
              <a:rPr lang="en-US" sz="2400" i="1" dirty="0">
                <a:latin typeface="Arial" charset="0"/>
              </a:rPr>
              <a:t>integer</a:t>
            </a:r>
            <a:r>
              <a:rPr lang="ru-RU" sz="2400" dirty="0">
                <a:latin typeface="Arial" charset="0"/>
              </a:rPr>
              <a:t>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793876" y="2536824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4.5</a:t>
            </a:r>
            <a:endParaRPr lang="ru-RU" sz="2800" b="1" dirty="0">
              <a:latin typeface="Courier New"/>
              <a:ea typeface="Times New Roman"/>
            </a:endParaRPr>
          </a:p>
          <a:p>
            <a:pPr marL="82550" indent="3175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909764" y="3462338"/>
            <a:ext cx="364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</a:t>
            </a:r>
            <a:r>
              <a:rPr lang="ru-RU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t'&gt;</a:t>
            </a:r>
            <a:endParaRPr lang="ru-RU" altLang="en-US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684212" y="3117057"/>
            <a:ext cx="3394075" cy="646113"/>
          </a:xfrm>
          <a:prstGeom prst="wedgeRoundRectCallout">
            <a:avLst>
              <a:gd name="adj1" fmla="val -65945"/>
              <a:gd name="adj2" fmla="val 4660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вещественное число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3876" y="3978274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"Вася"</a:t>
            </a:r>
          </a:p>
          <a:p>
            <a:pPr marL="82550" indent="3175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909764" y="4903788"/>
            <a:ext cx="364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ru-RU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endParaRPr lang="ru-RU" altLang="en-US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6641350" y="4655344"/>
            <a:ext cx="3394075" cy="646112"/>
          </a:xfrm>
          <a:prstGeom prst="wedgeRoundRectCallout">
            <a:avLst>
              <a:gd name="adj1" fmla="val -77039"/>
              <a:gd name="adj2" fmla="val 249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символьная строка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793876" y="5386388"/>
            <a:ext cx="3946525" cy="9540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True</a:t>
            </a:r>
            <a:endParaRPr lang="ru-RU" sz="2800" b="1" dirty="0">
              <a:solidFill>
                <a:srgbClr val="0000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82550" indent="3175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909764" y="6313488"/>
            <a:ext cx="3646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ru-RU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endParaRPr lang="ru-RU" altLang="en-US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576261" y="6107906"/>
            <a:ext cx="2114550" cy="573088"/>
          </a:xfrm>
          <a:prstGeom prst="wedgeRoundRectCallout">
            <a:avLst>
              <a:gd name="adj1" fmla="val -77039"/>
              <a:gd name="adj2" fmla="val 249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логическая</a:t>
            </a:r>
          </a:p>
        </p:txBody>
      </p:sp>
    </p:spTree>
    <p:extLst>
      <p:ext uri="{BB962C8B-B14F-4D97-AF65-F5344CB8AC3E}">
        <p14:creationId xmlns:p14="http://schemas.microsoft.com/office/powerpoint/2010/main" val="91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5611" grpId="0"/>
      <p:bldP spid="13" grpId="0" animBg="1"/>
      <p:bldP spid="14" grpId="0" animBg="1" autoUpdateAnimBg="0"/>
      <p:bldP spid="15" grpId="0"/>
      <p:bldP spid="16" grpId="0" animBg="1"/>
      <p:bldP spid="17" grpId="0" animBg="1" autoUpdateAnimBg="0"/>
      <p:bldP spid="18" grpId="0"/>
      <p:bldP spid="19" grpId="0" animBg="1"/>
      <p:bldP spid="20" grpId="0" animBg="1" autoUpdateAnimBg="0"/>
      <p:bldP spid="21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Зачем нужен тип переменной?</a:t>
            </a:r>
          </a:p>
        </p:txBody>
      </p:sp>
      <p:sp>
        <p:nvSpPr>
          <p:cNvPr id="13721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15B7B7-F1A8-4D61-9612-3B10D5882956}" type="slidenum">
              <a:rPr lang="ru-RU" altLang="en-US"/>
              <a:pPr/>
              <a:t>15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097966" y="1602790"/>
            <a:ext cx="8418512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Тип определяет</a:t>
            </a:r>
            <a:r>
              <a:rPr lang="ru-RU" sz="28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:</a:t>
            </a:r>
            <a:endParaRPr lang="en-US" sz="2800" kern="0" dirty="0" smtClean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  <a:p>
            <a:pPr marL="180975" indent="-180975">
              <a:defRPr/>
            </a:pPr>
            <a:endParaRPr lang="ru-RU" sz="28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область допустимых </a:t>
            </a:r>
            <a:r>
              <a:rPr lang="ru-RU" sz="28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значений</a:t>
            </a:r>
            <a:endParaRPr lang="en-US" sz="2800" kern="0" dirty="0" smtClean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  <a:p>
            <a:pPr marL="354013" indent="-180975">
              <a:buFont typeface="Arial" pitchFamily="34" charset="0"/>
              <a:buChar char="•"/>
              <a:defRPr/>
            </a:pPr>
            <a:endParaRPr lang="ru-RU" sz="28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допустимые </a:t>
            </a:r>
            <a:r>
              <a:rPr lang="ru-RU" sz="28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операции</a:t>
            </a:r>
            <a:endParaRPr lang="en-US" sz="2800" kern="0" dirty="0" smtClean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  <a:p>
            <a:pPr marL="354013" indent="-180975">
              <a:buFont typeface="Arial" pitchFamily="34" charset="0"/>
              <a:buChar char="•"/>
              <a:defRPr/>
            </a:pPr>
            <a:endParaRPr lang="ru-RU" sz="28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объём </a:t>
            </a:r>
            <a:r>
              <a:rPr lang="ru-RU" sz="28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памяти</a:t>
            </a:r>
            <a:endParaRPr lang="en-US" sz="2800" kern="0" dirty="0" smtClean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  <a:p>
            <a:pPr marL="354013" indent="-180975">
              <a:buFont typeface="Arial" pitchFamily="34" charset="0"/>
              <a:buChar char="•"/>
              <a:defRPr/>
            </a:pPr>
            <a:endParaRPr lang="ru-RU" sz="28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формат хранения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988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Как записать значение в переменную?</a:t>
            </a:r>
          </a:p>
        </p:txBody>
      </p:sp>
      <p:sp>
        <p:nvSpPr>
          <p:cNvPr id="13824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D164BB-8726-4EE1-B610-FC1194A5D69F}" type="slidenum">
              <a:rPr lang="ru-RU" altLang="en-US"/>
              <a:pPr/>
              <a:t>16</a:t>
            </a:fld>
            <a:endParaRPr lang="ru-RU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1975" y="2726909"/>
            <a:ext cx="16081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138364" y="1533108"/>
            <a:ext cx="2332037" cy="946150"/>
          </a:xfrm>
          <a:prstGeom prst="wedgeRoundRectCallout">
            <a:avLst>
              <a:gd name="adj1" fmla="val -33982"/>
              <a:gd name="adj2" fmla="val 7981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оператор присваивания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875214" y="1428334"/>
            <a:ext cx="5195887" cy="936625"/>
            <a:chOff x="433" y="3902"/>
            <a:chExt cx="3273" cy="590"/>
          </a:xfrm>
        </p:grpSpPr>
        <p:sp>
          <p:nvSpPr>
            <p:cNvPr id="7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979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При записи нового значения 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старое удаляется из памяти!</a:t>
              </a:r>
            </a:p>
          </p:txBody>
        </p:sp>
        <p:sp>
          <p:nvSpPr>
            <p:cNvPr id="138257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1" name="Овал 10"/>
          <p:cNvSpPr/>
          <p:nvPr/>
        </p:nvSpPr>
        <p:spPr bwMode="auto">
          <a:xfrm>
            <a:off x="5626101" y="2753896"/>
            <a:ext cx="468313" cy="468313"/>
          </a:xfrm>
          <a:prstGeom prst="ellipse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400">
                <a:latin typeface="Arial" charset="0"/>
              </a:rPr>
              <a:t>5</a:t>
            </a:r>
            <a:endParaRPr lang="ru-RU" sz="2400">
              <a:latin typeface="Arial" charset="0"/>
            </a:endParaRPr>
          </a:p>
        </p:txBody>
      </p:sp>
      <p:sp>
        <p:nvSpPr>
          <p:cNvPr id="12" name="Скругленный прямоугольник 11"/>
          <p:cNvSpPr>
            <a:spLocks noChangeArrowheads="1"/>
          </p:cNvSpPr>
          <p:nvPr/>
        </p:nvSpPr>
        <p:spPr bwMode="auto">
          <a:xfrm>
            <a:off x="2185988" y="2752309"/>
            <a:ext cx="533400" cy="479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689101" y="4209633"/>
            <a:ext cx="86137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>
                <a:solidFill>
                  <a:srgbClr val="333399"/>
                </a:solidFill>
              </a:rPr>
              <a:t>Оператор</a:t>
            </a:r>
            <a:r>
              <a:rPr lang="ru-RU" altLang="en-US" sz="2800"/>
              <a:t> – это команда языка программирования (инструкция).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en-US" sz="2800" b="1">
                <a:solidFill>
                  <a:srgbClr val="333399"/>
                </a:solidFill>
              </a:rPr>
              <a:t>Оператор присваивания </a:t>
            </a:r>
            <a:r>
              <a:rPr lang="ru-RU" altLang="en-US" sz="2800"/>
              <a:t>– это команда для присваивания нового значения переменной.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4348164" y="2674521"/>
            <a:ext cx="5286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/>
              <a:t>a</a:t>
            </a:r>
            <a:endParaRPr lang="ru-RU" altLang="en-US" sz="3600"/>
          </a:p>
        </p:txBody>
      </p:sp>
      <p:sp>
        <p:nvSpPr>
          <p:cNvPr id="15" name="Полилиния 14"/>
          <p:cNvSpPr>
            <a:spLocks noChangeArrowheads="1"/>
          </p:cNvSpPr>
          <p:nvPr/>
        </p:nvSpPr>
        <p:spPr bwMode="auto">
          <a:xfrm>
            <a:off x="4864101" y="3031708"/>
            <a:ext cx="752475" cy="0"/>
          </a:xfrm>
          <a:custGeom>
            <a:avLst/>
            <a:gdLst>
              <a:gd name="T0" fmla="*/ 0 w 753035"/>
              <a:gd name="T1" fmla="*/ 0 h 10757"/>
              <a:gd name="T2" fmla="*/ 738060 w 753035"/>
              <a:gd name="T3" fmla="*/ 0 h 10757"/>
              <a:gd name="T4" fmla="*/ 0 60000 65536"/>
              <a:gd name="T5" fmla="*/ 0 60000 65536"/>
              <a:gd name="T6" fmla="*/ 0 w 753035"/>
              <a:gd name="T7" fmla="*/ 0 h 10757"/>
              <a:gd name="T8" fmla="*/ 753035 w 753035"/>
              <a:gd name="T9" fmla="*/ 0 h 107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3035" h="10757">
                <a:moveTo>
                  <a:pt x="0" y="10757"/>
                </a:moveTo>
                <a:lnTo>
                  <a:pt x="753035" y="0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831975" y="3404771"/>
            <a:ext cx="16081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7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</a:endParaRPr>
          </a:p>
        </p:txBody>
      </p:sp>
      <p:sp>
        <p:nvSpPr>
          <p:cNvPr id="17" name="Овал 16"/>
          <p:cNvSpPr/>
          <p:nvPr/>
        </p:nvSpPr>
        <p:spPr bwMode="auto">
          <a:xfrm>
            <a:off x="5626101" y="3400008"/>
            <a:ext cx="468313" cy="468312"/>
          </a:xfrm>
          <a:prstGeom prst="ellipse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7</a:t>
            </a:r>
          </a:p>
        </p:txBody>
      </p:sp>
      <p:sp>
        <p:nvSpPr>
          <p:cNvPr id="18" name="Полилиния 17"/>
          <p:cNvSpPr>
            <a:spLocks noChangeArrowheads="1"/>
          </p:cNvSpPr>
          <p:nvPr/>
        </p:nvSpPr>
        <p:spPr bwMode="auto">
          <a:xfrm flipV="1">
            <a:off x="4852989" y="3150771"/>
            <a:ext cx="795337" cy="473075"/>
          </a:xfrm>
          <a:custGeom>
            <a:avLst/>
            <a:gdLst>
              <a:gd name="T0" fmla="*/ 0 w 753035"/>
              <a:gd name="T1" fmla="*/ 2147483646 h 10757"/>
              <a:gd name="T2" fmla="*/ 3481930 w 753035"/>
              <a:gd name="T3" fmla="*/ 0 h 10757"/>
              <a:gd name="T4" fmla="*/ 0 60000 65536"/>
              <a:gd name="T5" fmla="*/ 0 60000 65536"/>
              <a:gd name="T6" fmla="*/ 0 w 753035"/>
              <a:gd name="T7" fmla="*/ 0 h 10757"/>
              <a:gd name="T8" fmla="*/ 753035 w 753035"/>
              <a:gd name="T9" fmla="*/ 10757 h 107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3035" h="10757">
                <a:moveTo>
                  <a:pt x="0" y="10757"/>
                </a:moveTo>
                <a:lnTo>
                  <a:pt x="753035" y="0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Плюс 20"/>
          <p:cNvSpPr/>
          <p:nvPr/>
        </p:nvSpPr>
        <p:spPr bwMode="auto">
          <a:xfrm rot="18900000">
            <a:off x="5326064" y="2450684"/>
            <a:ext cx="1076325" cy="1076325"/>
          </a:xfrm>
          <a:prstGeom prst="mathPlus">
            <a:avLst>
              <a:gd name="adj1" fmla="val 7520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4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build="p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Ввод значения с клавиатуры</a:t>
            </a:r>
          </a:p>
        </p:txBody>
      </p:sp>
      <p:sp>
        <p:nvSpPr>
          <p:cNvPr id="13926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8837BE-4368-4D47-8E4A-F7E4DD5DDEBD}" type="slidenum">
              <a:rPr lang="ru-RU" altLang="en-US"/>
              <a:pPr/>
              <a:t>17</a:t>
            </a:fld>
            <a:endParaRPr lang="ru-RU" alt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120107" y="3767138"/>
            <a:ext cx="7561263" cy="1814513"/>
            <a:chOff x="433" y="3902"/>
            <a:chExt cx="4763" cy="1143"/>
          </a:xfrm>
        </p:grpSpPr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107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Программа ждет, пока пользователь введет значение и нажмет </a:t>
              </a:r>
              <a:r>
                <a:rPr lang="en-US" sz="2400" i="1" dirty="0">
                  <a:latin typeface="Arial" charset="0"/>
                </a:rPr>
                <a:t>Enter</a:t>
              </a:r>
              <a:r>
                <a:rPr lang="en-US" sz="2400" dirty="0">
                  <a:latin typeface="Arial" charset="0"/>
                </a:rPr>
                <a:t>.</a:t>
              </a:r>
              <a:endParaRPr lang="ru-RU" sz="2400" dirty="0">
                <a:latin typeface="Arial" charset="0"/>
              </a:endParaRPr>
            </a:p>
            <a:p>
              <a:pPr marL="533400" indent="-358775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Введенное значение записывается в переменную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8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(связывается с именем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400" dirty="0">
                  <a:latin typeface="Arial" charset="0"/>
                </a:rPr>
                <a:t>)</a:t>
              </a:r>
            </a:p>
          </p:txBody>
        </p:sp>
        <p:sp>
          <p:nvSpPr>
            <p:cNvPr id="13927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0" b="16357"/>
          <a:stretch>
            <a:fillRect/>
          </a:stretch>
        </p:blipFill>
        <p:spPr bwMode="auto">
          <a:xfrm>
            <a:off x="5807870" y="2093913"/>
            <a:ext cx="191452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2" name="Полилиния 11"/>
          <p:cNvSpPr>
            <a:spLocks/>
          </p:cNvSpPr>
          <p:nvPr/>
        </p:nvSpPr>
        <p:spPr bwMode="auto">
          <a:xfrm>
            <a:off x="4009232" y="1851025"/>
            <a:ext cx="2513013" cy="704850"/>
          </a:xfrm>
          <a:custGeom>
            <a:avLst/>
            <a:gdLst>
              <a:gd name="T0" fmla="*/ 2508704 w 2513162"/>
              <a:gd name="T1" fmla="*/ 636439 h 705971"/>
              <a:gd name="T2" fmla="*/ 0 w 2513162"/>
              <a:gd name="T3" fmla="*/ 674925 h 705971"/>
              <a:gd name="T4" fmla="*/ 0 60000 65536"/>
              <a:gd name="T5" fmla="*/ 0 60000 65536"/>
              <a:gd name="T6" fmla="*/ 0 w 2513162"/>
              <a:gd name="T7" fmla="*/ 0 h 705971"/>
              <a:gd name="T8" fmla="*/ 2513162 w 2513162"/>
              <a:gd name="T9" fmla="*/ 705971 h 7059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13162" h="705971">
                <a:moveTo>
                  <a:pt x="2513162" y="665714"/>
                </a:moveTo>
                <a:cubicBezTo>
                  <a:pt x="1492532" y="0"/>
                  <a:pt x="654811" y="282916"/>
                  <a:pt x="0" y="705971"/>
                </a:cubicBezTo>
              </a:path>
            </a:pathLst>
          </a:custGeom>
          <a:noFill/>
          <a:ln w="19050" algn="ctr">
            <a:solidFill>
              <a:schemeClr val="tx1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Овал 12"/>
          <p:cNvSpPr/>
          <p:nvPr/>
        </p:nvSpPr>
        <p:spPr bwMode="auto">
          <a:xfrm>
            <a:off x="3539332" y="2465388"/>
            <a:ext cx="468313" cy="468313"/>
          </a:xfrm>
          <a:prstGeom prst="ellipse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400">
                <a:latin typeface="Arial" charset="0"/>
              </a:rPr>
              <a:t>5</a:t>
            </a:r>
            <a:endParaRPr lang="ru-RU" sz="2400">
              <a:latin typeface="Arial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2228056" y="2414587"/>
            <a:ext cx="5286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/>
              <a:t>a</a:t>
            </a:r>
            <a:endParaRPr lang="ru-RU" altLang="en-US" sz="3600"/>
          </a:p>
        </p:txBody>
      </p:sp>
      <p:sp>
        <p:nvSpPr>
          <p:cNvPr id="16" name="Полилиния 15"/>
          <p:cNvSpPr>
            <a:spLocks noChangeArrowheads="1"/>
          </p:cNvSpPr>
          <p:nvPr/>
        </p:nvSpPr>
        <p:spPr bwMode="auto">
          <a:xfrm>
            <a:off x="2743995" y="2741612"/>
            <a:ext cx="752475" cy="0"/>
          </a:xfrm>
          <a:custGeom>
            <a:avLst/>
            <a:gdLst>
              <a:gd name="T0" fmla="*/ 0 w 753035"/>
              <a:gd name="T1" fmla="*/ 0 h 10757"/>
              <a:gd name="T2" fmla="*/ 738060 w 753035"/>
              <a:gd name="T3" fmla="*/ 0 h 10757"/>
              <a:gd name="T4" fmla="*/ 0 60000 65536"/>
              <a:gd name="T5" fmla="*/ 0 60000 65536"/>
              <a:gd name="T6" fmla="*/ 0 w 753035"/>
              <a:gd name="T7" fmla="*/ 0 h 10757"/>
              <a:gd name="T8" fmla="*/ 753035 w 753035"/>
              <a:gd name="T9" fmla="*/ 0 h 107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3035" h="10757">
                <a:moveTo>
                  <a:pt x="0" y="10757"/>
                </a:moveTo>
                <a:lnTo>
                  <a:pt x="753035" y="0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Ввод значения с клавиатуры</a:t>
            </a:r>
          </a:p>
        </p:txBody>
      </p:sp>
      <p:sp>
        <p:nvSpPr>
          <p:cNvPr id="14029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554DC1-6C9C-4658-980B-75BD8D75E2C7}" type="slidenum">
              <a:rPr lang="ru-RU" altLang="en-US"/>
              <a:pPr/>
              <a:t>18</a:t>
            </a:fld>
            <a:endParaRPr lang="ru-RU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07357" y="1095375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775994" y="1074737"/>
            <a:ext cx="4329112" cy="804863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 и связать с переменной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07357" y="1762125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07357" y="2430461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>
                <a:latin typeface="Courier New" pitchFamily="49" charset="0"/>
                <a:cs typeface="Times New Roman" pitchFamily="18" charset="0"/>
              </a:rPr>
              <a:t>с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a + b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707357" y="3097211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latin typeface="Courier New"/>
                <a:ea typeface="Times New Roman"/>
              </a:rPr>
              <a:t>c </a:t>
            </a:r>
            <a:r>
              <a:rPr lang="ru-RU" sz="28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631531" y="2058986"/>
            <a:ext cx="2667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FF"/>
                </a:solidFill>
              </a:rPr>
              <a:t>Протокол:</a:t>
            </a:r>
            <a:endParaRPr lang="en-US" altLang="en-US" sz="2400" b="1">
              <a:solidFill>
                <a:srgbClr val="3333FF"/>
              </a:solidFill>
            </a:endParaRPr>
          </a:p>
          <a:p>
            <a:pPr eaLnBrk="1" hangingPunct="1"/>
            <a:r>
              <a:rPr lang="ru-RU" altLang="en-US" sz="2800" b="1">
                <a:latin typeface="Courier New" panose="02070309020205020404" pitchFamily="49" charset="0"/>
              </a:rPr>
              <a:t>  21</a:t>
            </a:r>
          </a:p>
          <a:p>
            <a:pPr eaLnBrk="1" hangingPunct="1"/>
            <a:r>
              <a:rPr lang="ru-RU" altLang="en-US" sz="2800" b="1">
                <a:latin typeface="Courier New" panose="02070309020205020404" pitchFamily="49" charset="0"/>
              </a:rPr>
              <a:t>  33</a:t>
            </a:r>
          </a:p>
          <a:p>
            <a:pPr eaLnBrk="1" hangingPunct="1"/>
            <a:r>
              <a:rPr lang="ru-RU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  2133</a:t>
            </a:r>
            <a:endParaRPr lang="en-US" altLang="en-US" sz="28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266656" y="3001962"/>
            <a:ext cx="2205038" cy="663575"/>
            <a:chOff x="433" y="3902"/>
            <a:chExt cx="1389" cy="418"/>
          </a:xfrm>
        </p:grpSpPr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09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Почему?</a:t>
              </a:r>
            </a:p>
          </p:txBody>
        </p:sp>
        <p:sp>
          <p:nvSpPr>
            <p:cNvPr id="140306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005807" y="3830637"/>
            <a:ext cx="7561263" cy="663575"/>
            <a:chOff x="433" y="3902"/>
            <a:chExt cx="4763" cy="418"/>
          </a:xfrm>
        </p:grpSpPr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Результат функции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sz="2400" dirty="0">
                  <a:latin typeface="Arial" charset="0"/>
                </a:rPr>
                <a:t> – </a:t>
              </a:r>
              <a:r>
                <a:rPr lang="ru-RU" sz="2400" dirty="0">
                  <a:latin typeface="Arial" charset="0"/>
                </a:rPr>
                <a:t>строка символов!</a:t>
              </a:r>
            </a:p>
          </p:txBody>
        </p:sp>
        <p:sp>
          <p:nvSpPr>
            <p:cNvPr id="140304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472781" y="5313361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472781" y="5980111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2613819" y="4559299"/>
            <a:ext cx="2640012" cy="804862"/>
          </a:xfrm>
          <a:prstGeom prst="wedgeRoundRectCallout">
            <a:avLst>
              <a:gd name="adj1" fmla="val 61343"/>
              <a:gd name="adj2" fmla="val 593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преобразовать в целое число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2" grpId="0" animBg="1"/>
      <p:bldP spid="13" grpId="0" animBg="1"/>
      <p:bldP spid="14" grpId="0" animBg="1"/>
      <p:bldP spid="21" grpId="0" build="p" autoUpdateAnimBg="0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Ввод с подсказкой</a:t>
            </a:r>
          </a:p>
        </p:txBody>
      </p:sp>
      <p:sp>
        <p:nvSpPr>
          <p:cNvPr id="14131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32CDBD-F397-4593-93DA-47D0E97F387B}" type="slidenum">
              <a:rPr lang="ru-RU" altLang="en-US"/>
              <a:pPr/>
              <a:t>19</a:t>
            </a:fld>
            <a:endParaRPr lang="ru-RU" alt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97050" y="1577976"/>
            <a:ext cx="699928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Введите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число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 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769100" y="2178050"/>
            <a:ext cx="1919288" cy="484188"/>
          </a:xfrm>
          <a:prstGeom prst="wedgeRoundRectCallout">
            <a:avLst>
              <a:gd name="adj1" fmla="val -44887"/>
              <a:gd name="adj2" fmla="val -891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подсказка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Прямоугольник 43"/>
          <p:cNvSpPr>
            <a:spLocks noChangeArrowheads="1"/>
          </p:cNvSpPr>
          <p:nvPr/>
        </p:nvSpPr>
        <p:spPr bwMode="auto">
          <a:xfrm>
            <a:off x="1835151" y="2133600"/>
            <a:ext cx="3184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Введите число: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5" name="Прямоугольник 44"/>
          <p:cNvSpPr>
            <a:spLocks noChangeArrowheads="1"/>
          </p:cNvSpPr>
          <p:nvPr/>
        </p:nvSpPr>
        <p:spPr bwMode="auto">
          <a:xfrm>
            <a:off x="5008563" y="2133600"/>
            <a:ext cx="614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</a:t>
            </a:r>
            <a:endParaRPr lang="ru-RU" altLang="en-US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751138" y="2752726"/>
            <a:ext cx="2538412" cy="663575"/>
            <a:chOff x="433" y="3902"/>
            <a:chExt cx="1599" cy="418"/>
          </a:xfrm>
        </p:grpSpPr>
        <p:sp>
          <p:nvSpPr>
            <p:cNvPr id="47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0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Что не так?</a:t>
              </a:r>
            </a:p>
          </p:txBody>
        </p:sp>
        <p:sp>
          <p:nvSpPr>
            <p:cNvPr id="141323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1797051" y="3632201"/>
            <a:ext cx="78597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Введите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число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 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4" grpId="0"/>
      <p:bldP spid="45" grpId="0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Введение:   </a:t>
            </a:r>
            <a:r>
              <a:rPr lang="ru-RU" altLang="en-US" sz="3600" b="0" i="1" dirty="0" smtClean="0"/>
              <a:t>Вас </a:t>
            </a:r>
            <a:r>
              <a:rPr lang="ru-RU" altLang="en-US" sz="3600" b="0" i="1" dirty="0"/>
              <a:t>приветствует компания «</a:t>
            </a:r>
            <a:r>
              <a:rPr lang="ru-RU" altLang="en-US" sz="3600" b="0" i="1" dirty="0" err="1"/>
              <a:t>Амадеус</a:t>
            </a:r>
            <a:r>
              <a:rPr lang="ru-RU" altLang="en-US" sz="3600" b="0" i="1" dirty="0"/>
              <a:t> </a:t>
            </a:r>
            <a:r>
              <a:rPr lang="ru-RU" altLang="en-US" sz="3600" b="0" i="1" dirty="0" smtClean="0"/>
              <a:t>ИТ»</a:t>
            </a:r>
            <a:r>
              <a:rPr lang="ru-RU" altLang="en-US" sz="3600" b="0" i="1" dirty="0"/>
              <a:t/>
            </a:r>
            <a:br>
              <a:rPr lang="ru-RU" altLang="en-US" sz="3600" b="0" i="1" dirty="0"/>
            </a:br>
            <a:endParaRPr lang="ru-RU" b="0" dirty="0" smtClean="0"/>
          </a:p>
        </p:txBody>
      </p:sp>
      <p:sp>
        <p:nvSpPr>
          <p:cNvPr id="13107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0F9C67-A850-4720-9CEB-5BD1AAACBA5B}" type="slidenum">
              <a:rPr lang="ru-RU" altLang="en-US"/>
              <a:pPr/>
              <a:t>2</a:t>
            </a:fld>
            <a:endParaRPr lang="ru-RU" altLang="en-US"/>
          </a:p>
        </p:txBody>
      </p:sp>
      <p:sp>
        <p:nvSpPr>
          <p:cNvPr id="131076" name="Text Box 5"/>
          <p:cNvSpPr txBox="1">
            <a:spLocks noChangeArrowheads="1"/>
          </p:cNvSpPr>
          <p:nvPr/>
        </p:nvSpPr>
        <p:spPr bwMode="auto">
          <a:xfrm>
            <a:off x="414290" y="1333835"/>
            <a:ext cx="11412751" cy="53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dirty="0" smtClean="0"/>
              <a:t>Многообразие языков программирования</a:t>
            </a:r>
            <a:r>
              <a:rPr lang="en-US" altLang="en-US" sz="2400" dirty="0"/>
              <a:t>:</a:t>
            </a:r>
            <a:endParaRPr lang="ru-RU" altLang="en-US" sz="2400" dirty="0" smtClean="0"/>
          </a:p>
          <a:p>
            <a:pPr marL="0" indent="0">
              <a:spcBef>
                <a:spcPct val="50000"/>
              </a:spcBef>
            </a:pPr>
            <a:r>
              <a:rPr lang="ru-RU" altLang="en-US" sz="2400" dirty="0" smtClean="0"/>
              <a:t>- Семейство С</a:t>
            </a:r>
            <a:r>
              <a:rPr lang="en-US" altLang="en-US" sz="2400" dirty="0" smtClean="0"/>
              <a:t> (</a:t>
            </a:r>
            <a:r>
              <a:rPr lang="ru-RU" altLang="en-US" sz="2400" dirty="0" smtClean="0"/>
              <a:t>С++, С</a:t>
            </a:r>
            <a:r>
              <a:rPr lang="en-US" altLang="en-US" sz="2400" dirty="0"/>
              <a:t>#, </a:t>
            </a:r>
            <a:r>
              <a:rPr lang="en-US" altLang="en-US" sz="2400" dirty="0" smtClean="0"/>
              <a:t>Objective-C),  PHP, JavaScript, Java…</a:t>
            </a:r>
            <a:endParaRPr lang="en-US" altLang="en-US" sz="2400" dirty="0"/>
          </a:p>
          <a:p>
            <a:pPr marL="0" indent="0" eaLnBrk="1" hangingPunct="1">
              <a:spcBef>
                <a:spcPct val="50000"/>
              </a:spcBef>
            </a:pPr>
            <a:endParaRPr lang="en-US" altLang="en-US" sz="2400" dirty="0" smtClean="0"/>
          </a:p>
          <a:p>
            <a:pPr marL="0" indent="0" eaLnBrk="1" hangingPunct="1">
              <a:spcBef>
                <a:spcPct val="50000"/>
              </a:spcBef>
            </a:pPr>
            <a:r>
              <a:rPr lang="ru-RU" altLang="en-US" sz="2400" dirty="0" smtClean="0"/>
              <a:t>Наиболее популярный в мире – </a:t>
            </a:r>
            <a:r>
              <a:rPr lang="en-US" altLang="en-US" sz="2400" i="1" dirty="0" smtClean="0"/>
              <a:t>Python</a:t>
            </a:r>
            <a:r>
              <a:rPr lang="ru-RU" altLang="en-US" sz="2400" dirty="0" smtClean="0"/>
              <a:t>, разнообразное применение</a:t>
            </a:r>
            <a:r>
              <a:rPr lang="en-US" altLang="en-US" sz="2400" dirty="0" smtClean="0"/>
              <a:t>: </a:t>
            </a:r>
            <a:endParaRPr lang="ru-RU" altLang="en-US" sz="2400" dirty="0" smtClean="0"/>
          </a:p>
          <a:p>
            <a:pPr marL="342900" indent="-342900" eaLnBrk="1" hangingPunct="1">
              <a:spcBef>
                <a:spcPct val="50000"/>
              </a:spcBef>
              <a:buFontTx/>
              <a:buChar char="-"/>
            </a:pPr>
            <a:r>
              <a:rPr lang="ru-RU" altLang="en-US" sz="2400" dirty="0" smtClean="0"/>
              <a:t>Сайты, базы данных, машинное обучение…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ru-RU" altLang="en-US" sz="2400" dirty="0" smtClean="0"/>
              <a:t>Примеры реализаций: сайты </a:t>
            </a:r>
            <a:r>
              <a:rPr lang="en-US" altLang="en-US" sz="2400" dirty="0" smtClean="0"/>
              <a:t>Instagram</a:t>
            </a:r>
            <a:r>
              <a:rPr lang="ru-RU" altLang="en-US" sz="2400" dirty="0" smtClean="0"/>
              <a:t>, </a:t>
            </a:r>
            <a:r>
              <a:rPr lang="en-US" altLang="en-US" sz="2400" dirty="0" smtClean="0"/>
              <a:t>Google</a:t>
            </a:r>
            <a:r>
              <a:rPr lang="ru-RU" altLang="en-US" sz="2400" dirty="0" smtClean="0"/>
              <a:t>, </a:t>
            </a:r>
            <a:r>
              <a:rPr lang="en-US" altLang="en-US" sz="2400" dirty="0"/>
              <a:t>Netflix</a:t>
            </a:r>
            <a:endParaRPr lang="ru-RU" altLang="en-US" sz="2400" dirty="0" smtClean="0"/>
          </a:p>
          <a:p>
            <a:pPr marL="342900" indent="-342900" eaLnBrk="1" hangingPunct="1">
              <a:spcBef>
                <a:spcPct val="50000"/>
              </a:spcBef>
              <a:buFontTx/>
              <a:buChar char="-"/>
            </a:pPr>
            <a:endParaRPr lang="ru-RU" altLang="en-US" sz="2400" dirty="0" smtClean="0"/>
          </a:p>
          <a:p>
            <a:pPr marL="0" indent="0">
              <a:spcBef>
                <a:spcPct val="50000"/>
              </a:spcBef>
            </a:pPr>
            <a:r>
              <a:rPr lang="ru-RU" altLang="en-US" sz="2400" dirty="0"/>
              <a:t>Автор	</a:t>
            </a:r>
            <a:r>
              <a:rPr lang="ru-RU" altLang="en-US" sz="2400" dirty="0" smtClean="0"/>
              <a:t>- Гвидо </a:t>
            </a:r>
            <a:r>
              <a:rPr lang="ru-RU" altLang="en-US" sz="2400" dirty="0" err="1"/>
              <a:t>ван</a:t>
            </a:r>
            <a:r>
              <a:rPr lang="ru-RU" altLang="en-US" sz="2400" dirty="0"/>
              <a:t> </a:t>
            </a:r>
            <a:r>
              <a:rPr lang="ru-RU" altLang="en-US" sz="2400" dirty="0" err="1" smtClean="0"/>
              <a:t>Россум</a:t>
            </a:r>
            <a:r>
              <a:rPr lang="ru-RU" altLang="en-US" sz="2400" dirty="0"/>
              <a:t> </a:t>
            </a:r>
            <a:r>
              <a:rPr lang="ru-RU" altLang="en-US" sz="2400" dirty="0" smtClean="0"/>
              <a:t>(1991 год)</a:t>
            </a:r>
            <a:endParaRPr lang="ru-RU" altLang="en-US" sz="2400" dirty="0"/>
          </a:p>
          <a:p>
            <a:pPr>
              <a:spcBef>
                <a:spcPct val="50000"/>
              </a:spcBef>
            </a:pPr>
            <a:r>
              <a:rPr lang="ru-RU" altLang="en-US" sz="2400" i="1" dirty="0" smtClean="0"/>
              <a:t>Где живет Питон ?   </a:t>
            </a:r>
            <a:r>
              <a:rPr lang="en-US" altLang="en-US" sz="2400" i="1" dirty="0">
                <a:hlinkClick r:id="rId3"/>
              </a:rPr>
              <a:t>https://</a:t>
            </a:r>
            <a:r>
              <a:rPr lang="en-US" altLang="en-US" sz="2400" i="1" dirty="0" smtClean="0">
                <a:hlinkClick r:id="rId3"/>
              </a:rPr>
              <a:t>www.python.org</a:t>
            </a:r>
            <a:endParaRPr lang="ru-RU" altLang="en-US" sz="2400" i="1" dirty="0" smtClean="0"/>
          </a:p>
          <a:p>
            <a:pPr eaLnBrk="1" hangingPunct="1">
              <a:spcBef>
                <a:spcPct val="15000"/>
              </a:spcBef>
            </a:pPr>
            <a:endParaRPr lang="ru-RU" altLang="en-US" sz="2000" b="1" dirty="0">
              <a:latin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081" y="3993024"/>
            <a:ext cx="1728960" cy="25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Изменение значений переменной</a:t>
            </a:r>
          </a:p>
        </p:txBody>
      </p:sp>
      <p:sp>
        <p:nvSpPr>
          <p:cNvPr id="14233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DFF26-1406-4D7A-8998-F62E2F1047E9}" type="slidenum">
              <a:rPr lang="ru-RU" altLang="en-US"/>
              <a:pPr/>
              <a:t>20</a:t>
            </a:fld>
            <a:endParaRPr lang="ru-RU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686051" y="1701800"/>
            <a:ext cx="4487863" cy="2009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b = a +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2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(a +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</a:rPr>
              <a:t>)*(b –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b = b +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441701" y="4632324"/>
            <a:ext cx="3968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Courier New" panose="02070309020205020404" pitchFamily="49" charset="0"/>
              </a:rPr>
              <a:t>a</a:t>
            </a:r>
            <a:endParaRPr lang="ru-RU" altLang="en-US" sz="2800" b="1">
              <a:latin typeface="Courier New" panose="02070309020205020404" pitchFamily="49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557713" y="4714874"/>
            <a:ext cx="442912" cy="341312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000" b="1">
                <a:latin typeface="Arial" charset="0"/>
              </a:rPr>
              <a:t>5</a:t>
            </a:r>
            <a:endParaRPr lang="ru-RU" sz="2000" b="1">
              <a:latin typeface="Arial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3441701" y="5095874"/>
            <a:ext cx="3968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Courier New" panose="02070309020205020404" pitchFamily="49" charset="0"/>
              </a:rPr>
              <a:t>b</a:t>
            </a:r>
            <a:endParaRPr lang="ru-RU" altLang="en-US" sz="2800" b="1">
              <a:latin typeface="Courier New" panose="02070309020205020404" pitchFamily="49" charset="0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089525" y="5189537"/>
            <a:ext cx="8699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000" b="1">
                <a:latin typeface="Courier New" panose="02070309020205020404" pitchFamily="49" charset="0"/>
              </a:rPr>
              <a:t>=</a:t>
            </a:r>
            <a:r>
              <a:rPr lang="en-US" altLang="en-US" sz="2000" b="1">
                <a:latin typeface="Courier New" panose="02070309020205020404" pitchFamily="49" charset="0"/>
              </a:rPr>
              <a:t>5+2</a:t>
            </a:r>
            <a:endParaRPr lang="ru-RU" altLang="en-US" sz="2000" b="1">
              <a:latin typeface="Courier New" panose="02070309020205020404" pitchFamily="49" charset="0"/>
            </a:endParaRP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3830638" y="4884736"/>
            <a:ext cx="6477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4557713" y="5178424"/>
            <a:ext cx="442912" cy="341312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1" dirty="0">
                <a:latin typeface="Arial" charset="0"/>
              </a:rPr>
              <a:t>7</a:t>
            </a: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3830638" y="5346699"/>
            <a:ext cx="6477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557713" y="4273549"/>
            <a:ext cx="442912" cy="341312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28</a:t>
            </a:r>
            <a:endParaRPr lang="ru-RU" sz="2000" b="1" dirty="0">
              <a:latin typeface="Arial" charset="0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5089526" y="4286249"/>
            <a:ext cx="20748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000" b="1">
                <a:latin typeface="Courier New" panose="02070309020205020404" pitchFamily="49" charset="0"/>
              </a:rPr>
              <a:t>=</a:t>
            </a:r>
            <a:r>
              <a:rPr lang="en-US" altLang="en-US" sz="2000" b="1">
                <a:latin typeface="Courier New" panose="02070309020205020404" pitchFamily="49" charset="0"/>
              </a:rPr>
              <a:t>(5+2)*(7-3)</a:t>
            </a:r>
            <a:endParaRPr lang="ru-RU" altLang="en-US" sz="2000" b="1">
              <a:latin typeface="Courier New" panose="02070309020205020404" pitchFamily="49" charset="0"/>
            </a:endParaRPr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 flipV="1">
            <a:off x="3830638" y="4459286"/>
            <a:ext cx="730250" cy="42545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6" name="Плюс 35"/>
          <p:cNvSpPr/>
          <p:nvPr/>
        </p:nvSpPr>
        <p:spPr bwMode="auto">
          <a:xfrm rot="2700000">
            <a:off x="4462464" y="4575175"/>
            <a:ext cx="638175" cy="638175"/>
          </a:xfrm>
          <a:prstGeom prst="mathPlus">
            <a:avLst>
              <a:gd name="adj1" fmla="val 6044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5089525" y="5630862"/>
            <a:ext cx="8699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000" b="1">
                <a:latin typeface="Courier New" panose="02070309020205020404" pitchFamily="49" charset="0"/>
              </a:rPr>
              <a:t>=</a:t>
            </a:r>
            <a:r>
              <a:rPr lang="en-US" altLang="en-US" sz="2000" b="1">
                <a:latin typeface="Courier New" panose="02070309020205020404" pitchFamily="49" charset="0"/>
              </a:rPr>
              <a:t>7+1</a:t>
            </a:r>
            <a:endParaRPr lang="ru-RU" altLang="en-US" sz="2000" b="1">
              <a:latin typeface="Courier New" panose="02070309020205020404" pitchFamily="49" charset="0"/>
            </a:endParaRP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4557713" y="5618162"/>
            <a:ext cx="442912" cy="341313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8</a:t>
            </a:r>
            <a:endParaRPr lang="ru-RU" sz="2000" b="1" dirty="0">
              <a:latin typeface="Arial" charset="0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3830638" y="5351461"/>
            <a:ext cx="730250" cy="42545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0" name="Плюс 39"/>
          <p:cNvSpPr/>
          <p:nvPr/>
        </p:nvSpPr>
        <p:spPr bwMode="auto">
          <a:xfrm rot="2700000">
            <a:off x="4463257" y="5049043"/>
            <a:ext cx="636588" cy="638175"/>
          </a:xfrm>
          <a:prstGeom prst="mathPlus">
            <a:avLst>
              <a:gd name="adj1" fmla="val 6044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/>
      <p:bldP spid="10" grpId="0" animBg="1"/>
      <p:bldP spid="12" grpId="0"/>
      <p:bldP spid="14" grpId="0"/>
      <p:bldP spid="14" grpId="1"/>
      <p:bldP spid="31" grpId="0" animBg="1"/>
      <p:bldP spid="33" grpId="0" animBg="1"/>
      <p:bldP spid="34" grpId="0"/>
      <p:bldP spid="34" grpId="1"/>
      <p:bldP spid="37" grpId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Вывод данных</a:t>
            </a:r>
          </a:p>
        </p:txBody>
      </p:sp>
      <p:sp>
        <p:nvSpPr>
          <p:cNvPr id="14336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3EA8D-BA32-422B-92E4-26E2DD020F0B}" type="slidenum">
              <a:rPr lang="ru-RU" altLang="en-US"/>
              <a:pPr/>
              <a:t>21</a:t>
            </a:fld>
            <a:endParaRPr lang="ru-RU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38351" y="1157289"/>
            <a:ext cx="374332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83325" y="1101726"/>
            <a:ext cx="2273300" cy="698500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переменной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38350" y="1974852"/>
            <a:ext cx="499110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"Ответ: "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99350" y="1993902"/>
            <a:ext cx="2273300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и текст</a:t>
            </a:r>
          </a:p>
        </p:txBody>
      </p:sp>
      <p:grpSp>
        <p:nvGrpSpPr>
          <p:cNvPr id="2" name="Группа 16"/>
          <p:cNvGrpSpPr>
            <a:grpSpLocks/>
          </p:cNvGrpSpPr>
          <p:nvPr/>
        </p:nvGrpSpPr>
        <p:grpSpPr bwMode="auto">
          <a:xfrm>
            <a:off x="2962276" y="2538414"/>
            <a:ext cx="4359275" cy="741363"/>
            <a:chOff x="1365107" y="2307517"/>
            <a:chExt cx="4359848" cy="741857"/>
          </a:xfrm>
        </p:grpSpPr>
        <p:sp>
          <p:nvSpPr>
            <p:cNvPr id="143378" name="Левая фигурная скобка 11"/>
            <p:cNvSpPr>
              <a:spLocks/>
            </p:cNvSpPr>
            <p:nvPr/>
          </p:nvSpPr>
          <p:spPr bwMode="auto">
            <a:xfrm rot="-5400000">
              <a:off x="3389045" y="1247888"/>
              <a:ext cx="311972" cy="2431229"/>
            </a:xfrm>
            <a:prstGeom prst="leftBrace">
              <a:avLst>
                <a:gd name="adj1" fmla="val 55598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379" name="Прямоугольник 15"/>
            <p:cNvSpPr>
              <a:spLocks noChangeArrowheads="1"/>
            </p:cNvSpPr>
            <p:nvPr/>
          </p:nvSpPr>
          <p:spPr bwMode="auto">
            <a:xfrm>
              <a:off x="1365107" y="2587709"/>
              <a:ext cx="43598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en-US" sz="2400">
                  <a:solidFill>
                    <a:srgbClr val="000000"/>
                  </a:solidFill>
                </a:rPr>
                <a:t>перечисление через запятую</a:t>
              </a:r>
              <a:endParaRPr lang="ru-RU" altLang="en-US"/>
            </a:p>
          </p:txBody>
        </p: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038350" y="3481389"/>
            <a:ext cx="545465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"Ответ: "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a+b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035925" y="3435352"/>
            <a:ext cx="2274888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вычисление выражения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038351" y="4222752"/>
            <a:ext cx="617537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3694113" y="4767264"/>
            <a:ext cx="225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+ 3 = 5</a:t>
            </a:r>
            <a:endParaRPr lang="ru-RU" altLang="en-US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594476" y="4759327"/>
            <a:ext cx="2608263" cy="504825"/>
          </a:xfrm>
          <a:prstGeom prst="wedgeRoundRectCallout">
            <a:avLst>
              <a:gd name="adj1" fmla="val -82996"/>
              <a:gd name="adj2" fmla="val 36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через пробелы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038350" y="5449889"/>
            <a:ext cx="83264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c, sep</a:t>
            </a:r>
            <a:r>
              <a:rPr lang="en-US" sz="2800" b="1" dirty="0"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8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3694113" y="6046789"/>
            <a:ext cx="142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2+3=5</a:t>
            </a:r>
            <a:endParaRPr lang="ru-RU" altLang="en-US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6" name="Прямоугольник 25"/>
          <p:cNvSpPr>
            <a:spLocks noChangeArrowheads="1"/>
          </p:cNvSpPr>
          <p:nvPr/>
        </p:nvSpPr>
        <p:spPr bwMode="auto">
          <a:xfrm>
            <a:off x="7775576" y="5445127"/>
            <a:ext cx="1673225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lang="en-US" altLang="en-US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en-US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88114" y="6169027"/>
            <a:ext cx="3521075" cy="504825"/>
          </a:xfrm>
          <a:prstGeom prst="wedgeRoundRectCallout">
            <a:avLst>
              <a:gd name="adj1" fmla="val 24520"/>
              <a:gd name="adj2" fmla="val -11974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убрать разделители</a:t>
            </a:r>
          </a:p>
        </p:txBody>
      </p:sp>
    </p:spTree>
    <p:extLst>
      <p:ext uri="{BB962C8B-B14F-4D97-AF65-F5344CB8AC3E}">
        <p14:creationId xmlns:p14="http://schemas.microsoft.com/office/powerpoint/2010/main" val="300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6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Сложение чисел: простое решение</a:t>
            </a:r>
          </a:p>
        </p:txBody>
      </p:sp>
      <p:sp>
        <p:nvSpPr>
          <p:cNvPr id="14438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C4EA6-DA32-4393-BAA6-B071C9DC03F9}" type="slidenum">
              <a:rPr lang="ru-RU" altLang="en-US"/>
              <a:pPr/>
              <a:t>22</a:t>
            </a:fld>
            <a:endParaRPr lang="ru-RU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0701" y="1987551"/>
            <a:ext cx="6734175" cy="1816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c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b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c )</a:t>
            </a:r>
            <a:endParaRPr lang="ru-RU" sz="2800" b="1" dirty="0">
              <a:latin typeface="Courier New"/>
              <a:ea typeface="Times New Roman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257426" y="4210052"/>
            <a:ext cx="2513013" cy="663575"/>
            <a:chOff x="433" y="3902"/>
            <a:chExt cx="1583" cy="418"/>
          </a:xfrm>
        </p:grpSpPr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2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Что плохо?</a:t>
              </a:r>
            </a:p>
          </p:txBody>
        </p:sp>
        <p:sp>
          <p:nvSpPr>
            <p:cNvPr id="144391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80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19300" y="1401680"/>
            <a:ext cx="8229600" cy="22463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два числа: "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c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"+"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"="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c, sep=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457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Сложение чисел: полное решение</a:t>
            </a:r>
          </a:p>
        </p:txBody>
      </p:sp>
      <p:sp>
        <p:nvSpPr>
          <p:cNvPr id="14541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24ABE2-1CE4-4ED5-947A-6930E19A1166}" type="slidenum">
              <a:rPr lang="ru-RU" altLang="en-US"/>
              <a:pPr/>
              <a:t>23</a:t>
            </a:fld>
            <a:endParaRPr lang="ru-RU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93913" y="3865480"/>
            <a:ext cx="8280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Протокол:</a:t>
            </a:r>
            <a:endParaRPr lang="en-US" altLang="en-US" sz="2400" b="1">
              <a:solidFill>
                <a:srgbClr val="33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en-US" sz="2800" b="1">
                <a:latin typeface="Courier New" panose="02070309020205020404" pitchFamily="49" charset="0"/>
              </a:rPr>
              <a:t>  Введите два целых числа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  30</a:t>
            </a:r>
            <a:endParaRPr lang="ru-RU" altLang="en-US" sz="28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en-US" sz="2800" b="1">
                <a:latin typeface="Courier New" panose="02070309020205020404" pitchFamily="49" charset="0"/>
              </a:rPr>
              <a:t>  25+30=55</a:t>
            </a:r>
            <a:endParaRPr lang="en-US" altLang="en-US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03988" y="3663868"/>
            <a:ext cx="2017712" cy="574675"/>
          </a:xfrm>
          <a:prstGeom prst="wedgeRoundRectCallout">
            <a:avLst>
              <a:gd name="adj1" fmla="val -51810"/>
              <a:gd name="adj2" fmla="val 848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компьютер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192588" y="5025943"/>
            <a:ext cx="2513012" cy="642937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пользователь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51626" y="2028743"/>
            <a:ext cx="2017713" cy="574675"/>
          </a:xfrm>
          <a:prstGeom prst="wedgeRoundRectCallout">
            <a:avLst>
              <a:gd name="adj1" fmla="val -42746"/>
              <a:gd name="adj2" fmla="val -855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подсказка</a:t>
            </a:r>
          </a:p>
        </p:txBody>
      </p:sp>
    </p:spTree>
    <p:extLst>
      <p:ext uri="{BB962C8B-B14F-4D97-AF65-F5344CB8AC3E}">
        <p14:creationId xmlns:p14="http://schemas.microsoft.com/office/powerpoint/2010/main" val="197535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5" grpId="0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Задания</a:t>
            </a:r>
          </a:p>
        </p:txBody>
      </p:sp>
      <p:sp>
        <p:nvSpPr>
          <p:cNvPr id="14643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B62B9F-E8E8-46F8-A5F3-D63B51858137}" type="slidenum">
              <a:rPr lang="ru-RU" altLang="en-US"/>
              <a:pPr/>
              <a:t>24</a:t>
            </a:fld>
            <a:endParaRPr lang="ru-RU" altLang="en-US"/>
          </a:p>
        </p:txBody>
      </p:sp>
      <p:sp>
        <p:nvSpPr>
          <p:cNvPr id="146436" name="Text Box 5"/>
          <p:cNvSpPr txBox="1">
            <a:spLocks noChangeArrowheads="1"/>
          </p:cNvSpPr>
          <p:nvPr/>
        </p:nvSpPr>
        <p:spPr bwMode="auto">
          <a:xfrm>
            <a:off x="1848687" y="1220955"/>
            <a:ext cx="8420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 dirty="0">
                <a:solidFill>
                  <a:srgbClr val="3333FF"/>
                </a:solidFill>
              </a:rPr>
              <a:t>«3»: </a:t>
            </a:r>
            <a:r>
              <a:rPr lang="ru-RU" altLang="en-US" sz="2400" b="1" dirty="0"/>
              <a:t>Ввести три числа, найти их сумму.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b="1" i="1" dirty="0">
                <a:latin typeface="Courier New" panose="02070309020205020404" pitchFamily="49" charset="0"/>
              </a:rPr>
              <a:t>    </a:t>
            </a:r>
            <a:r>
              <a:rPr lang="ru-RU" altLang="en-US" sz="2000" b="1" i="1" dirty="0"/>
              <a:t>Пример: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Введите три числа: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 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   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4+5+7=16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en-US" sz="2400" b="1" dirty="0">
                <a:solidFill>
                  <a:srgbClr val="3333FF"/>
                </a:solidFill>
              </a:rPr>
              <a:t>«4»: </a:t>
            </a:r>
            <a:r>
              <a:rPr lang="ru-RU" altLang="en-US" sz="2400" b="1" dirty="0"/>
              <a:t>Ввести три числа, найти их сумму и произведение.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b="1" i="1" dirty="0">
                <a:latin typeface="Courier New" panose="02070309020205020404" pitchFamily="49" charset="0"/>
              </a:rPr>
              <a:t>    </a:t>
            </a:r>
            <a:r>
              <a:rPr lang="ru-RU" altLang="en-US" sz="2000" b="1" i="1" dirty="0"/>
              <a:t>Пример: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Введите три числа: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 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   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4+5+7=16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4*5*7=140</a:t>
            </a:r>
          </a:p>
        </p:txBody>
      </p:sp>
    </p:spTree>
    <p:extLst>
      <p:ext uri="{BB962C8B-B14F-4D97-AF65-F5344CB8AC3E}">
        <p14:creationId xmlns:p14="http://schemas.microsoft.com/office/powerpoint/2010/main" val="400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Задания</a:t>
            </a:r>
          </a:p>
        </p:txBody>
      </p:sp>
      <p:sp>
        <p:nvSpPr>
          <p:cNvPr id="14745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6E08E-3945-430A-89A5-3CFE6BDC7BE9}" type="slidenum">
              <a:rPr lang="ru-RU" altLang="en-US"/>
              <a:pPr/>
              <a:t>25</a:t>
            </a:fld>
            <a:endParaRPr lang="ru-RU" altLang="en-US" dirty="0"/>
          </a:p>
        </p:txBody>
      </p:sp>
      <p:sp>
        <p:nvSpPr>
          <p:cNvPr id="147460" name="Text Box 5"/>
          <p:cNvSpPr txBox="1">
            <a:spLocks noChangeArrowheads="1"/>
          </p:cNvSpPr>
          <p:nvPr/>
        </p:nvSpPr>
        <p:spPr bwMode="auto">
          <a:xfrm>
            <a:off x="1677320" y="1184861"/>
            <a:ext cx="84201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 dirty="0">
                <a:solidFill>
                  <a:srgbClr val="3333FF"/>
                </a:solidFill>
              </a:rPr>
              <a:t>«5»: </a:t>
            </a:r>
            <a:r>
              <a:rPr lang="ru-RU" altLang="en-US" sz="2400" b="1" dirty="0"/>
              <a:t>Ввести три числа, найти их сумму, произведение и среднее арифметическое.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en-US" sz="2400" b="1" i="1" dirty="0">
                <a:latin typeface="Courier New" panose="02070309020205020404" pitchFamily="49" charset="0"/>
              </a:rPr>
              <a:t>    </a:t>
            </a:r>
            <a:r>
              <a:rPr lang="ru-RU" altLang="en-US" sz="2000" b="1" i="1" dirty="0"/>
              <a:t>Пример:</a:t>
            </a:r>
          </a:p>
          <a:p>
            <a:pPr eaLnBrk="1" hangingPunct="1"/>
            <a:r>
              <a:rPr lang="ru-RU" altLang="en-US" sz="2000" b="1" dirty="0"/>
              <a:t>             </a:t>
            </a:r>
            <a:r>
              <a:rPr lang="ru-RU" altLang="en-US" sz="2000" b="1" dirty="0">
                <a:latin typeface="Courier New" panose="02070309020205020404" pitchFamily="49" charset="0"/>
              </a:rPr>
              <a:t>	Введите три числа: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 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   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4+5+7=16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4*5*7=140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(4+5+7)</a:t>
            </a:r>
            <a:r>
              <a:rPr lang="en-US" altLang="en-US" sz="2000" b="1" dirty="0">
                <a:latin typeface="Courier New" panose="02070309020205020404" pitchFamily="49" charset="0"/>
              </a:rPr>
              <a:t>/</a:t>
            </a:r>
            <a:r>
              <a:rPr lang="ru-RU" altLang="en-US" sz="2000" b="1" dirty="0">
                <a:latin typeface="Courier New" panose="02070309020205020404" pitchFamily="49" charset="0"/>
              </a:rPr>
              <a:t>3</a:t>
            </a:r>
            <a:r>
              <a:rPr lang="en-US" altLang="en-US" sz="2000" b="1" dirty="0">
                <a:latin typeface="Courier New" panose="02070309020205020404" pitchFamily="49" charset="0"/>
              </a:rPr>
              <a:t>=5.33</a:t>
            </a:r>
            <a:r>
              <a:rPr lang="ru-RU" altLang="en-US" sz="2000" b="1" dirty="0">
                <a:latin typeface="Courier New" panose="02070309020205020404" pitchFamily="49" charset="0"/>
              </a:rPr>
              <a:t>3333</a:t>
            </a:r>
          </a:p>
        </p:txBody>
      </p:sp>
    </p:spTree>
    <p:extLst>
      <p:ext uri="{BB962C8B-B14F-4D97-AF65-F5344CB8AC3E}">
        <p14:creationId xmlns:p14="http://schemas.microsoft.com/office/powerpoint/2010/main" val="20725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49675" y="3722689"/>
            <a:ext cx="5372100" cy="1381125"/>
          </a:xfrm>
        </p:spPr>
        <p:txBody>
          <a:bodyPr/>
          <a:lstStyle/>
          <a:p>
            <a:pPr marL="1257300" indent="-1257300" algn="ctr"/>
            <a:r>
              <a:rPr lang="ru-RU" altLang="en-US" sz="3600" b="1" dirty="0"/>
              <a:t>Вычисления</a:t>
            </a:r>
            <a:endParaRPr lang="ru-RU" altLang="en-US" sz="3600" b="1" dirty="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0420" y="1345055"/>
            <a:ext cx="8333509" cy="179316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ru-RU" sz="6000" dirty="0"/>
              <a:t>Программирование на языке </a:t>
            </a:r>
            <a:r>
              <a:rPr lang="en-US" sz="6000" dirty="0"/>
              <a:t>Python</a:t>
            </a:r>
            <a:endParaRPr lang="ru-RU" sz="6000" dirty="0"/>
          </a:p>
        </p:txBody>
      </p:sp>
      <p:sp>
        <p:nvSpPr>
          <p:cNvPr id="14848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1528695" y="220383"/>
            <a:ext cx="248264" cy="184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D3B61-4603-4BC7-ADC5-94100331CFC1}" type="slidenum">
              <a:rPr lang="ru-RU" altLang="en-US" sz="1200"/>
              <a:pPr/>
              <a:t>26</a:t>
            </a:fld>
            <a:endParaRPr lang="ru-RU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77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Арифметическое выражения</a:t>
            </a:r>
          </a:p>
        </p:txBody>
      </p:sp>
      <p:sp>
        <p:nvSpPr>
          <p:cNvPr id="14950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B40E9-5444-4BAE-8595-13F301F46172}" type="slidenum">
              <a:rPr lang="ru-RU" altLang="en-US"/>
              <a:pPr/>
              <a:t>27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970089" y="1432594"/>
            <a:ext cx="5400837" cy="52322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solidFill>
                  <a:srgbClr val="00B0F0"/>
                </a:solidFill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03414" y="1959645"/>
            <a:ext cx="4979987" cy="2246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8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Приоритет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8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старшинство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):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скобки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возведение в степень </a:t>
            </a:r>
            <a:r>
              <a:rPr lang="ru-RU" sz="2800" b="1" kern="0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**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умножение и деление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сложение и вычитание</a:t>
            </a:r>
            <a:endParaRPr lang="ru-RU" sz="1600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68750" y="1069057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98975" y="1069057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97225" y="1069057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64139" y="1069057"/>
            <a:ext cx="3698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88063" y="1069057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05600" y="1069057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Группа 12"/>
          <p:cNvGrpSpPr>
            <a:grpSpLocks/>
          </p:cNvGrpSpPr>
          <p:nvPr/>
        </p:nvGrpSpPr>
        <p:grpSpPr bwMode="auto">
          <a:xfrm>
            <a:off x="7126288" y="2108869"/>
            <a:ext cx="3300412" cy="1189038"/>
            <a:chOff x="5433848" y="1891862"/>
            <a:chExt cx="3300249" cy="1189868"/>
          </a:xfrm>
        </p:grpSpPr>
        <p:sp>
          <p:nvSpPr>
            <p:cNvPr id="14" name="Блок-схема: процесс 13"/>
            <p:cNvSpPr/>
            <p:nvPr/>
          </p:nvSpPr>
          <p:spPr bwMode="auto">
            <a:xfrm>
              <a:off x="5433848" y="1891862"/>
              <a:ext cx="3300249" cy="1177159"/>
            </a:xfrm>
            <a:prstGeom prst="flowChartProcess">
              <a:avLst/>
            </a:prstGeom>
            <a:solidFill>
              <a:srgbClr val="E6E6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aphicFrame>
          <p:nvGraphicFramePr>
            <p:cNvPr id="149527" name="Object 12"/>
            <p:cNvGraphicFramePr>
              <a:graphicFrameLocks noChangeAspect="1"/>
            </p:cNvGraphicFramePr>
            <p:nvPr/>
          </p:nvGraphicFramePr>
          <p:xfrm>
            <a:off x="5621164" y="1990356"/>
            <a:ext cx="2943080" cy="1091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Формула" r:id="rId3" imgW="1130300" imgH="419100" progId="Equation.3">
                    <p:embed/>
                  </p:oleObj>
                </mc:Choice>
                <mc:Fallback>
                  <p:oleObj name="Формула" r:id="rId3" imgW="1130300" imgH="419100" progId="Equation.3">
                    <p:embed/>
                    <p:pic>
                      <p:nvPicPr>
                        <p:cNvPr id="14952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1164" y="1990356"/>
                          <a:ext cx="2943080" cy="1091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Овал 15"/>
          <p:cNvSpPr>
            <a:spLocks noChangeArrowheads="1"/>
          </p:cNvSpPr>
          <p:nvPr/>
        </p:nvSpPr>
        <p:spPr bwMode="auto">
          <a:xfrm>
            <a:off x="9793289" y="2488283"/>
            <a:ext cx="568325" cy="5667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Группа 24"/>
          <p:cNvGrpSpPr>
            <a:grpSpLocks/>
          </p:cNvGrpSpPr>
          <p:nvPr/>
        </p:nvGrpSpPr>
        <p:grpSpPr bwMode="auto">
          <a:xfrm>
            <a:off x="1970088" y="4304382"/>
            <a:ext cx="4464050" cy="976312"/>
            <a:chOff x="446088" y="4087913"/>
            <a:chExt cx="4464390" cy="976054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446088" y="4110132"/>
              <a:ext cx="4464390" cy="953835"/>
            </a:xfrm>
            <a:prstGeom prst="rect">
              <a:avLst/>
            </a:prstGeom>
            <a:solidFill>
              <a:srgbClr val="FFFF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(c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ru-RU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>
                <a:defRPr/>
              </a:pP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         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d</a:t>
              </a:r>
              <a:endParaRPr lang="ru-RU" sz="28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9523" name="Группа 20"/>
            <p:cNvGrpSpPr>
              <a:grpSpLocks/>
            </p:cNvGrpSpPr>
            <p:nvPr/>
          </p:nvGrpSpPr>
          <p:grpSpPr bwMode="auto">
            <a:xfrm>
              <a:off x="4392583" y="4087913"/>
              <a:ext cx="513169" cy="544519"/>
              <a:chOff x="6307444" y="4163208"/>
              <a:chExt cx="513169" cy="544519"/>
            </a:xfrm>
          </p:grpSpPr>
          <p:sp>
            <p:nvSpPr>
              <p:cNvPr id="149524" name="Овал 17"/>
              <p:cNvSpPr>
                <a:spLocks noChangeArrowheads="1"/>
              </p:cNvSpPr>
              <p:nvPr/>
            </p:nvSpPr>
            <p:spPr bwMode="auto">
              <a:xfrm>
                <a:off x="6307444" y="4163208"/>
                <a:ext cx="513169" cy="5131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9525" name="Прямоугольник 19"/>
              <p:cNvSpPr>
                <a:spLocks noChangeArrowheads="1"/>
              </p:cNvSpPr>
              <p:nvPr/>
            </p:nvSpPr>
            <p:spPr bwMode="auto">
              <a:xfrm>
                <a:off x="6372605" y="4184507"/>
                <a:ext cx="3994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u-RU" altLang="en-US" sz="28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endParaRPr lang="ru-RU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977063" y="3799557"/>
            <a:ext cx="3067050" cy="806450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на следующую строку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970088" y="5563269"/>
            <a:ext cx="4557712" cy="9540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77063" y="5153694"/>
            <a:ext cx="3067050" cy="808038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внутри скобок разрешён</a:t>
            </a:r>
          </a:p>
        </p:txBody>
      </p:sp>
    </p:spTree>
    <p:extLst>
      <p:ext uri="{BB962C8B-B14F-4D97-AF65-F5344CB8AC3E}">
        <p14:creationId xmlns:p14="http://schemas.microsoft.com/office/powerpoint/2010/main" val="30458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6" grpId="0" animBg="1"/>
      <p:bldP spid="22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Деление</a:t>
            </a:r>
            <a:endParaRPr lang="ru-RU" smtClean="0">
              <a:solidFill>
                <a:srgbClr val="0000FF"/>
              </a:solidFill>
            </a:endParaRPr>
          </a:p>
        </p:txBody>
      </p:sp>
      <p:sp>
        <p:nvSpPr>
          <p:cNvPr id="15053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943967-7CCA-43B9-9FB7-5B388E5EEA8E}" type="slidenum">
              <a:rPr lang="ru-RU" altLang="en-US"/>
              <a:pPr/>
              <a:t>28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916114" y="1040607"/>
            <a:ext cx="51800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Классическое деление:</a:t>
            </a:r>
            <a:endParaRPr lang="ru-RU" sz="1400" dirty="0">
              <a:latin typeface="Arial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03439" y="1496219"/>
            <a:ext cx="5186362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1.5</a:t>
            </a:r>
          </a:p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1.5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16115" y="3815557"/>
            <a:ext cx="83534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Целочисленное деление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округление «вниз»!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:</a:t>
            </a:r>
            <a:endParaRPr lang="ru-RU" sz="1400" dirty="0">
              <a:latin typeface="Arial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103440" y="4271169"/>
            <a:ext cx="5222875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</a:t>
            </a:r>
          </a:p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-1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-2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build="p" animBg="1"/>
      <p:bldP spid="17" grpId="0"/>
      <p:bldP spid="2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Остаток от деления</a:t>
            </a:r>
            <a:endParaRPr lang="ru-RU" smtClean="0">
              <a:solidFill>
                <a:srgbClr val="0000FF"/>
              </a:solidFill>
            </a:endParaRPr>
          </a:p>
        </p:txBody>
      </p:sp>
      <p:sp>
        <p:nvSpPr>
          <p:cNvPr id="15155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B8119A-1539-4193-8D5D-BA2A8C6D56DC}" type="slidenum">
              <a:rPr lang="ru-RU" altLang="en-US"/>
              <a:pPr/>
              <a:t>29</a:t>
            </a:fld>
            <a:endParaRPr lang="ru-RU" altLang="en-US"/>
          </a:p>
        </p:txBody>
      </p:sp>
      <p:sp>
        <p:nvSpPr>
          <p:cNvPr id="35850" name="Прямоугольник 9"/>
          <p:cNvSpPr>
            <a:spLocks noChangeArrowheads="1"/>
          </p:cNvSpPr>
          <p:nvPr/>
        </p:nvSpPr>
        <p:spPr bwMode="auto">
          <a:xfrm>
            <a:off x="1927226" y="1217614"/>
            <a:ext cx="839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638" indent="-2682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ru-RU" altLang="en-US" sz="28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en-US" sz="2800" b="1"/>
              <a:t> </a:t>
            </a:r>
            <a:r>
              <a:rPr lang="en-US" altLang="en-US" sz="2800"/>
              <a:t>– </a:t>
            </a:r>
            <a:r>
              <a:rPr lang="ru-RU" altLang="en-US" sz="2800"/>
              <a:t>остаток от деления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5389" y="1755776"/>
            <a:ext cx="5411787" cy="2419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85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b = d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8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d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b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b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a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3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5319714" y="2139952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5329239" y="2614613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5329239" y="3186113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5329239" y="3630613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465389" y="4346576"/>
            <a:ext cx="5411787" cy="19415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15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b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19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en-US" sz="2700" b="1" dirty="0">
                <a:latin typeface="Courier New" pitchFamily="49" charset="0"/>
              </a:rPr>
              <a:t> b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0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b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15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5329239" y="5268913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5329239" y="5751513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5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/>
      <p:bldP spid="11" grpId="0" build="p" animBg="1"/>
      <p:bldP spid="14" grpId="0" animBg="1"/>
      <p:bldP spid="15" grpId="0" animBg="1"/>
      <p:bldP spid="13" grpId="0" animBg="1"/>
      <p:bldP spid="16" grpId="0" animBg="1"/>
      <p:bldP spid="18" grpId="0" build="p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Введение:   </a:t>
            </a:r>
            <a:r>
              <a:rPr lang="ru-RU" b="0" i="1" dirty="0" smtClean="0"/>
              <a:t>как подружиться с Питоном ?</a:t>
            </a:r>
          </a:p>
        </p:txBody>
      </p:sp>
      <p:sp>
        <p:nvSpPr>
          <p:cNvPr id="13107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0F9C67-A850-4720-9CEB-5BD1AAACBA5B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131076" name="Text Box 5"/>
          <p:cNvSpPr txBox="1">
            <a:spLocks noChangeArrowheads="1"/>
          </p:cNvSpPr>
          <p:nvPr/>
        </p:nvSpPr>
        <p:spPr bwMode="auto">
          <a:xfrm>
            <a:off x="465511" y="902643"/>
            <a:ext cx="1141275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dirty="0" smtClean="0">
                <a:cs typeface="Arial" panose="020B0604020202020204" pitchFamily="34" charset="0"/>
              </a:rPr>
              <a:t>Загрузка для </a:t>
            </a:r>
            <a:r>
              <a:rPr lang="en-US" altLang="en-US" sz="2400" dirty="0" smtClean="0">
                <a:cs typeface="Arial" panose="020B0604020202020204" pitchFamily="34" charset="0"/>
              </a:rPr>
              <a:t>Windows</a:t>
            </a:r>
            <a:endParaRPr lang="ru-RU" altLang="en-US" sz="2400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u-RU" altLang="en-US" sz="2400" dirty="0" smtClean="0">
                <a:cs typeface="Arial" panose="020B0604020202020204" pitchFamily="34" charset="0"/>
              </a:rPr>
              <a:t>Раздел </a:t>
            </a:r>
            <a:r>
              <a:rPr lang="en-US" altLang="en-US" sz="2400" i="1" dirty="0" smtClean="0">
                <a:cs typeface="Arial" panose="020B0604020202020204" pitchFamily="34" charset="0"/>
              </a:rPr>
              <a:t>“Downloads” </a:t>
            </a:r>
            <a:r>
              <a:rPr lang="en-US" altLang="en-US" sz="2400" dirty="0" smtClean="0">
                <a:cs typeface="Arial" panose="020B0604020202020204" pitchFamily="34" charset="0"/>
              </a:rPr>
              <a:t>(</a:t>
            </a:r>
            <a:r>
              <a:rPr lang="ru-RU" altLang="en-US" sz="2400" dirty="0" smtClean="0">
                <a:cs typeface="Arial" panose="020B0604020202020204" pitchFamily="34" charset="0"/>
              </a:rPr>
              <a:t>загрузки)</a:t>
            </a:r>
            <a:endParaRPr lang="en-US" altLang="en-US" sz="24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ru-RU" altLang="en-US" sz="2400" b="1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u-RU" altLang="en-US" sz="2400" dirty="0" smtClean="0">
                <a:cs typeface="Arial" panose="020B0604020202020204" pitchFamily="34" charset="0"/>
              </a:rPr>
              <a:t>Пример загрузки (</a:t>
            </a:r>
            <a:r>
              <a:rPr lang="en-US" altLang="en-US" sz="2400" dirty="0" smtClean="0">
                <a:cs typeface="Arial" panose="020B0604020202020204" pitchFamily="34" charset="0"/>
              </a:rPr>
              <a:t>“Hello Google</a:t>
            </a:r>
            <a:r>
              <a:rPr lang="en-US" altLang="en-US" sz="2400" dirty="0" smtClean="0">
                <a:cs typeface="Arial" panose="020B0604020202020204" pitchFamily="34" charset="0"/>
              </a:rPr>
              <a:t>…” </a:t>
            </a:r>
            <a:r>
              <a:rPr lang="en-US" altLang="en-US" sz="2400" dirty="0" smtClean="0"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en-US" altLang="en-US" sz="2400" dirty="0" smtClean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ru-RU" altLang="en-US" sz="2400" dirty="0" smtClean="0">
                <a:cs typeface="Arial" panose="020B0604020202020204" pitchFamily="34" charset="0"/>
              </a:rPr>
              <a:t>:</a:t>
            </a:r>
            <a:endParaRPr lang="en-US" altLang="en-US" sz="2400" dirty="0" smtClean="0"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i="1" dirty="0">
                <a:cs typeface="Arial" panose="020B0604020202020204" pitchFamily="34" charset="0"/>
              </a:rPr>
              <a:t>https://www.youtube.com/watch?v=h0CdDtqUjo8</a:t>
            </a:r>
            <a:endParaRPr lang="ru-RU" altLang="en-US" sz="2400" i="1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b="1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u-RU" altLang="en-US" sz="2400" dirty="0" smtClean="0">
                <a:cs typeface="Arial" panose="020B0604020202020204" pitchFamily="34" charset="0"/>
              </a:rPr>
              <a:t>Запуск интерпретатора </a:t>
            </a:r>
            <a:r>
              <a:rPr lang="en-US" altLang="en-US" sz="2400" dirty="0" smtClean="0">
                <a:cs typeface="Arial" panose="020B0604020202020204" pitchFamily="34" charset="0"/>
              </a:rPr>
              <a:t>Python </a:t>
            </a:r>
            <a:r>
              <a:rPr lang="ru-RU" altLang="en-US" sz="2400" dirty="0" smtClean="0">
                <a:cs typeface="Arial" panose="020B0604020202020204" pitchFamily="34" charset="0"/>
              </a:rPr>
              <a:t>в командной строке: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8" y="4833976"/>
            <a:ext cx="8884514" cy="18932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283" y="1048324"/>
            <a:ext cx="3885979" cy="3294634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9789459" y="2245659"/>
            <a:ext cx="941294" cy="282388"/>
          </a:xfrm>
          <a:prstGeom prst="roundRect">
            <a:avLst/>
          </a:prstGeom>
          <a:solidFill>
            <a:srgbClr val="FEEB3D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Операторы </a:t>
            </a:r>
            <a:r>
              <a:rPr lang="en-US" smtClean="0">
                <a:solidFill>
                  <a:srgbClr val="0000FF"/>
                </a:solidFill>
              </a:rPr>
              <a:t>//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solidFill>
                  <a:srgbClr val="0000FF"/>
                </a:solidFill>
              </a:rPr>
              <a:t>%</a:t>
            </a:r>
            <a:endParaRPr lang="ru-RU" smtClean="0">
              <a:solidFill>
                <a:srgbClr val="0000FF"/>
              </a:solidFill>
            </a:endParaRPr>
          </a:p>
        </p:txBody>
      </p:sp>
      <p:sp>
        <p:nvSpPr>
          <p:cNvPr id="15257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19B9F1-EE25-47AE-A14D-087A384449A9}" type="slidenum">
              <a:rPr lang="ru-RU" altLang="en-US"/>
              <a:pPr/>
              <a:t>30</a:t>
            </a:fld>
            <a:endParaRPr lang="ru-RU" alt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944354" y="1621091"/>
            <a:ext cx="6704012" cy="43307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4625" indent="15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en-US" altLang="en-US" sz="2700" b="1">
                <a:latin typeface="Courier New" panose="02070309020205020404" pitchFamily="49" charset="0"/>
              </a:rPr>
              <a:t>a = </a:t>
            </a:r>
            <a:r>
              <a:rPr lang="en-US" altLang="en-US" sz="2700" b="1">
                <a:solidFill>
                  <a:srgbClr val="00B0F0"/>
                </a:solidFill>
                <a:latin typeface="Courier New" panose="02070309020205020404" pitchFamily="49" charset="0"/>
              </a:rPr>
              <a:t>1234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>
                <a:latin typeface="Courier New" panose="02070309020205020404" pitchFamily="49" charset="0"/>
              </a:rPr>
              <a:t>d = a</a:t>
            </a:r>
            <a:r>
              <a:rPr lang="ru-RU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700" b="1">
                <a:latin typeface="Courier New" panose="02070309020205020404" pitchFamily="49" charset="0"/>
              </a:rPr>
              <a:t>; print( d ) </a:t>
            </a:r>
            <a:endParaRPr lang="en-US" altLang="en-US" sz="27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>
                <a:latin typeface="Courier New" panose="02070309020205020404" pitchFamily="49" charset="0"/>
              </a:rPr>
              <a:t>a = a</a:t>
            </a:r>
            <a:r>
              <a:rPr lang="ru-RU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latin typeface="Courier New" panose="02070309020205020404" pitchFamily="49" charset="0"/>
              </a:rPr>
              <a:t>//</a:t>
            </a:r>
            <a:r>
              <a:rPr lang="ru-RU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8000"/>
                </a:solidFill>
                <a:latin typeface="Courier New" panose="02070309020205020404" pitchFamily="49" charset="0"/>
              </a:rPr>
              <a:t># 123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>
                <a:latin typeface="Courier New" panose="02070309020205020404" pitchFamily="49" charset="0"/>
              </a:rPr>
              <a:t>d = a</a:t>
            </a:r>
            <a:r>
              <a:rPr lang="ru-RU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700" b="1">
                <a:latin typeface="Courier New" panose="02070309020205020404" pitchFamily="49" charset="0"/>
              </a:rPr>
              <a:t>; print( d ) </a:t>
            </a:r>
            <a:endParaRPr lang="en-US" altLang="en-US" sz="27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>
                <a:latin typeface="Courier New" panose="02070309020205020404" pitchFamily="49" charset="0"/>
              </a:rPr>
              <a:t>a = a</a:t>
            </a:r>
            <a:r>
              <a:rPr lang="ru-RU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latin typeface="Courier New" panose="02070309020205020404" pitchFamily="49" charset="0"/>
              </a:rPr>
              <a:t>//</a:t>
            </a:r>
            <a:r>
              <a:rPr lang="ru-RU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8000"/>
                </a:solidFill>
                <a:latin typeface="Courier New" panose="02070309020205020404" pitchFamily="49" charset="0"/>
              </a:rPr>
              <a:t># 12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>
                <a:latin typeface="Courier New" panose="02070309020205020404" pitchFamily="49" charset="0"/>
              </a:rPr>
              <a:t>d = a</a:t>
            </a:r>
            <a:r>
              <a:rPr lang="ru-RU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700" b="1">
                <a:latin typeface="Courier New" panose="02070309020205020404" pitchFamily="49" charset="0"/>
              </a:rPr>
              <a:t>; print( d ) </a:t>
            </a:r>
            <a:endParaRPr lang="en-US" altLang="en-US" sz="27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>
                <a:latin typeface="Courier New" panose="02070309020205020404" pitchFamily="49" charset="0"/>
              </a:rPr>
              <a:t>a = a</a:t>
            </a:r>
            <a:r>
              <a:rPr lang="ru-RU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latin typeface="Courier New" panose="02070309020205020404" pitchFamily="49" charset="0"/>
              </a:rPr>
              <a:t>//</a:t>
            </a:r>
            <a:r>
              <a:rPr lang="ru-RU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8000"/>
                </a:solidFill>
                <a:latin typeface="Courier New" panose="02070309020205020404" pitchFamily="49" charset="0"/>
              </a:rPr>
              <a:t># 1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>
                <a:latin typeface="Courier New" panose="02070309020205020404" pitchFamily="49" charset="0"/>
              </a:rPr>
              <a:t>d = a</a:t>
            </a:r>
            <a:r>
              <a:rPr lang="ru-RU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700" b="1">
                <a:latin typeface="Courier New" panose="02070309020205020404" pitchFamily="49" charset="0"/>
              </a:rPr>
              <a:t>; print( d ) </a:t>
            </a:r>
            <a:endParaRPr lang="en-US" altLang="en-US" sz="27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>
                <a:latin typeface="Courier New" panose="02070309020205020404" pitchFamily="49" charset="0"/>
              </a:rPr>
              <a:t>a = a</a:t>
            </a:r>
            <a:r>
              <a:rPr lang="ru-RU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latin typeface="Courier New" panose="02070309020205020404" pitchFamily="49" charset="0"/>
              </a:rPr>
              <a:t>//</a:t>
            </a:r>
            <a:r>
              <a:rPr lang="ru-RU" altLang="en-US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700" b="1">
                <a:latin typeface="Courier New" panose="02070309020205020404" pitchFamily="49" charset="0"/>
              </a:rPr>
              <a:t> </a:t>
            </a:r>
            <a:r>
              <a:rPr lang="en-US" altLang="en-US" sz="2700" b="1">
                <a:solidFill>
                  <a:srgbClr val="008000"/>
                </a:solidFill>
                <a:latin typeface="Courier New" panose="02070309020205020404" pitchFamily="49" charset="0"/>
              </a:rPr>
              <a:t># 0 </a:t>
            </a: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4692317" y="2592641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4663742" y="3527680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4658980" y="4464305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4722480" y="5413630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8770604" y="2102104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700" b="1" dirty="0">
                <a:latin typeface="Courier New" pitchFamily="49" charset="0"/>
              </a:rPr>
              <a:t>4</a:t>
            </a:r>
            <a:endParaRPr lang="ru-RU" dirty="0"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770604" y="3040316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700" b="1" dirty="0">
                <a:latin typeface="Courier New" pitchFamily="49" charset="0"/>
              </a:rPr>
              <a:t>3</a:t>
            </a:r>
            <a:endParaRPr lang="ru-RU" dirty="0">
              <a:latin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770604" y="3995992"/>
            <a:ext cx="392112" cy="506413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700" b="1" dirty="0">
                <a:latin typeface="Courier New" pitchFamily="49" charset="0"/>
              </a:rPr>
              <a:t>2</a:t>
            </a:r>
            <a:endParaRPr lang="ru-RU" dirty="0"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770604" y="4946904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700" b="1" dirty="0">
                <a:latin typeface="Courier New" pitchFamily="49" charset="0"/>
              </a:rPr>
              <a:t>1</a:t>
            </a:r>
            <a:endParaRPr 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0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19" grpId="1" animBg="1"/>
      <p:bldP spid="20" grpId="0" animBg="1"/>
      <p:bldP spid="20" grpId="1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Сокращенная запись операций</a:t>
            </a:r>
          </a:p>
        </p:txBody>
      </p:sp>
      <p:sp>
        <p:nvSpPr>
          <p:cNvPr id="15360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C6EF91-3B57-495B-9351-E71D6427E646}" type="slidenum">
              <a:rPr lang="ru-RU" altLang="en-US"/>
              <a:pPr/>
              <a:t>31</a:t>
            </a:fld>
            <a:endParaRPr lang="ru-RU" altLang="en-US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013912" y="1709406"/>
            <a:ext cx="5411787" cy="28971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4625" indent="15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en-US" altLang="en-US" sz="2700" b="1" dirty="0">
                <a:latin typeface="Courier New" panose="02070309020205020404" pitchFamily="49" charset="0"/>
              </a:rPr>
              <a:t>a += b  </a:t>
            </a:r>
            <a:r>
              <a:rPr lang="en-US" altLang="en-US" sz="2700" b="1" dirty="0">
                <a:solidFill>
                  <a:srgbClr val="008000"/>
                </a:solidFill>
                <a:latin typeface="Courier New" panose="02070309020205020404" pitchFamily="49" charset="0"/>
              </a:rPr>
              <a:t># a = a + b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 dirty="0">
                <a:latin typeface="Courier New" panose="02070309020205020404" pitchFamily="49" charset="0"/>
              </a:rPr>
              <a:t>a -= b  </a:t>
            </a:r>
            <a:r>
              <a:rPr lang="en-US" altLang="en-US" sz="2700" b="1" dirty="0">
                <a:solidFill>
                  <a:srgbClr val="008000"/>
                </a:solidFill>
                <a:latin typeface="Courier New" panose="02070309020205020404" pitchFamily="49" charset="0"/>
              </a:rPr>
              <a:t># a = a - b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 dirty="0">
                <a:latin typeface="Courier New" panose="02070309020205020404" pitchFamily="49" charset="0"/>
              </a:rPr>
              <a:t>a *= b  </a:t>
            </a:r>
            <a:r>
              <a:rPr lang="en-US" altLang="en-US" sz="2700" b="1" dirty="0">
                <a:solidFill>
                  <a:srgbClr val="008000"/>
                </a:solidFill>
                <a:latin typeface="Courier New" panose="02070309020205020404" pitchFamily="49" charset="0"/>
              </a:rPr>
              <a:t># a = a * b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 dirty="0">
                <a:latin typeface="Courier New" panose="02070309020205020404" pitchFamily="49" charset="0"/>
              </a:rPr>
              <a:t>a /= b  </a:t>
            </a:r>
            <a:r>
              <a:rPr lang="en-US" altLang="en-US" sz="2700" b="1" dirty="0">
                <a:solidFill>
                  <a:srgbClr val="008000"/>
                </a:solidFill>
                <a:latin typeface="Courier New" panose="02070309020205020404" pitchFamily="49" charset="0"/>
              </a:rPr>
              <a:t># a = a / b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 dirty="0">
                <a:latin typeface="Courier New" panose="02070309020205020404" pitchFamily="49" charset="0"/>
              </a:rPr>
              <a:t>a //= b </a:t>
            </a:r>
            <a:r>
              <a:rPr lang="en-US" altLang="en-US" sz="2700" b="1" dirty="0">
                <a:solidFill>
                  <a:srgbClr val="008000"/>
                </a:solidFill>
                <a:latin typeface="Courier New" panose="02070309020205020404" pitchFamily="49" charset="0"/>
              </a:rPr>
              <a:t># a = a // b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2700" b="1" dirty="0">
                <a:latin typeface="Courier New" panose="02070309020205020404" pitchFamily="49" charset="0"/>
              </a:rPr>
              <a:t>a %= b  </a:t>
            </a:r>
            <a:r>
              <a:rPr lang="en-US" altLang="en-US" sz="2700" b="1" dirty="0">
                <a:solidFill>
                  <a:srgbClr val="008000"/>
                </a:solidFill>
                <a:latin typeface="Courier New" panose="02070309020205020404" pitchFamily="49" charset="0"/>
              </a:rPr>
              <a:t># a = a % b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89249" y="1731630"/>
            <a:ext cx="1776413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a += 1 </a:t>
            </a:r>
            <a:endParaRPr lang="ru-RU" dirty="0">
              <a:latin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654299" y="2512681"/>
            <a:ext cx="2828925" cy="720725"/>
          </a:xfrm>
          <a:prstGeom prst="wedgeRoundRectCallout">
            <a:avLst>
              <a:gd name="adj1" fmla="val -18374"/>
              <a:gd name="adj2" fmla="val -871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увеличение на 1</a:t>
            </a:r>
          </a:p>
        </p:txBody>
      </p:sp>
    </p:spTree>
    <p:extLst>
      <p:ext uri="{BB962C8B-B14F-4D97-AF65-F5344CB8AC3E}">
        <p14:creationId xmlns:p14="http://schemas.microsoft.com/office/powerpoint/2010/main" val="9318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Ввод двух значений в одной строке</a:t>
            </a:r>
          </a:p>
        </p:txBody>
      </p:sp>
      <p:sp>
        <p:nvSpPr>
          <p:cNvPr id="15462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E8CCC0-AF0A-4E78-BBFB-27D058F9215C}" type="slidenum">
              <a:rPr lang="ru-RU" altLang="en-US"/>
              <a:pPr/>
              <a:t>32</a:t>
            </a:fld>
            <a:endParaRPr lang="ru-RU" alt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832768" y="1347788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a, b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map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3266280" y="2030413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5460206" y="2044700"/>
            <a:ext cx="4554537" cy="614362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Прямоугольник 24"/>
          <p:cNvSpPr>
            <a:spLocks noChangeArrowheads="1"/>
          </p:cNvSpPr>
          <p:nvPr/>
        </p:nvSpPr>
        <p:spPr bwMode="auto">
          <a:xfrm>
            <a:off x="1858167" y="2030413"/>
            <a:ext cx="1314450" cy="523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7" name="Прямоугольник 26"/>
          <p:cNvSpPr>
            <a:spLocks noChangeArrowheads="1"/>
          </p:cNvSpPr>
          <p:nvPr/>
        </p:nvSpPr>
        <p:spPr bwMode="auto">
          <a:xfrm>
            <a:off x="3266281" y="2881312"/>
            <a:ext cx="36210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1858168" y="2881312"/>
            <a:ext cx="658813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2567780" y="2881312"/>
            <a:ext cx="627062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5825330" y="3422650"/>
            <a:ext cx="3306762" cy="730250"/>
          </a:xfrm>
          <a:prstGeom prst="wedgeRoundRectCallout">
            <a:avLst>
              <a:gd name="adj1" fmla="val -61383"/>
              <a:gd name="adj2" fmla="val -6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разделить строку на части по пробелам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Прямоугольник 30"/>
          <p:cNvSpPr>
            <a:spLocks noChangeArrowheads="1"/>
          </p:cNvSpPr>
          <p:nvPr/>
        </p:nvSpPr>
        <p:spPr bwMode="auto">
          <a:xfrm>
            <a:off x="3266281" y="4192588"/>
            <a:ext cx="674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 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)</a:t>
            </a:r>
          </a:p>
        </p:txBody>
      </p:sp>
      <p:sp>
        <p:nvSpPr>
          <p:cNvPr id="32" name="Прямоугольник 31"/>
          <p:cNvSpPr>
            <a:spLocks noChangeArrowheads="1"/>
          </p:cNvSpPr>
          <p:nvPr/>
        </p:nvSpPr>
        <p:spPr bwMode="auto">
          <a:xfrm>
            <a:off x="1858168" y="4194176"/>
            <a:ext cx="658813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3" name="Прямоугольник 32"/>
          <p:cNvSpPr>
            <a:spLocks noChangeArrowheads="1"/>
          </p:cNvSpPr>
          <p:nvPr/>
        </p:nvSpPr>
        <p:spPr bwMode="auto">
          <a:xfrm>
            <a:off x="2567780" y="4194176"/>
            <a:ext cx="627062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1834356" y="3562351"/>
            <a:ext cx="1317625" cy="396875"/>
          </a:xfrm>
          <a:prstGeom prst="wedgeRoundRectCallout">
            <a:avLst>
              <a:gd name="adj1" fmla="val 18657"/>
              <a:gd name="adj2" fmla="val 10467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целые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566317" y="3625850"/>
            <a:ext cx="1919288" cy="398462"/>
          </a:xfrm>
          <a:prstGeom prst="wedgeRoundRectCallout">
            <a:avLst>
              <a:gd name="adj1" fmla="val -40747"/>
              <a:gd name="adj2" fmla="val 12359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применить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3298031" y="4756150"/>
            <a:ext cx="1843087" cy="709612"/>
          </a:xfrm>
          <a:prstGeom prst="wedgeRoundRectCallout">
            <a:avLst>
              <a:gd name="adj1" fmla="val 32165"/>
              <a:gd name="adj2" fmla="val -673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эту операцию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Группа 44"/>
          <p:cNvGrpSpPr>
            <a:grpSpLocks/>
          </p:cNvGrpSpPr>
          <p:nvPr/>
        </p:nvGrpSpPr>
        <p:grpSpPr bwMode="auto">
          <a:xfrm>
            <a:off x="5636417" y="4670425"/>
            <a:ext cx="3238500" cy="774700"/>
            <a:chOff x="4184726" y="4249270"/>
            <a:chExt cx="3238050" cy="774552"/>
          </a:xfrm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308534" y="4625435"/>
              <a:ext cx="2704724" cy="398387"/>
            </a:xfrm>
            <a:prstGeom prst="wedgeRoundRectCallout">
              <a:avLst>
                <a:gd name="adj1" fmla="val 5387"/>
                <a:gd name="adj2" fmla="val -108838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к каждой части</a:t>
              </a:r>
              <a:endParaRPr lang="ru-RU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650" name="Левая фигурная скобка 37"/>
            <p:cNvSpPr>
              <a:spLocks/>
            </p:cNvSpPr>
            <p:nvPr/>
          </p:nvSpPr>
          <p:spPr bwMode="auto">
            <a:xfrm rot="-5400000">
              <a:off x="5733826" y="2700170"/>
              <a:ext cx="139850" cy="3238050"/>
            </a:xfrm>
            <a:prstGeom prst="leftBrace">
              <a:avLst>
                <a:gd name="adj1" fmla="val 54990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832768" y="5822951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a, b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map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Полилиния 39"/>
          <p:cNvSpPr>
            <a:spLocks noChangeArrowheads="1"/>
          </p:cNvSpPr>
          <p:nvPr/>
        </p:nvSpPr>
        <p:spPr bwMode="auto">
          <a:xfrm>
            <a:off x="2010567" y="4724400"/>
            <a:ext cx="287338" cy="1204912"/>
          </a:xfrm>
          <a:custGeom>
            <a:avLst/>
            <a:gdLst>
              <a:gd name="T0" fmla="*/ 146128 w 286871"/>
              <a:gd name="T1" fmla="*/ 0 h 1204856"/>
              <a:gd name="T2" fmla="*/ 0 w 286871"/>
              <a:gd name="T3" fmla="*/ 1206368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Полилиния 40"/>
          <p:cNvSpPr>
            <a:spLocks noChangeArrowheads="1"/>
          </p:cNvSpPr>
          <p:nvPr/>
        </p:nvSpPr>
        <p:spPr bwMode="auto">
          <a:xfrm>
            <a:off x="2699542" y="4724400"/>
            <a:ext cx="287338" cy="1204912"/>
          </a:xfrm>
          <a:custGeom>
            <a:avLst/>
            <a:gdLst>
              <a:gd name="T0" fmla="*/ 146128 w 286871"/>
              <a:gd name="T1" fmla="*/ 0 h 1204856"/>
              <a:gd name="T2" fmla="*/ 0 w 286871"/>
              <a:gd name="T3" fmla="*/ 1206368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Группа 43"/>
          <p:cNvGrpSpPr>
            <a:grpSpLocks/>
          </p:cNvGrpSpPr>
          <p:nvPr/>
        </p:nvGrpSpPr>
        <p:grpSpPr bwMode="auto">
          <a:xfrm>
            <a:off x="2172492" y="2562225"/>
            <a:ext cx="795338" cy="322262"/>
            <a:chOff x="7906871" y="4001845"/>
            <a:chExt cx="742274" cy="623943"/>
          </a:xfrm>
        </p:grpSpPr>
        <p:sp>
          <p:nvSpPr>
            <p:cNvPr id="154647" name="Полилиния 41"/>
            <p:cNvSpPr>
              <a:spLocks noChangeArrowheads="1"/>
            </p:cNvSpPr>
            <p:nvPr/>
          </p:nvSpPr>
          <p:spPr bwMode="auto">
            <a:xfrm>
              <a:off x="7906871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8" name="Полилиния 42"/>
            <p:cNvSpPr>
              <a:spLocks noChangeArrowheads="1"/>
            </p:cNvSpPr>
            <p:nvPr/>
          </p:nvSpPr>
          <p:spPr bwMode="auto">
            <a:xfrm flipH="1">
              <a:off x="8283385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8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Задания</a:t>
            </a:r>
          </a:p>
        </p:txBody>
      </p:sp>
      <p:sp>
        <p:nvSpPr>
          <p:cNvPr id="15565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48C5C-3F92-491A-A211-E2E8FF82D7B9}" type="slidenum">
              <a:rPr lang="ru-RU" altLang="en-US"/>
              <a:pPr/>
              <a:t>33</a:t>
            </a:fld>
            <a:endParaRPr lang="ru-RU" altLang="en-US"/>
          </a:p>
        </p:txBody>
      </p:sp>
      <p:sp>
        <p:nvSpPr>
          <p:cNvPr id="155652" name="Text Box 5"/>
          <p:cNvSpPr txBox="1">
            <a:spLocks noChangeArrowheads="1"/>
          </p:cNvSpPr>
          <p:nvPr/>
        </p:nvSpPr>
        <p:spPr bwMode="auto">
          <a:xfrm>
            <a:off x="1352467" y="1343778"/>
            <a:ext cx="84201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000" b="1" dirty="0">
                <a:solidFill>
                  <a:srgbClr val="3333FF"/>
                </a:solidFill>
              </a:rPr>
              <a:t>«</a:t>
            </a:r>
            <a:r>
              <a:rPr lang="en-US" altLang="en-US" sz="2000" b="1" dirty="0">
                <a:solidFill>
                  <a:srgbClr val="3333FF"/>
                </a:solidFill>
              </a:rPr>
              <a:t>3</a:t>
            </a:r>
            <a:r>
              <a:rPr lang="ru-RU" altLang="en-US" sz="2000" b="1" dirty="0">
                <a:solidFill>
                  <a:srgbClr val="3333FF"/>
                </a:solidFill>
              </a:rPr>
              <a:t>»: </a:t>
            </a:r>
            <a:r>
              <a:rPr lang="ru-RU" altLang="en-US" sz="2000" b="1" dirty="0"/>
              <a:t>Ввести три числа: цену пирожка (два числа: рубли, потом – копейки) и количество пирожков. Найти сумму, которую нужно заплатить (рубли и копейки)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 b="1" i="1" dirty="0">
                <a:latin typeface="Courier New" panose="02070309020205020404" pitchFamily="49" charset="0"/>
              </a:rPr>
              <a:t>    </a:t>
            </a:r>
            <a:r>
              <a:rPr lang="ru-RU" altLang="en-US" sz="2000" b="1" i="1" dirty="0"/>
              <a:t>Пример: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Стоимость пирожка: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12 50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Сколько пирожков: 	 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К оплате: 62 руб. 50 коп.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en-US" sz="2000" b="1" dirty="0">
                <a:solidFill>
                  <a:srgbClr val="3333FF"/>
                </a:solidFill>
              </a:rPr>
              <a:t>«</a:t>
            </a:r>
            <a:r>
              <a:rPr lang="en-US" altLang="en-US" sz="2000" b="1" dirty="0">
                <a:solidFill>
                  <a:srgbClr val="3333FF"/>
                </a:solidFill>
              </a:rPr>
              <a:t>4</a:t>
            </a:r>
            <a:r>
              <a:rPr lang="ru-RU" altLang="en-US" sz="2000" b="1" dirty="0">
                <a:solidFill>
                  <a:srgbClr val="3333FF"/>
                </a:solidFill>
              </a:rPr>
              <a:t>»: </a:t>
            </a:r>
            <a:r>
              <a:rPr lang="ru-RU" altLang="en-US" sz="2000" b="1" dirty="0"/>
              <a:t>Ввести число, обозначающее количество секунд. Вывести то же самое время в часах, минутах и секундах.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 b="1" i="1" dirty="0">
                <a:latin typeface="Courier New" panose="02070309020205020404" pitchFamily="49" charset="0"/>
              </a:rPr>
              <a:t>    </a:t>
            </a:r>
            <a:r>
              <a:rPr lang="ru-RU" altLang="en-US" b="1" i="1" dirty="0"/>
              <a:t>Пример:</a:t>
            </a:r>
          </a:p>
          <a:p>
            <a:pPr eaLnBrk="1" hangingPunct="1"/>
            <a:r>
              <a:rPr lang="ru-RU" altLang="en-US" b="1" dirty="0">
                <a:latin typeface="Courier New" panose="02070309020205020404" pitchFamily="49" charset="0"/>
              </a:rPr>
              <a:t>	 Число секунд:</a:t>
            </a:r>
          </a:p>
          <a:p>
            <a:pPr eaLnBrk="1" hangingPunct="1"/>
            <a:r>
              <a:rPr lang="ru-RU" altLang="en-US" b="1" dirty="0">
                <a:latin typeface="Courier New" panose="02070309020205020404" pitchFamily="49" charset="0"/>
              </a:rPr>
              <a:t>	 </a:t>
            </a:r>
            <a:r>
              <a:rPr lang="ru-RU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8325</a:t>
            </a:r>
          </a:p>
          <a:p>
            <a:pPr eaLnBrk="1" hangingPunct="1"/>
            <a:r>
              <a:rPr lang="ru-RU" altLang="en-US" b="1" dirty="0">
                <a:latin typeface="Courier New" panose="02070309020205020404" pitchFamily="49" charset="0"/>
              </a:rPr>
              <a:t>	 2 ч. 18 мин. 45 с</a:t>
            </a:r>
          </a:p>
        </p:txBody>
      </p:sp>
    </p:spTree>
    <p:extLst>
      <p:ext uri="{BB962C8B-B14F-4D97-AF65-F5344CB8AC3E}">
        <p14:creationId xmlns:p14="http://schemas.microsoft.com/office/powerpoint/2010/main" val="898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Задания</a:t>
            </a:r>
          </a:p>
        </p:txBody>
      </p:sp>
      <p:sp>
        <p:nvSpPr>
          <p:cNvPr id="15667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6B616D-0338-49E1-B5D5-FFC800DE1ADC}" type="slidenum">
              <a:rPr lang="ru-RU" altLang="en-US"/>
              <a:pPr/>
              <a:t>34</a:t>
            </a:fld>
            <a:endParaRPr lang="ru-RU" altLang="en-US"/>
          </a:p>
        </p:txBody>
      </p:sp>
      <p:sp>
        <p:nvSpPr>
          <p:cNvPr id="156676" name="Text Box 5"/>
          <p:cNvSpPr txBox="1">
            <a:spLocks noChangeArrowheads="1"/>
          </p:cNvSpPr>
          <p:nvPr/>
        </p:nvSpPr>
        <p:spPr bwMode="auto">
          <a:xfrm>
            <a:off x="1196056" y="1485650"/>
            <a:ext cx="84201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 dirty="0">
                <a:solidFill>
                  <a:srgbClr val="3333FF"/>
                </a:solidFill>
              </a:rPr>
              <a:t>«</a:t>
            </a:r>
            <a:r>
              <a:rPr lang="en-US" altLang="en-US" sz="2400" b="1" dirty="0">
                <a:solidFill>
                  <a:srgbClr val="3333FF"/>
                </a:solidFill>
              </a:rPr>
              <a:t>5</a:t>
            </a:r>
            <a:r>
              <a:rPr lang="ru-RU" altLang="en-US" sz="2400" b="1" dirty="0">
                <a:solidFill>
                  <a:srgbClr val="3333FF"/>
                </a:solidFill>
              </a:rPr>
              <a:t>»: </a:t>
            </a:r>
            <a:r>
              <a:rPr lang="ru-RU" altLang="en-US" sz="2400" b="1" dirty="0"/>
              <a:t>Занятия в школе начинаются в 8-30. Урок длится 45 минут, перерывы между уроками – 10 минут. Ввести номер урока и вывести время его окончания.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b="1" i="1" dirty="0">
                <a:latin typeface="Courier New" panose="02070309020205020404" pitchFamily="49" charset="0"/>
              </a:rPr>
              <a:t>    </a:t>
            </a:r>
            <a:r>
              <a:rPr lang="ru-RU" altLang="en-US" sz="2000" b="1" i="1" dirty="0"/>
              <a:t>Пример: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Введите номер урока: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</a:t>
            </a:r>
            <a:r>
              <a:rPr lang="ru-RU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</a:p>
          <a:p>
            <a:pPr eaLnBrk="1" hangingPunct="1"/>
            <a:r>
              <a:rPr lang="ru-RU" altLang="en-US" sz="2000" b="1" dirty="0">
                <a:latin typeface="Courier New" panose="02070309020205020404" pitchFamily="49" charset="0"/>
              </a:rPr>
              <a:t>	 13-50</a:t>
            </a:r>
          </a:p>
        </p:txBody>
      </p:sp>
    </p:spTree>
    <p:extLst>
      <p:ext uri="{BB962C8B-B14F-4D97-AF65-F5344CB8AC3E}">
        <p14:creationId xmlns:p14="http://schemas.microsoft.com/office/powerpoint/2010/main" val="30044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Случайные числа</a:t>
            </a:r>
          </a:p>
        </p:txBody>
      </p:sp>
      <p:sp>
        <p:nvSpPr>
          <p:cNvPr id="15769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C11BB5-AA1D-434C-8D2C-68F447C9BE10}" type="slidenum">
              <a:rPr lang="ru-RU" altLang="en-US"/>
              <a:pPr/>
              <a:t>35</a:t>
            </a:fld>
            <a:endParaRPr lang="ru-RU" altLang="en-US"/>
          </a:p>
        </p:txBody>
      </p:sp>
      <p:sp>
        <p:nvSpPr>
          <p:cNvPr id="4" name="Прямоугольник 6"/>
          <p:cNvSpPr>
            <a:spLocks noChangeArrowheads="1"/>
          </p:cNvSpPr>
          <p:nvPr/>
        </p:nvSpPr>
        <p:spPr bwMode="auto">
          <a:xfrm>
            <a:off x="1822451" y="879476"/>
            <a:ext cx="41687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Случайно…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встретить друга на улице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разбить тарелку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найти 10 рублей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выиграть в лотерею</a:t>
            </a: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6346825" y="879476"/>
            <a:ext cx="3548062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Случайный выбор</a:t>
            </a:r>
            <a:r>
              <a:rPr lang="ru-RU" sz="2400" dirty="0">
                <a:solidFill>
                  <a:srgbClr val="3333FF"/>
                </a:solidFill>
                <a:latin typeface="Arial" charset="0"/>
              </a:rPr>
              <a:t>:</a:t>
            </a:r>
          </a:p>
          <a:p>
            <a:pPr marL="26670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жеребьевка на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соревнованиях</a:t>
            </a:r>
          </a:p>
          <a:p>
            <a:pPr marL="26670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выигравшие номера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в лотерее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3436938"/>
            <a:ext cx="21701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7" y="3481387"/>
            <a:ext cx="8953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1" y="4679951"/>
            <a:ext cx="27654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9" name="Прямоугольник 6"/>
          <p:cNvSpPr>
            <a:spLocks noChangeArrowheads="1"/>
          </p:cNvSpPr>
          <p:nvPr/>
        </p:nvSpPr>
        <p:spPr bwMode="auto">
          <a:xfrm>
            <a:off x="1890713" y="2882900"/>
            <a:ext cx="4448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Как получить случайность?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4714875"/>
            <a:ext cx="1927225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4687888"/>
            <a:ext cx="18224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9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Случайные числа на компьютере</a:t>
            </a:r>
          </a:p>
        </p:txBody>
      </p:sp>
      <p:sp>
        <p:nvSpPr>
          <p:cNvPr id="158723" name="Номер слайда 2"/>
          <p:cNvSpPr>
            <a:spLocks noGrp="1"/>
          </p:cNvSpPr>
          <p:nvPr>
            <p:ph type="sldNum" sz="quarter" idx="12"/>
          </p:nvPr>
        </p:nvSpPr>
        <p:spPr bwMode="auto">
          <a:xfrm>
            <a:off x="11259775" y="142358"/>
            <a:ext cx="1309214" cy="309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D1AAA8-1E62-43A8-AAA2-8231FEEE2B3B}" type="slidenum">
              <a:rPr lang="ru-RU" altLang="en-US"/>
              <a:pPr/>
              <a:t>36</a:t>
            </a:fld>
            <a:endParaRPr lang="ru-RU" altLang="en-US"/>
          </a:p>
        </p:txBody>
      </p:sp>
      <p:sp>
        <p:nvSpPr>
          <p:cNvPr id="25" name="Полилиния 4"/>
          <p:cNvSpPr>
            <a:spLocks/>
          </p:cNvSpPr>
          <p:nvPr/>
        </p:nvSpPr>
        <p:spPr bwMode="auto">
          <a:xfrm>
            <a:off x="2472073" y="5827805"/>
            <a:ext cx="2281237" cy="839787"/>
          </a:xfrm>
          <a:custGeom>
            <a:avLst/>
            <a:gdLst>
              <a:gd name="T0" fmla="*/ 0 w 2281287"/>
              <a:gd name="T1" fmla="*/ 2147483646 h 603316"/>
              <a:gd name="T2" fmla="*/ 0 w 2281287"/>
              <a:gd name="T3" fmla="*/ 2147483646 h 603316"/>
              <a:gd name="T4" fmla="*/ 522253 w 2281287"/>
              <a:gd name="T5" fmla="*/ 0 h 603316"/>
              <a:gd name="T6" fmla="*/ 1811344 w 2281287"/>
              <a:gd name="T7" fmla="*/ 0 h 603316"/>
              <a:gd name="T8" fmla="*/ 2277039 w 2281287"/>
              <a:gd name="T9" fmla="*/ 2147483646 h 603316"/>
              <a:gd name="T10" fmla="*/ 2277039 w 2281287"/>
              <a:gd name="T11" fmla="*/ 2147483646 h 603316"/>
              <a:gd name="T12" fmla="*/ 0 w 2281287"/>
              <a:gd name="T13" fmla="*/ 2147483646 h 6033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81287"/>
              <a:gd name="T22" fmla="*/ 0 h 603316"/>
              <a:gd name="T23" fmla="*/ 2281287 w 2281287"/>
              <a:gd name="T24" fmla="*/ 603316 h 6033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81287" h="603316">
                <a:moveTo>
                  <a:pt x="0" y="603316"/>
                </a:moveTo>
                <a:lnTo>
                  <a:pt x="0" y="306371"/>
                </a:lnTo>
                <a:lnTo>
                  <a:pt x="523188" y="0"/>
                </a:lnTo>
                <a:lnTo>
                  <a:pt x="1814660" y="0"/>
                </a:lnTo>
                <a:lnTo>
                  <a:pt x="2281287" y="306371"/>
                </a:lnTo>
                <a:lnTo>
                  <a:pt x="2281287" y="603315"/>
                </a:lnTo>
                <a:lnTo>
                  <a:pt x="0" y="603316"/>
                </a:lnTo>
                <a:close/>
              </a:path>
            </a:pathLst>
          </a:custGeom>
          <a:solidFill>
            <a:srgbClr val="FFFF66">
              <a:alpha val="5372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Прямоугольник 6"/>
          <p:cNvSpPr>
            <a:spLocks noChangeArrowheads="1"/>
          </p:cNvSpPr>
          <p:nvPr/>
        </p:nvSpPr>
        <p:spPr bwMode="auto">
          <a:xfrm>
            <a:off x="1938672" y="1044667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Электронный генератор</a:t>
            </a: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35" y="1505041"/>
            <a:ext cx="159702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grpSp>
        <p:nvGrpSpPr>
          <p:cNvPr id="2" name="Group 26"/>
          <p:cNvGrpSpPr>
            <a:grpSpLocks noChangeAspect="1"/>
          </p:cNvGrpSpPr>
          <p:nvPr/>
        </p:nvGrpSpPr>
        <p:grpSpPr bwMode="auto">
          <a:xfrm>
            <a:off x="4835859" y="1563780"/>
            <a:ext cx="395288" cy="395287"/>
            <a:chOff x="552" y="2523"/>
            <a:chExt cx="1728" cy="1728"/>
          </a:xfrm>
        </p:grpSpPr>
        <p:sp>
          <p:nvSpPr>
            <p:cNvPr id="158743" name="Oval 27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744" name="Rectangle 28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361322" y="1573305"/>
            <a:ext cx="497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en-US" sz="2000"/>
              <a:t>нужно специальное устройство</a:t>
            </a:r>
          </a:p>
          <a:p>
            <a:pPr eaLnBrk="1" hangingPunct="1">
              <a:buFontTx/>
              <a:buChar char="•"/>
            </a:pPr>
            <a:r>
              <a:rPr lang="ru-RU" altLang="en-US" sz="2000"/>
              <a:t>нельзя воспроизвести результаты</a:t>
            </a:r>
          </a:p>
        </p:txBody>
      </p:sp>
      <p:sp>
        <p:nvSpPr>
          <p:cNvPr id="32" name="Полилиния 4"/>
          <p:cNvSpPr>
            <a:spLocks/>
          </p:cNvSpPr>
          <p:nvPr/>
        </p:nvSpPr>
        <p:spPr bwMode="auto">
          <a:xfrm>
            <a:off x="2462548" y="4981666"/>
            <a:ext cx="2281237" cy="839788"/>
          </a:xfrm>
          <a:custGeom>
            <a:avLst/>
            <a:gdLst>
              <a:gd name="T0" fmla="*/ 0 w 2281287"/>
              <a:gd name="T1" fmla="*/ 2147483646 h 603316"/>
              <a:gd name="T2" fmla="*/ 0 w 2281287"/>
              <a:gd name="T3" fmla="*/ 2147483646 h 603316"/>
              <a:gd name="T4" fmla="*/ 522253 w 2281287"/>
              <a:gd name="T5" fmla="*/ 0 h 603316"/>
              <a:gd name="T6" fmla="*/ 1811344 w 2281287"/>
              <a:gd name="T7" fmla="*/ 0 h 603316"/>
              <a:gd name="T8" fmla="*/ 2277039 w 2281287"/>
              <a:gd name="T9" fmla="*/ 2147483646 h 603316"/>
              <a:gd name="T10" fmla="*/ 2277039 w 2281287"/>
              <a:gd name="T11" fmla="*/ 2147483646 h 603316"/>
              <a:gd name="T12" fmla="*/ 0 w 2281287"/>
              <a:gd name="T13" fmla="*/ 2147483646 h 6033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81287"/>
              <a:gd name="T22" fmla="*/ 0 h 603316"/>
              <a:gd name="T23" fmla="*/ 2281287 w 2281287"/>
              <a:gd name="T24" fmla="*/ 603316 h 6033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81287" h="603316">
                <a:moveTo>
                  <a:pt x="0" y="603316"/>
                </a:moveTo>
                <a:lnTo>
                  <a:pt x="0" y="306371"/>
                </a:lnTo>
                <a:lnTo>
                  <a:pt x="523188" y="0"/>
                </a:lnTo>
                <a:lnTo>
                  <a:pt x="1814660" y="0"/>
                </a:lnTo>
                <a:lnTo>
                  <a:pt x="2281287" y="306371"/>
                </a:lnTo>
                <a:lnTo>
                  <a:pt x="2281287" y="603315"/>
                </a:lnTo>
                <a:lnTo>
                  <a:pt x="0" y="603316"/>
                </a:lnTo>
                <a:close/>
              </a:path>
            </a:pathLst>
          </a:custGeom>
          <a:solidFill>
            <a:srgbClr val="FFFF66">
              <a:alpha val="5372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Прямоугольник 5"/>
          <p:cNvSpPr>
            <a:spLocks noChangeArrowheads="1"/>
          </p:cNvSpPr>
          <p:nvPr/>
        </p:nvSpPr>
        <p:spPr bwMode="auto">
          <a:xfrm>
            <a:off x="2445085" y="5372192"/>
            <a:ext cx="239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318458191041</a:t>
            </a:r>
          </a:p>
        </p:txBody>
      </p:sp>
      <p:sp>
        <p:nvSpPr>
          <p:cNvPr id="34" name="Прямоугольник 6"/>
          <p:cNvSpPr>
            <a:spLocks noChangeArrowheads="1"/>
          </p:cNvSpPr>
          <p:nvPr/>
        </p:nvSpPr>
        <p:spPr bwMode="auto">
          <a:xfrm>
            <a:off x="3011822" y="4565741"/>
            <a:ext cx="1287462" cy="406400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564321</a:t>
            </a:r>
          </a:p>
        </p:txBody>
      </p:sp>
      <p:sp>
        <p:nvSpPr>
          <p:cNvPr id="35" name="Прямоугольник 7"/>
          <p:cNvSpPr>
            <a:spLocks noChangeArrowheads="1"/>
          </p:cNvSpPr>
          <p:nvPr/>
        </p:nvSpPr>
        <p:spPr bwMode="auto">
          <a:xfrm>
            <a:off x="2445085" y="6223092"/>
            <a:ext cx="239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209938992481</a:t>
            </a:r>
          </a:p>
        </p:txBody>
      </p:sp>
      <p:sp>
        <p:nvSpPr>
          <p:cNvPr id="36" name="Прямоугольник 9"/>
          <p:cNvSpPr>
            <a:spLocks noChangeArrowheads="1"/>
          </p:cNvSpPr>
          <p:nvPr/>
        </p:nvSpPr>
        <p:spPr bwMode="auto">
          <a:xfrm>
            <a:off x="3065797" y="5367430"/>
            <a:ext cx="1143000" cy="452437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458191</a:t>
            </a:r>
            <a:endParaRPr lang="ru-RU" altLang="en-US" b="1"/>
          </a:p>
        </p:txBody>
      </p:sp>
      <p:sp>
        <p:nvSpPr>
          <p:cNvPr id="37" name="Прямоугольник 10"/>
          <p:cNvSpPr>
            <a:spLocks noChangeArrowheads="1"/>
          </p:cNvSpPr>
          <p:nvPr/>
        </p:nvSpPr>
        <p:spPr bwMode="auto">
          <a:xfrm>
            <a:off x="3083260" y="6261191"/>
            <a:ext cx="1141413" cy="414338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938992</a:t>
            </a:r>
            <a:endParaRPr lang="ru-RU" altLang="en-US" b="1"/>
          </a:p>
        </p:txBody>
      </p:sp>
      <p:grpSp>
        <p:nvGrpSpPr>
          <p:cNvPr id="3" name="Group 26"/>
          <p:cNvGrpSpPr>
            <a:grpSpLocks noChangeAspect="1"/>
          </p:cNvGrpSpPr>
          <p:nvPr/>
        </p:nvGrpSpPr>
        <p:grpSpPr bwMode="auto">
          <a:xfrm>
            <a:off x="5613734" y="4576855"/>
            <a:ext cx="395288" cy="395287"/>
            <a:chOff x="552" y="2523"/>
            <a:chExt cx="1728" cy="1728"/>
          </a:xfrm>
        </p:grpSpPr>
        <p:sp>
          <p:nvSpPr>
            <p:cNvPr id="158741" name="Oval 27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742" name="Rectangle 28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6139198" y="4586379"/>
            <a:ext cx="3997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en-US" sz="2000"/>
              <a:t>малый период </a:t>
            </a:r>
            <a:br>
              <a:rPr lang="ru-RU" altLang="en-US" sz="2000"/>
            </a:br>
            <a:r>
              <a:rPr lang="ru-RU" altLang="en-US" sz="2000"/>
              <a:t>(последовательность повторяется через 10</a:t>
            </a:r>
            <a:r>
              <a:rPr lang="ru-RU" altLang="en-US" sz="2000" baseline="30000"/>
              <a:t>6</a:t>
            </a:r>
            <a:r>
              <a:rPr lang="ru-RU" altLang="en-US" sz="2000"/>
              <a:t> чисел)</a:t>
            </a:r>
          </a:p>
        </p:txBody>
      </p:sp>
      <p:sp>
        <p:nvSpPr>
          <p:cNvPr id="42" name="Прямоугольник 16"/>
          <p:cNvSpPr>
            <a:spLocks noChangeArrowheads="1"/>
          </p:cNvSpPr>
          <p:nvPr/>
        </p:nvSpPr>
        <p:spPr bwMode="auto">
          <a:xfrm>
            <a:off x="1938673" y="3860892"/>
            <a:ext cx="701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  <a:sym typeface="Symbol" panose="05050102010706020507" pitchFamily="18" charset="2"/>
              </a:rPr>
              <a:t>Метод середины квадрата </a:t>
            </a:r>
            <a:r>
              <a:rPr lang="ru-RU" altLang="en-US" sz="2400">
                <a:sym typeface="Symbol" panose="05050102010706020507" pitchFamily="18" charset="2"/>
              </a:rPr>
              <a:t>(Дж. фон Нейман)</a:t>
            </a:r>
            <a:endParaRPr lang="ru-RU" altLang="en-US"/>
          </a:p>
        </p:txBody>
      </p:sp>
      <p:sp>
        <p:nvSpPr>
          <p:cNvPr id="43" name="Скругленная прямоугольная выноска 42"/>
          <p:cNvSpPr/>
          <p:nvPr/>
        </p:nvSpPr>
        <p:spPr bwMode="auto">
          <a:xfrm>
            <a:off x="4621548" y="4521291"/>
            <a:ext cx="1677987" cy="522288"/>
          </a:xfrm>
          <a:prstGeom prst="wedgeRoundRectCallout">
            <a:avLst>
              <a:gd name="adj1" fmla="val -51041"/>
              <a:gd name="adj2" fmla="val 110089"/>
              <a:gd name="adj3" fmla="val 16667"/>
            </a:avLst>
          </a:prstGeom>
          <a:solidFill>
            <a:srgbClr val="99FF66"/>
          </a:solidFill>
          <a:ln w="25400" cap="flat" cmpd="sng" algn="ctr">
            <a:noFill/>
            <a:prstDash val="solid"/>
            <a:round/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200">
                <a:latin typeface="Arial" charset="0"/>
              </a:rPr>
              <a:t>в квадрате</a:t>
            </a:r>
          </a:p>
        </p:txBody>
      </p:sp>
      <p:sp>
        <p:nvSpPr>
          <p:cNvPr id="44" name="Прямоугольник 43"/>
          <p:cNvSpPr>
            <a:spLocks noChangeArrowheads="1"/>
          </p:cNvSpPr>
          <p:nvPr/>
        </p:nvSpPr>
        <p:spPr bwMode="auto">
          <a:xfrm>
            <a:off x="1938673" y="2617879"/>
            <a:ext cx="8328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ru-RU" altLang="en-US" sz="2400" b="1">
                <a:solidFill>
                  <a:srgbClr val="333399"/>
                </a:solidFill>
              </a:rPr>
              <a:t>Псевдослучайные числа </a:t>
            </a:r>
            <a:r>
              <a:rPr lang="ru-RU" altLang="en-US" sz="2400">
                <a:solidFill>
                  <a:srgbClr val="000000"/>
                </a:solidFill>
              </a:rPr>
              <a:t>– обладают свойствами случайных чисел, но каждое следующее число вычисляется по заданной формуле.</a:t>
            </a:r>
          </a:p>
        </p:txBody>
      </p:sp>
      <p:sp>
        <p:nvSpPr>
          <p:cNvPr id="45" name="Скругленная прямоугольная выноска 44"/>
          <p:cNvSpPr/>
          <p:nvPr/>
        </p:nvSpPr>
        <p:spPr bwMode="auto">
          <a:xfrm>
            <a:off x="1764048" y="4375241"/>
            <a:ext cx="1114425" cy="522288"/>
          </a:xfrm>
          <a:prstGeom prst="wedgeRoundRectCallout">
            <a:avLst>
              <a:gd name="adj1" fmla="val 63593"/>
              <a:gd name="adj2" fmla="val 23418"/>
              <a:gd name="adj3" fmla="val 16667"/>
            </a:avLst>
          </a:prstGeom>
          <a:solidFill>
            <a:srgbClr val="99FF66"/>
          </a:solidFill>
          <a:ln w="25400" cap="flat" cmpd="sng" algn="ctr">
            <a:noFill/>
            <a:prstDash val="solid"/>
            <a:round/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200" dirty="0">
                <a:latin typeface="Arial" charset="0"/>
              </a:rPr>
              <a:t>зерно</a:t>
            </a:r>
          </a:p>
        </p:txBody>
      </p:sp>
    </p:spTree>
    <p:extLst>
      <p:ext uri="{BB962C8B-B14F-4D97-AF65-F5344CB8AC3E}">
        <p14:creationId xmlns:p14="http://schemas.microsoft.com/office/powerpoint/2010/main" val="40570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3" grpId="0"/>
      <p:bldP spid="34" grpId="0" animBg="1"/>
      <p:bldP spid="35" grpId="0"/>
      <p:bldP spid="36" grpId="0" animBg="1"/>
      <p:bldP spid="37" grpId="0" animBg="1"/>
      <p:bldP spid="41" grpId="0"/>
      <p:bldP spid="42" grpId="0"/>
      <p:bldP spid="43" grpId="0" animBg="1"/>
      <p:bldP spid="43" grpId="1" animBg="1"/>
      <p:bldP spid="44" grpId="0"/>
      <p:bldP spid="45" grpId="0" animBg="1"/>
      <p:bldP spid="4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Оператор </a:t>
            </a:r>
            <a:r>
              <a:rPr lang="en-US" dirty="0" smtClean="0"/>
              <a:t>import: </a:t>
            </a:r>
            <a:r>
              <a:rPr lang="ru-RU" dirty="0" smtClean="0"/>
              <a:t>загрузка модулей</a:t>
            </a:r>
          </a:p>
        </p:txBody>
      </p:sp>
      <p:sp>
        <p:nvSpPr>
          <p:cNvPr id="16077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12B1D1-E3A0-4723-ADC3-06C10B940075}" type="slidenum">
              <a:rPr lang="ru-RU" altLang="en-US"/>
              <a:pPr/>
              <a:t>37</a:t>
            </a:fld>
            <a:endParaRPr lang="ru-RU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13095" y="2322432"/>
            <a:ext cx="5085347" cy="424949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Встретив двусмысленность, </a:t>
            </a:r>
            <a:endParaRPr lang="ru-RU" b="1" dirty="0" smtClean="0">
              <a:latin typeface="Calibri Light" panose="020F0302020204030204" pitchFamily="34" charset="0"/>
              <a:ea typeface="Times New Roman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ru-RU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отбрось </a:t>
            </a: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искушение угадать</a:t>
            </a:r>
            <a:r>
              <a:rPr lang="ru-RU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.</a:t>
            </a:r>
            <a:endParaRPr lang="ru-RU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ru-RU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Должен 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существовать один и, желательно, только один очевидный способ сделать что-то.</a:t>
            </a:r>
          </a:p>
          <a:p>
            <a:pPr>
              <a:defRPr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Хотя он поначалу может быть и не очевиден, </a:t>
            </a:r>
            <a:endParaRPr lang="ru-RU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ru-RU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если 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вы не голландец.</a:t>
            </a:r>
          </a:p>
          <a:p>
            <a:pPr>
              <a:defRPr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Сейчас лучше, чем никогда.</a:t>
            </a:r>
          </a:p>
          <a:p>
            <a:pPr>
              <a:defRPr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Хотя никогда зачастую лучше, чем прямо сейчас.</a:t>
            </a:r>
          </a:p>
          <a:p>
            <a:pPr>
              <a:defRPr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Если реализацию сложно объяснить — идея плоха.</a:t>
            </a:r>
          </a:p>
          <a:p>
            <a:pPr>
              <a:defRPr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Если реализацию легко объяснить — идея, возможно, хороша.</a:t>
            </a:r>
          </a:p>
          <a:p>
            <a:pPr>
              <a:defRPr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Пространства имён — отличная штука! </a:t>
            </a:r>
            <a:endParaRPr lang="ru-RU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ru-RU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Будем 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делать их больше</a:t>
            </a:r>
            <a:r>
              <a:rPr lang="ru-RU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  <a:p>
            <a:pPr>
              <a:defRPr/>
            </a:pPr>
            <a:endParaRPr lang="ru-RU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endParaRPr lang="pt-BR" b="1" dirty="0">
              <a:solidFill>
                <a:srgbClr val="008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1943" y="1997579"/>
            <a:ext cx="5601498" cy="419980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ru-RU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Красивое </a:t>
            </a: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лучше, чем уродливое.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Явное лучше, чем неявное.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Простое лучше, чем сложное.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Сложное лучше, чем запутанное.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Плоское лучше, чем вложенное.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Разреженное лучше, чем плотное.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Читаемость имеет значение.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Особые случаи не настолько особые, </a:t>
            </a:r>
            <a:endParaRPr lang="ru-RU" b="1" dirty="0" smtClean="0">
              <a:latin typeface="Calibri Light" panose="020F0302020204030204" pitchFamily="34" charset="0"/>
              <a:ea typeface="Times New Roman"/>
              <a:cs typeface="Calibri Light" panose="020F0302020204030204" pitchFamily="34" charset="0"/>
            </a:endParaRPr>
          </a:p>
          <a:p>
            <a:pPr>
              <a:lnSpc>
                <a:spcPct val="114000"/>
              </a:lnSpc>
              <a:defRPr/>
            </a:pPr>
            <a:r>
              <a:rPr lang="ru-RU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чтобы </a:t>
            </a: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нарушать правила.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При этом практичность важнее безупречности.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Ошибка никогда не должна замалчиваться.</a:t>
            </a:r>
          </a:p>
          <a:p>
            <a:pPr>
              <a:lnSpc>
                <a:spcPct val="114000"/>
              </a:lnSpc>
              <a:defRPr/>
            </a:pPr>
            <a:r>
              <a:rPr lang="ru-RU" b="1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Если только вы сами этого не захотите</a:t>
            </a:r>
            <a:r>
              <a:rPr lang="ru-RU" b="1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.</a:t>
            </a:r>
          </a:p>
          <a:p>
            <a:pPr>
              <a:lnSpc>
                <a:spcPct val="114000"/>
              </a:lnSpc>
              <a:defRPr/>
            </a:pPr>
            <a:endParaRPr lang="ru-RU" b="1" dirty="0">
              <a:latin typeface="Calibri Light" panose="020F0302020204030204" pitchFamily="34" charset="0"/>
              <a:ea typeface="Times New Roman"/>
              <a:cs typeface="Calibri Light" panose="020F03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76817" y="1127670"/>
            <a:ext cx="2212465" cy="46166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 this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4223084" y="1060697"/>
            <a:ext cx="4427538" cy="528638"/>
          </a:xfrm>
          <a:prstGeom prst="wedgeRoundRectCallout">
            <a:avLst>
              <a:gd name="adj1" fmla="val -64044"/>
              <a:gd name="adj2" fmla="val -26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 smtClean="0">
                <a:latin typeface="Arial" charset="0"/>
              </a:rPr>
              <a:t>Дзен 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ru-RU" sz="2400" dirty="0" smtClean="0">
                <a:latin typeface="Arial" charset="0"/>
              </a:rPr>
              <a:t>философия) </a:t>
            </a:r>
            <a:r>
              <a:rPr lang="en-US" sz="2400" dirty="0" smtClean="0">
                <a:latin typeface="Arial" charset="0"/>
              </a:rPr>
              <a:t>Python</a:t>
            </a:r>
            <a:endParaRPr lang="ru-RU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build="p" animBg="1"/>
      <p:bldP spid="10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Генератор случайных чисел</a:t>
            </a:r>
          </a:p>
        </p:txBody>
      </p:sp>
      <p:sp>
        <p:nvSpPr>
          <p:cNvPr id="16077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12B1D1-E3A0-4723-ADC3-06C10B940075}" type="slidenum">
              <a:rPr lang="ru-RU" altLang="en-US"/>
              <a:pPr/>
              <a:t>38</a:t>
            </a:fld>
            <a:endParaRPr lang="ru-RU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66980" y="4118479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600" b="1">
                <a:solidFill>
                  <a:srgbClr val="333399"/>
                </a:solidFill>
              </a:rPr>
              <a:t>Генератор на </a:t>
            </a:r>
            <a:r>
              <a:rPr lang="en-US" altLang="en-US" sz="2600" b="1">
                <a:solidFill>
                  <a:srgbClr val="333399"/>
                </a:solidFill>
              </a:rPr>
              <a:t>[0,1)</a:t>
            </a:r>
            <a:r>
              <a:rPr lang="ru-RU" altLang="en-US" sz="2600" b="1">
                <a:solidFill>
                  <a:srgbClr val="333399"/>
                </a:solidFill>
              </a:rPr>
              <a:t>: </a:t>
            </a:r>
            <a:endParaRPr lang="en-US" altLang="en-US" sz="2600" b="1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4492" y="4626479"/>
            <a:ext cx="81089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66980" y="2400804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en-US" sz="2600" b="1">
                <a:solidFill>
                  <a:srgbClr val="333399"/>
                </a:solidFill>
              </a:rPr>
              <a:t>[a,b]</a:t>
            </a:r>
            <a:r>
              <a:rPr lang="ru-RU" altLang="en-US" sz="2600" b="1">
                <a:solidFill>
                  <a:srgbClr val="333399"/>
                </a:solidFill>
              </a:rPr>
              <a:t>: </a:t>
            </a:r>
            <a:endParaRPr lang="en-US" altLang="en-US" sz="2600" b="1">
              <a:solidFill>
                <a:srgbClr val="3333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492" y="2934204"/>
            <a:ext cx="8147050" cy="936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eaLnBrk="1" hangingPunct="1"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71743" y="1713416"/>
            <a:ext cx="25812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4283242" y="1643565"/>
            <a:ext cx="4427538" cy="528638"/>
          </a:xfrm>
          <a:prstGeom prst="wedgeRoundRectCallout">
            <a:avLst>
              <a:gd name="adj1" fmla="val -64044"/>
              <a:gd name="adj2" fmla="val -26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Генератор случайных чисел</a:t>
            </a:r>
          </a:p>
        </p:txBody>
      </p:sp>
      <p:sp>
        <p:nvSpPr>
          <p:cNvPr id="16179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2618B7-B10D-4AE4-B563-FFCE12FA88BA}" type="slidenum">
              <a:rPr lang="ru-RU" altLang="en-US"/>
              <a:pPr/>
              <a:t>39</a:t>
            </a:fld>
            <a:endParaRPr lang="ru-RU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12914" y="4787902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600" b="1">
                <a:solidFill>
                  <a:srgbClr val="333399"/>
                </a:solidFill>
              </a:rPr>
              <a:t>Генератор на </a:t>
            </a:r>
            <a:r>
              <a:rPr lang="en-US" altLang="en-US" sz="2600" b="1">
                <a:solidFill>
                  <a:srgbClr val="333399"/>
                </a:solidFill>
              </a:rPr>
              <a:t>[0,1)</a:t>
            </a:r>
            <a:r>
              <a:rPr lang="ru-RU" altLang="en-US" sz="2600" b="1">
                <a:solidFill>
                  <a:srgbClr val="333399"/>
                </a:solidFill>
              </a:rPr>
              <a:t>: </a:t>
            </a:r>
            <a:endParaRPr lang="en-US" altLang="en-US" sz="2600" b="1">
              <a:solidFill>
                <a:srgbClr val="3333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0427" y="5295902"/>
            <a:ext cx="7802563" cy="8334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2400" b="1">
                <a:latin typeface="Courier New" panose="02070309020205020404" pitchFamily="49" charset="0"/>
              </a:rPr>
              <a:t>X</a:t>
            </a:r>
            <a:r>
              <a:rPr lang="pt-BR" altLang="en-US" sz="2400" b="1"/>
              <a:t> </a:t>
            </a:r>
            <a:r>
              <a:rPr lang="pt-BR" altLang="en-US" sz="2400" b="1">
                <a:latin typeface="Courier New" panose="02070309020205020404" pitchFamily="49" charset="0"/>
              </a:rPr>
              <a:t>=</a:t>
            </a:r>
            <a:r>
              <a:rPr lang="pt-BR" altLang="en-US" sz="2400" b="1"/>
              <a:t> </a:t>
            </a:r>
            <a:r>
              <a:rPr lang="pt-BR" altLang="en-US" sz="2400" b="1">
                <a:solidFill>
                  <a:srgbClr val="3333FF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sz="2400" b="1">
                <a:solidFill>
                  <a:srgbClr val="3333FF"/>
                </a:solidFill>
                <a:latin typeface="Courier New" panose="02070309020205020404" pitchFamily="49" charset="0"/>
              </a:rPr>
              <a:t>a</a:t>
            </a:r>
            <a:r>
              <a:rPr lang="pt-BR" altLang="en-US" sz="2400" b="1">
                <a:solidFill>
                  <a:srgbClr val="3333FF"/>
                </a:solidFill>
                <a:latin typeface="Courier New" panose="02070309020205020404" pitchFamily="49" charset="0"/>
              </a:rPr>
              <a:t>ndom</a:t>
            </a:r>
            <a:r>
              <a:rPr lang="pt-BR" altLang="en-US" sz="2400" b="1">
                <a:latin typeface="Courier New" panose="02070309020205020404" pitchFamily="49" charset="0"/>
              </a:rPr>
              <a:t>() </a:t>
            </a:r>
            <a:r>
              <a:rPr lang="ru-RU" altLang="en-US" sz="2400" b="1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псевдослучайное число</a:t>
            </a:r>
            <a:endParaRPr lang="en-US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en-US" sz="2400" b="1">
                <a:latin typeface="Courier New" panose="02070309020205020404" pitchFamily="49" charset="0"/>
              </a:rPr>
              <a:t>Y</a:t>
            </a:r>
            <a:r>
              <a:rPr lang="pt-BR" altLang="en-US" sz="2400" b="1"/>
              <a:t> </a:t>
            </a:r>
            <a:r>
              <a:rPr lang="pt-BR" altLang="en-US" sz="2400" b="1">
                <a:latin typeface="Courier New" panose="02070309020205020404" pitchFamily="49" charset="0"/>
              </a:rPr>
              <a:t>=</a:t>
            </a:r>
            <a:r>
              <a:rPr lang="pt-BR" altLang="en-US" sz="2400" b="1"/>
              <a:t> </a:t>
            </a:r>
            <a:r>
              <a:rPr lang="pt-BR" altLang="en-US" sz="2400" b="1">
                <a:solidFill>
                  <a:srgbClr val="3333FF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sz="2400" b="1">
                <a:solidFill>
                  <a:srgbClr val="3333FF"/>
                </a:solidFill>
                <a:latin typeface="Courier New" panose="02070309020205020404" pitchFamily="49" charset="0"/>
              </a:rPr>
              <a:t>a</a:t>
            </a:r>
            <a:r>
              <a:rPr lang="pt-BR" altLang="en-US" sz="2400" b="1">
                <a:solidFill>
                  <a:srgbClr val="3333FF"/>
                </a:solidFill>
                <a:latin typeface="Courier New" panose="02070309020205020404" pitchFamily="49" charset="0"/>
              </a:rPr>
              <a:t>ndom</a:t>
            </a:r>
            <a:r>
              <a:rPr lang="pt-BR" altLang="en-US" sz="2400" b="1">
                <a:latin typeface="Courier New" panose="02070309020205020404" pitchFamily="49" charset="0"/>
              </a:rPr>
              <a:t>()  </a:t>
            </a:r>
            <a:r>
              <a:rPr lang="pt-BR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это уже другое число!</a:t>
            </a:r>
            <a:endParaRPr lang="pt-BR" altLang="en-US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12914" y="3127377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en-US" sz="2600" b="1">
                <a:solidFill>
                  <a:srgbClr val="333399"/>
                </a:solidFill>
              </a:rPr>
              <a:t>[a,b]</a:t>
            </a:r>
            <a:r>
              <a:rPr lang="ru-RU" altLang="en-US" sz="2600" b="1">
                <a:solidFill>
                  <a:srgbClr val="333399"/>
                </a:solidFill>
              </a:rPr>
              <a:t>: </a:t>
            </a:r>
            <a:endParaRPr lang="en-US" altLang="en-US" sz="2600" b="1">
              <a:solidFill>
                <a:srgbClr val="3333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30427" y="3660777"/>
            <a:ext cx="7802563" cy="9366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pt-BR" altLang="en-US" sz="2400" b="1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en-US" sz="2400" b="1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randint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60</a:t>
            </a:r>
            <a:r>
              <a:rPr lang="ru-RU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ru-RU" altLang="en-US" sz="2400" b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псевдослучайное число</a:t>
            </a:r>
            <a:endParaRPr lang="ru-RU" altLang="en-US" sz="24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pt-BR" altLang="en-US" sz="2400" b="1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en-US" sz="2400" b="1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randint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60</a:t>
            </a:r>
            <a:r>
              <a:rPr lang="ru-RU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en-US" sz="2400" b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ru-RU" altLang="en-US" sz="2400" b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это уже другое число!</a:t>
            </a:r>
            <a:endParaRPr lang="pt-BR" altLang="en-US" sz="24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17677" y="1423989"/>
            <a:ext cx="3871913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from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 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920876" y="2306638"/>
            <a:ext cx="4427538" cy="528638"/>
          </a:xfrm>
          <a:prstGeom prst="wedgeRoundRectCallout">
            <a:avLst>
              <a:gd name="adj1" fmla="val -29910"/>
              <a:gd name="adj2" fmla="val -13960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040440" y="1582738"/>
            <a:ext cx="2763837" cy="528638"/>
          </a:xfrm>
          <a:prstGeom prst="wedgeRoundRectCallout">
            <a:avLst>
              <a:gd name="adj1" fmla="val -69887"/>
              <a:gd name="adj2" fmla="val -387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подключить все!</a:t>
            </a:r>
            <a:endParaRPr lang="ru-RU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Введение:   </a:t>
            </a:r>
            <a:r>
              <a:rPr lang="ru-RU" b="0" i="1" dirty="0" smtClean="0"/>
              <a:t>как подружиться с Питоном ?</a:t>
            </a:r>
          </a:p>
        </p:txBody>
      </p:sp>
      <p:sp>
        <p:nvSpPr>
          <p:cNvPr id="13107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0F9C67-A850-4720-9CEB-5BD1AAACBA5B}" type="slidenum">
              <a:rPr lang="ru-RU" altLang="en-US"/>
              <a:pPr/>
              <a:t>4</a:t>
            </a:fld>
            <a:endParaRPr lang="ru-RU" altLang="en-US"/>
          </a:p>
        </p:txBody>
      </p:sp>
      <p:sp>
        <p:nvSpPr>
          <p:cNvPr id="131076" name="Text Box 5"/>
          <p:cNvSpPr txBox="1">
            <a:spLocks noChangeArrowheads="1"/>
          </p:cNvSpPr>
          <p:nvPr/>
        </p:nvSpPr>
        <p:spPr bwMode="auto">
          <a:xfrm>
            <a:off x="414290" y="1145576"/>
            <a:ext cx="1141275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dirty="0" smtClean="0">
                <a:cs typeface="Arial" panose="020B0604020202020204" pitchFamily="34" charset="0"/>
              </a:rPr>
              <a:t>Для </a:t>
            </a:r>
            <a:r>
              <a:rPr lang="en-US" altLang="en-US" sz="2400" dirty="0" smtClean="0">
                <a:cs typeface="Arial" panose="020B0604020202020204" pitchFamily="34" charset="0"/>
              </a:rPr>
              <a:t>OS </a:t>
            </a:r>
            <a:r>
              <a:rPr lang="en-US" altLang="en-US" sz="2400" dirty="0" err="1" smtClean="0">
                <a:cs typeface="Arial" panose="020B0604020202020204" pitchFamily="34" charset="0"/>
              </a:rPr>
              <a:t>Andriod</a:t>
            </a:r>
            <a:r>
              <a:rPr lang="ru-RU" altLang="en-US" sz="2400" dirty="0" smtClean="0">
                <a:cs typeface="Arial" panose="020B0604020202020204" pitchFamily="34" charset="0"/>
              </a:rPr>
              <a:t> (телефон, планшет):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ru-RU" altLang="en-US" sz="2400" i="1" dirty="0" smtClean="0">
                <a:cs typeface="Arial" panose="020B0604020202020204" pitchFamily="34" charset="0"/>
              </a:rPr>
              <a:t>Питон, который всегда с тобой…</a:t>
            </a:r>
          </a:p>
          <a:p>
            <a:pPr>
              <a:spcBef>
                <a:spcPct val="50000"/>
              </a:spcBef>
            </a:pPr>
            <a:r>
              <a:rPr lang="ru-RU" altLang="en-US" sz="2400" dirty="0" smtClean="0">
                <a:cs typeface="Arial" panose="020B0604020202020204" pitchFamily="34" charset="0"/>
              </a:rPr>
              <a:t>Среда разработки </a:t>
            </a:r>
            <a:r>
              <a:rPr lang="ru-RU" altLang="en-US" sz="2400" i="1" dirty="0" smtClean="0">
                <a:cs typeface="Arial" panose="020B0604020202020204" pitchFamily="34" charset="0"/>
              </a:rPr>
              <a:t>-  </a:t>
            </a:r>
            <a:r>
              <a:rPr lang="en-US" altLang="en-US" sz="2400" b="1" i="1" dirty="0" smtClean="0">
                <a:cs typeface="Arial" panose="020B0604020202020204" pitchFamily="34" charset="0"/>
              </a:rPr>
              <a:t>IDE </a:t>
            </a:r>
            <a:r>
              <a:rPr lang="ru-RU" altLang="en-US" sz="2400" i="1" dirty="0" smtClean="0">
                <a:cs typeface="Arial" panose="020B0604020202020204" pitchFamily="34" charset="0"/>
              </a:rPr>
              <a:t>(</a:t>
            </a:r>
            <a:r>
              <a:rPr lang="en-US" altLang="en-US" sz="2400" i="1" dirty="0" smtClean="0">
                <a:cs typeface="Arial" panose="020B0604020202020204" pitchFamily="34" charset="0"/>
              </a:rPr>
              <a:t>Integrated Development Environment</a:t>
            </a:r>
            <a:r>
              <a:rPr lang="ru-RU" altLang="en-US" sz="2400" i="1" dirty="0" smtClean="0"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ru-RU" altLang="en-US" sz="2400" i="1" dirty="0" smtClean="0">
                <a:cs typeface="Arial" panose="020B0604020202020204" pitchFamily="34" charset="0"/>
              </a:rPr>
              <a:t>Редактор + интерпретатор </a:t>
            </a:r>
            <a:r>
              <a:rPr lang="en-US" altLang="en-US" sz="2400" i="1" dirty="0" smtClean="0">
                <a:cs typeface="Arial" panose="020B0604020202020204" pitchFamily="34" charset="0"/>
              </a:rPr>
              <a:t>Python</a:t>
            </a:r>
            <a:r>
              <a:rPr lang="ru-RU" altLang="en-US" sz="2400" i="1" dirty="0" smtClean="0">
                <a:cs typeface="Arial" panose="020B0604020202020204" pitchFamily="34" charset="0"/>
              </a:rPr>
              <a:t>. </a:t>
            </a:r>
            <a:endParaRPr lang="en-US" altLang="en-US" sz="2400" i="1" dirty="0" smtClean="0"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ru-RU" altLang="en-US" sz="2400" i="1" dirty="0" smtClean="0">
                <a:cs typeface="Arial" panose="020B0604020202020204" pitchFamily="34" charset="0"/>
              </a:rPr>
              <a:t>Ввод и запуск программ. И еще много </a:t>
            </a:r>
            <a:r>
              <a:rPr lang="ru-RU" altLang="en-US" sz="2400" i="1" dirty="0" err="1" smtClean="0">
                <a:cs typeface="Arial" panose="020B0604020202020204" pitchFamily="34" charset="0"/>
              </a:rPr>
              <a:t>витаминок</a:t>
            </a:r>
            <a:r>
              <a:rPr lang="ru-RU" altLang="en-US" sz="2400" i="1" dirty="0" smtClean="0">
                <a:cs typeface="Arial" panose="020B0604020202020204" pitchFamily="34" charset="0"/>
              </a:rPr>
              <a:t>… </a:t>
            </a:r>
            <a:endParaRPr lang="en-US" altLang="en-US" sz="2400" i="1" dirty="0" smtClean="0"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ru-RU" altLang="en-US" sz="2400" i="1" dirty="0" smtClean="0">
                <a:cs typeface="Arial" panose="020B0604020202020204" pitchFamily="34" charset="0"/>
              </a:rPr>
              <a:t>Одна из лучших </a:t>
            </a:r>
            <a:r>
              <a:rPr lang="en-US" altLang="en-US" sz="2400" i="1" dirty="0" smtClean="0">
                <a:cs typeface="Arial" panose="020B0604020202020204" pitchFamily="34" charset="0"/>
              </a:rPr>
              <a:t>IDE </a:t>
            </a:r>
            <a:r>
              <a:rPr lang="ru-RU" altLang="en-US" sz="2400" i="1" dirty="0" smtClean="0">
                <a:cs typeface="Arial" panose="020B0604020202020204" pitchFamily="34" charset="0"/>
              </a:rPr>
              <a:t>на </a:t>
            </a:r>
            <a:r>
              <a:rPr lang="en-US" altLang="en-US" sz="2400" i="1" dirty="0" smtClean="0">
                <a:cs typeface="Arial" panose="020B0604020202020204" pitchFamily="34" charset="0"/>
              </a:rPr>
              <a:t>Android Play Market: </a:t>
            </a:r>
            <a:r>
              <a:rPr lang="en-US" altLang="en-US" sz="2400" b="1" i="1" dirty="0" err="1" smtClean="0">
                <a:cs typeface="Arial" panose="020B0604020202020204" pitchFamily="34" charset="0"/>
              </a:rPr>
              <a:t>Pydroid</a:t>
            </a:r>
            <a:r>
              <a:rPr lang="en-US" altLang="en-US" sz="2400" b="1" i="1" dirty="0" smtClean="0">
                <a:cs typeface="Arial" panose="020B0604020202020204" pitchFamily="34" charset="0"/>
              </a:rPr>
              <a:t> 3.</a:t>
            </a:r>
          </a:p>
          <a:p>
            <a:pPr>
              <a:spcBef>
                <a:spcPct val="50000"/>
              </a:spcBef>
            </a:pPr>
            <a:endParaRPr lang="ru-RU" altLang="en-US" sz="2000" i="1" dirty="0"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51" y="4284897"/>
            <a:ext cx="2457450" cy="2381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955" y="2475667"/>
            <a:ext cx="3028343" cy="41904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93" y="4284897"/>
            <a:ext cx="2854631" cy="238125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859306" y="5244353"/>
            <a:ext cx="968188" cy="416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вправо 9"/>
          <p:cNvSpPr/>
          <p:nvPr/>
        </p:nvSpPr>
        <p:spPr>
          <a:xfrm>
            <a:off x="7652501" y="5244352"/>
            <a:ext cx="968188" cy="416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62819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FB3E7E-93C4-4316-97F4-F89C6410C878}" type="slidenum">
              <a:rPr lang="ru-RU" altLang="en-US"/>
              <a:pPr/>
              <a:t>40</a:t>
            </a:fld>
            <a:endParaRPr lang="ru-RU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01383" y="1326984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Игральный кубик бросается три раза (выпадает три случайных значения). Сколько очков в среднем выпало?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Выпало очков: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5 3 1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(5+3+1)/3=3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01383" y="3447883"/>
            <a:ext cx="8420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Игральный кубик бросается три раза (выпадает три случайных значения). Из этих чисел составляется целое число, программа должна найти его квадрат.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Выпало очков: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Число 123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Его квадрат 15129 </a:t>
            </a:r>
          </a:p>
        </p:txBody>
      </p:sp>
    </p:spTree>
    <p:extLst>
      <p:ext uri="{BB962C8B-B14F-4D97-AF65-F5344CB8AC3E}">
        <p14:creationId xmlns:p14="http://schemas.microsoft.com/office/powerpoint/2010/main" val="2861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63843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D4696-E956-4692-91F9-1C26C8BF06AB}" type="slidenum">
              <a:rPr lang="ru-RU" altLang="en-US"/>
              <a:pPr/>
              <a:t>41</a:t>
            </a:fld>
            <a:endParaRPr lang="ru-RU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08878" y="1495426"/>
            <a:ext cx="84201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«5»: </a:t>
            </a:r>
            <a:r>
              <a:rPr lang="ru-RU" sz="2400" dirty="0"/>
              <a:t>Получить случайное трёхзначное число и вывести через запятую его отдельные цифры.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Получено число 123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сотни: 1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десятки: 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единицы: 3</a:t>
            </a:r>
          </a:p>
        </p:txBody>
      </p:sp>
    </p:spTree>
    <p:extLst>
      <p:ext uri="{BB962C8B-B14F-4D97-AF65-F5344CB8AC3E}">
        <p14:creationId xmlns:p14="http://schemas.microsoft.com/office/powerpoint/2010/main" val="38081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49675" y="3722689"/>
            <a:ext cx="5372100" cy="1381125"/>
          </a:xfrm>
        </p:spPr>
        <p:txBody>
          <a:bodyPr/>
          <a:lstStyle/>
          <a:p>
            <a:pPr marL="1257300" indent="-1257300" algn="ctr"/>
            <a:r>
              <a:rPr lang="ru-RU" altLang="en-US" sz="3600" b="1" dirty="0"/>
              <a:t>Ветвления</a:t>
            </a:r>
          </a:p>
          <a:p>
            <a:pPr marL="1257300" indent="-1257300" algn="ctr"/>
            <a:endParaRPr lang="ru-RU" altLang="en-US" sz="3600" b="1" dirty="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0420" y="1345055"/>
            <a:ext cx="8333509" cy="179316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ru-RU" sz="6000" dirty="0"/>
              <a:t>Программирование на языке </a:t>
            </a:r>
            <a:r>
              <a:rPr lang="en-US" sz="6000" dirty="0"/>
              <a:t>Python</a:t>
            </a:r>
            <a:endParaRPr lang="ru-RU" sz="6000" dirty="0"/>
          </a:p>
        </p:txBody>
      </p:sp>
      <p:sp>
        <p:nvSpPr>
          <p:cNvPr id="14848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1528695" y="220383"/>
            <a:ext cx="248264" cy="184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D3B61-4603-4BC7-ADC5-94100331CFC1}" type="slidenum">
              <a:rPr lang="ru-RU" altLang="en-US" sz="1200"/>
              <a:pPr/>
              <a:t>42</a:t>
            </a:fld>
            <a:endParaRPr lang="ru-RU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22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Условный оператор</a:t>
            </a:r>
          </a:p>
        </p:txBody>
      </p:sp>
      <p:sp>
        <p:nvSpPr>
          <p:cNvPr id="16589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2C4F19-B7FE-47CA-A09A-6992319327D7}" type="slidenum">
              <a:rPr lang="ru-RU" altLang="en-US"/>
              <a:pPr/>
              <a:t>43</a:t>
            </a:fld>
            <a:endParaRPr lang="ru-RU" altLang="en-US"/>
          </a:p>
        </p:txBody>
      </p:sp>
      <p:sp>
        <p:nvSpPr>
          <p:cNvPr id="6" name="Прямоугольник 6"/>
          <p:cNvSpPr>
            <a:spLocks noChangeArrowheads="1"/>
          </p:cNvSpPr>
          <p:nvPr/>
        </p:nvSpPr>
        <p:spPr bwMode="auto">
          <a:xfrm>
            <a:off x="1906588" y="806451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Задача: </a:t>
            </a:r>
            <a:r>
              <a:rPr lang="ru-RU" altLang="en-US" sz="2400" b="1">
                <a:solidFill>
                  <a:srgbClr val="333399"/>
                </a:solidFill>
              </a:rPr>
              <a:t>изменить порядок действий</a:t>
            </a:r>
            <a:r>
              <a:rPr lang="ru-RU" altLang="en-US" sz="2400"/>
              <a:t> в зависимости от выполнения некоторого условия.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058989" y="1927225"/>
            <a:ext cx="5324475" cy="3594100"/>
            <a:chOff x="471" y="1261"/>
            <a:chExt cx="3354" cy="22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a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12" name="AutoShape 16"/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>
                  <a:latin typeface="Courier New" pitchFamily="49" charset="0"/>
                </a:rPr>
                <a:t>a &gt; b?</a:t>
              </a:r>
              <a:endParaRPr lang="ru-RU" sz="2200" b="1">
                <a:latin typeface="Courier New" pitchFamily="49" charset="0"/>
              </a:endParaRPr>
            </a:p>
          </p:txBody>
        </p:sp>
        <p:sp>
          <p:nvSpPr>
            <p:cNvPr id="165908" name="Line 17"/>
            <p:cNvSpPr>
              <a:spLocks noChangeShapeType="1"/>
            </p:cNvSpPr>
            <p:nvPr/>
          </p:nvSpPr>
          <p:spPr bwMode="auto">
            <a:xfrm>
              <a:off x="2132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827" y="2083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b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165910" name="Line 20"/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5911" name="Freeform 21"/>
            <p:cNvSpPr>
              <a:spLocks/>
            </p:cNvSpPr>
            <p:nvPr/>
          </p:nvSpPr>
          <p:spPr bwMode="auto">
            <a:xfrm>
              <a:off x="2682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5912" name="Freeform 22"/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5913" name="Freeform 23"/>
            <p:cNvSpPr>
              <a:spLocks/>
            </p:cNvSpPr>
            <p:nvPr/>
          </p:nvSpPr>
          <p:spPr bwMode="auto">
            <a:xfrm>
              <a:off x="960" y="2444"/>
              <a:ext cx="2361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219 w 2409"/>
                <a:gd name="T5" fmla="*/ 343 h 343"/>
                <a:gd name="T6" fmla="*/ 219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5914" name="Line 24"/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5915" name="Line 25"/>
            <p:cNvSpPr>
              <a:spLocks noChangeShapeType="1"/>
            </p:cNvSpPr>
            <p:nvPr/>
          </p:nvSpPr>
          <p:spPr bwMode="auto">
            <a:xfrm>
              <a:off x="3320" y="257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5916" name="Line 26"/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5917" name="Oval 27"/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5918" name="Text Box 28"/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en-US"/>
                <a:t>да</a:t>
              </a:r>
            </a:p>
          </p:txBody>
        </p:sp>
        <p:sp>
          <p:nvSpPr>
            <p:cNvPr id="165919" name="Text Box 29"/>
            <p:cNvSpPr txBox="1">
              <a:spLocks noChangeArrowheads="1"/>
            </p:cNvSpPr>
            <p:nvPr/>
          </p:nvSpPr>
          <p:spPr bwMode="auto">
            <a:xfrm>
              <a:off x="2880" y="1455"/>
              <a:ext cx="43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en-US"/>
                <a:t>нет</a:t>
              </a:r>
            </a:p>
          </p:txBody>
        </p:sp>
        <p:sp>
          <p:nvSpPr>
            <p:cNvPr id="26" name="AutoShape 9"/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ru-RU" sz="2200" b="1" dirty="0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 dirty="0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1928814" y="2101850"/>
            <a:ext cx="5597525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AutoShape 53"/>
          <p:cNvSpPr>
            <a:spLocks noChangeArrowheads="1"/>
          </p:cNvSpPr>
          <p:nvPr/>
        </p:nvSpPr>
        <p:spPr bwMode="auto">
          <a:xfrm>
            <a:off x="7983538" y="1411288"/>
            <a:ext cx="1935162" cy="1358900"/>
          </a:xfrm>
          <a:prstGeom prst="wedgeRoundRectCallout">
            <a:avLst>
              <a:gd name="adj1" fmla="val -89918"/>
              <a:gd name="adj2" fmla="val 1694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полная форма ветвления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7689850" y="3141664"/>
            <a:ext cx="2584450" cy="663575"/>
            <a:chOff x="433" y="3902"/>
            <a:chExt cx="1628" cy="418"/>
          </a:xfrm>
        </p:grpSpPr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34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Если  </a:t>
              </a:r>
              <a:r>
                <a:rPr lang="en-US" sz="2400" dirty="0">
                  <a:latin typeface="Arial" charset="0"/>
                </a:rPr>
                <a:t>a = b?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6590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7820026" y="4267201"/>
            <a:ext cx="2347913" cy="20097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a &gt; b: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M = a  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M = b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4" name="Группа 35"/>
          <p:cNvGrpSpPr>
            <a:grpSpLocks/>
          </p:cNvGrpSpPr>
          <p:nvPr/>
        </p:nvGrpSpPr>
        <p:grpSpPr bwMode="auto">
          <a:xfrm>
            <a:off x="5861051" y="4735513"/>
            <a:ext cx="2411413" cy="1566862"/>
            <a:chOff x="4336824" y="4735286"/>
            <a:chExt cx="2412318" cy="1567543"/>
          </a:xfrm>
        </p:grpSpPr>
        <p:sp>
          <p:nvSpPr>
            <p:cNvPr id="165899" name="Полилиния 29"/>
            <p:cNvSpPr>
              <a:spLocks noChangeArrowheads="1"/>
            </p:cNvSpPr>
            <p:nvPr/>
          </p:nvSpPr>
          <p:spPr bwMode="auto">
            <a:xfrm>
              <a:off x="6281057" y="47352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12829808 w 413657"/>
                <a:gd name="T3" fmla="*/ 0 h 544285"/>
                <a:gd name="T4" fmla="*/ 13176524 w 413657"/>
                <a:gd name="T5" fmla="*/ 2782322 h 544285"/>
                <a:gd name="T6" fmla="*/ 0 w 413657"/>
                <a:gd name="T7" fmla="*/ 2782322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0" name="Полилиния 31"/>
            <p:cNvSpPr>
              <a:spLocks noChangeArrowheads="1"/>
            </p:cNvSpPr>
            <p:nvPr/>
          </p:nvSpPr>
          <p:spPr bwMode="auto">
            <a:xfrm>
              <a:off x="6281057" y="57258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12829808 w 413657"/>
                <a:gd name="T3" fmla="*/ 0 h 544285"/>
                <a:gd name="T4" fmla="*/ 13176524 w 413657"/>
                <a:gd name="T5" fmla="*/ 2782322 h 544285"/>
                <a:gd name="T6" fmla="*/ 0 w 413657"/>
                <a:gd name="T7" fmla="*/ 2782322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5901" name="Группа 34"/>
            <p:cNvGrpSpPr>
              <a:grpSpLocks/>
            </p:cNvGrpSpPr>
            <p:nvPr/>
          </p:nvGrpSpPr>
          <p:grpSpPr bwMode="auto">
            <a:xfrm>
              <a:off x="4336824" y="5203370"/>
              <a:ext cx="2006826" cy="848180"/>
              <a:chOff x="4336824" y="5203370"/>
              <a:chExt cx="2006826" cy="848180"/>
            </a:xfrm>
          </p:grpSpPr>
          <p:sp>
            <p:nvSpPr>
              <p:cNvPr id="33" name="AutoShape 53"/>
              <p:cNvSpPr>
                <a:spLocks noChangeArrowheads="1"/>
              </p:cNvSpPr>
              <p:nvPr/>
            </p:nvSpPr>
            <p:spPr bwMode="auto">
              <a:xfrm>
                <a:off x="4336824" y="5203801"/>
                <a:ext cx="1672265" cy="668628"/>
              </a:xfrm>
              <a:prstGeom prst="wedgeRoundRectCallout">
                <a:avLst>
                  <a:gd name="adj1" fmla="val 74140"/>
                  <a:gd name="adj2" fmla="val -72483"/>
                  <a:gd name="adj3" fmla="val 16667"/>
                </a:avLst>
              </a:prstGeom>
              <a:solidFill>
                <a:srgbClr val="E6E6FF"/>
              </a:solidFill>
              <a:ln w="12700">
                <a:noFill/>
                <a:miter lim="800000"/>
                <a:headEnd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 sz="2400" dirty="0">
                    <a:latin typeface="Arial" charset="0"/>
                  </a:rPr>
                  <a:t>отступы</a:t>
                </a:r>
              </a:p>
            </p:txBody>
          </p:sp>
          <p:sp>
            <p:nvSpPr>
              <p:cNvPr id="34" name="Полилиния 33"/>
              <p:cNvSpPr/>
              <p:nvPr/>
            </p:nvSpPr>
            <p:spPr bwMode="auto">
              <a:xfrm>
                <a:off x="6007501" y="5626259"/>
                <a:ext cx="336676" cy="425635"/>
              </a:xfrm>
              <a:custGeom>
                <a:avLst/>
                <a:gdLst>
                  <a:gd name="connsiteX0" fmla="*/ 0 w 336550"/>
                  <a:gd name="connsiteY0" fmla="*/ 142875 h 425450"/>
                  <a:gd name="connsiteX1" fmla="*/ 336550 w 336550"/>
                  <a:gd name="connsiteY1" fmla="*/ 425450 h 425450"/>
                  <a:gd name="connsiteX2" fmla="*/ 0 w 336550"/>
                  <a:gd name="connsiteY2" fmla="*/ 0 h 425450"/>
                  <a:gd name="connsiteX3" fmla="*/ 0 w 336550"/>
                  <a:gd name="connsiteY3" fmla="*/ 142875 h 42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550" h="425450">
                    <a:moveTo>
                      <a:pt x="0" y="142875"/>
                    </a:moveTo>
                    <a:lnTo>
                      <a:pt x="336550" y="425450"/>
                    </a:lnTo>
                    <a:lnTo>
                      <a:pt x="0" y="0"/>
                    </a:lnTo>
                    <a:cubicBezTo>
                      <a:pt x="1058" y="47625"/>
                      <a:pt x="2117" y="95250"/>
                      <a:pt x="0" y="142875"/>
                    </a:cubicBezTo>
                    <a:close/>
                  </a:path>
                </a:pathLst>
              </a:custGeom>
              <a:solidFill>
                <a:srgbClr val="E6E6FF"/>
              </a:solidFill>
              <a:ln w="12700">
                <a:noFill/>
                <a:miter lim="800000"/>
                <a:headEnd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 eaLnBrk="1" hangingPunct="1">
                  <a:defRPr/>
                </a:pPr>
                <a:endParaRPr lang="ru-RU" sz="240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3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Условный оператор: неполная форма</a:t>
            </a:r>
          </a:p>
        </p:txBody>
      </p:sp>
      <p:sp>
        <p:nvSpPr>
          <p:cNvPr id="16691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1A6643-2245-43A0-9F07-3D8282AE6E16}" type="slidenum">
              <a:rPr lang="ru-RU" altLang="en-US"/>
              <a:pPr/>
              <a:t>44</a:t>
            </a:fld>
            <a:endParaRPr lang="ru-RU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130425" y="1040981"/>
            <a:ext cx="4127500" cy="4500562"/>
            <a:chOff x="471" y="690"/>
            <a:chExt cx="2600" cy="283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b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b &gt; a?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166925" name="Line 17"/>
            <p:cNvSpPr>
              <a:spLocks noChangeShapeType="1"/>
            </p:cNvSpPr>
            <p:nvPr/>
          </p:nvSpPr>
          <p:spPr bwMode="auto">
            <a:xfrm>
              <a:off x="2138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6926" name="Line 20"/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6927" name="Freeform 21"/>
            <p:cNvSpPr>
              <a:spLocks/>
            </p:cNvSpPr>
            <p:nvPr/>
          </p:nvSpPr>
          <p:spPr bwMode="auto">
            <a:xfrm>
              <a:off x="2682" y="1722"/>
              <a:ext cx="246" cy="942"/>
            </a:xfrm>
            <a:custGeom>
              <a:avLst/>
              <a:gdLst>
                <a:gd name="T0" fmla="*/ 0 w 623"/>
                <a:gd name="T1" fmla="*/ 0 h 524"/>
                <a:gd name="T2" fmla="*/ 0 w 623"/>
                <a:gd name="T3" fmla="*/ 0 h 524"/>
                <a:gd name="T4" fmla="*/ 0 w 623"/>
                <a:gd name="T5" fmla="*/ 2147483646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6928" name="Freeform 22"/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6929" name="Freeform 23"/>
            <p:cNvSpPr>
              <a:spLocks/>
            </p:cNvSpPr>
            <p:nvPr/>
          </p:nvSpPr>
          <p:spPr bwMode="auto">
            <a:xfrm>
              <a:off x="960" y="2444"/>
              <a:ext cx="1968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2 w 2409"/>
                <a:gd name="T5" fmla="*/ 343 h 343"/>
                <a:gd name="T6" fmla="*/ 2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6930" name="Line 24"/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6931" name="Line 26"/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6932" name="Oval 27"/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6933" name="Text Box 28"/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en-US"/>
                <a:t>да</a:t>
              </a:r>
            </a:p>
          </p:txBody>
        </p:sp>
        <p:sp>
          <p:nvSpPr>
            <p:cNvPr id="166934" name="Text Box 29"/>
            <p:cNvSpPr txBox="1">
              <a:spLocks noChangeArrowheads="1"/>
            </p:cNvSpPr>
            <p:nvPr/>
          </p:nvSpPr>
          <p:spPr bwMode="auto">
            <a:xfrm>
              <a:off x="2640" y="1455"/>
              <a:ext cx="43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en-US"/>
                <a:t>нет</a:t>
              </a: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ru-RU" sz="2200" b="1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639" y="889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a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166937" name="Line 17"/>
            <p:cNvSpPr>
              <a:spLocks noChangeShapeType="1"/>
            </p:cNvSpPr>
            <p:nvPr/>
          </p:nvSpPr>
          <p:spPr bwMode="auto">
            <a:xfrm>
              <a:off x="2138" y="690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2000250" y="2122068"/>
            <a:ext cx="4616450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AutoShape 53"/>
          <p:cNvSpPr>
            <a:spLocks noChangeArrowheads="1"/>
          </p:cNvSpPr>
          <p:nvPr/>
        </p:nvSpPr>
        <p:spPr bwMode="auto">
          <a:xfrm>
            <a:off x="7392988" y="3418262"/>
            <a:ext cx="1935162" cy="1358900"/>
          </a:xfrm>
          <a:prstGeom prst="wedgeRoundRectCallout">
            <a:avLst>
              <a:gd name="adj1" fmla="val -89917"/>
              <a:gd name="adj2" fmla="val 16949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dirty="0"/>
              <a:t>неполная форма ветвления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019926" y="1182269"/>
            <a:ext cx="2720975" cy="13112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M = a  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</a:rPr>
              <a:t> b &gt; a: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  M = b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427287" y="6055894"/>
            <a:ext cx="30797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M</a:t>
            </a:r>
            <a:r>
              <a:rPr lang="en-US" sz="2800" b="1" dirty="0"/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max</a:t>
            </a:r>
            <a:r>
              <a:rPr lang="en-US" sz="2800" b="1" dirty="0">
                <a:latin typeface="Courier New" pitchFamily="49" charset="0"/>
              </a:rPr>
              <a:t>(a, b)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1928813" y="5503444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Решение в стиле </a:t>
            </a:r>
            <a:r>
              <a:rPr lang="en-US" altLang="en-US" sz="2400" b="1">
                <a:solidFill>
                  <a:srgbClr val="333399"/>
                </a:solidFill>
              </a:rPr>
              <a:t>Python:</a:t>
            </a:r>
            <a:endParaRPr lang="ru-RU" altLang="en-US" b="1">
              <a:solidFill>
                <a:srgbClr val="333399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792787" y="6055894"/>
            <a:ext cx="46291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80340" indent="90170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M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if</a:t>
            </a:r>
            <a:r>
              <a:rPr lang="en-US" sz="2800" b="1" dirty="0">
                <a:latin typeface="Courier New"/>
                <a:ea typeface="Times New Roman"/>
              </a:rPr>
              <a:t> 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&gt;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b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else</a:t>
            </a:r>
            <a:r>
              <a:rPr lang="en-US" sz="2800" b="1" dirty="0">
                <a:latin typeface="Courier New"/>
                <a:ea typeface="Times New Roman"/>
              </a:rPr>
              <a:t> b</a:t>
            </a:r>
            <a:endParaRPr lang="ru-RU" sz="2800" b="1" dirty="0"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595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8" grpId="0" animBg="1"/>
      <p:bldP spid="23" grpId="0" animBg="1"/>
      <p:bldP spid="24" grpId="0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Условный оператор</a:t>
            </a:r>
          </a:p>
        </p:txBody>
      </p:sp>
      <p:sp>
        <p:nvSpPr>
          <p:cNvPr id="16793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EB7C7C-6212-404B-BD2C-6CC1A2187693}" type="slidenum">
              <a:rPr lang="ru-RU" altLang="en-US"/>
              <a:pPr/>
              <a:t>45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966915" y="1440783"/>
            <a:ext cx="3368675" cy="20097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a &gt; b: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ru-RU" sz="2800" b="1" dirty="0">
                <a:latin typeface="Courier New" pitchFamily="49" charset="0"/>
              </a:rPr>
              <a:t>с</a:t>
            </a:r>
            <a:r>
              <a:rPr lang="en-US" sz="2800" b="1" dirty="0">
                <a:latin typeface="Courier New" pitchFamily="49" charset="0"/>
              </a:rPr>
              <a:t> = a  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  </a:t>
            </a:r>
            <a:r>
              <a:rPr lang="en-US" sz="2800" b="1" dirty="0">
                <a:latin typeface="Courier New" pitchFamily="49" charset="0"/>
              </a:rPr>
              <a:t>a = b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b = c 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7214" y="1467771"/>
            <a:ext cx="2711450" cy="663575"/>
            <a:chOff x="433" y="3902"/>
            <a:chExt cx="1708" cy="418"/>
          </a:xfrm>
        </p:grpSpPr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414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67960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851528" y="2953670"/>
            <a:ext cx="860425" cy="5778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8204203" y="2940970"/>
            <a:ext cx="860425" cy="57785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7194553" y="4528470"/>
            <a:ext cx="860425" cy="5778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?</a:t>
            </a:r>
            <a:endParaRPr lang="ru-RU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7194553" y="4528470"/>
            <a:ext cx="860425" cy="5778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</a:rPr>
              <a:t>4</a:t>
            </a:r>
            <a:endParaRPr lang="ru-RU" altLang="en-US" sz="2800" b="1">
              <a:solidFill>
                <a:schemeClr val="bg1"/>
              </a:solidFill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5851528" y="2953670"/>
            <a:ext cx="860425" cy="57785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</a:rPr>
              <a:t>6</a:t>
            </a:r>
            <a:endParaRPr lang="ru-RU" altLang="en-US" sz="2800" b="1">
              <a:solidFill>
                <a:schemeClr val="bg1"/>
              </a:solidFill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8204203" y="2940970"/>
            <a:ext cx="860425" cy="5778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</a:rPr>
              <a:t>4</a:t>
            </a:r>
            <a:endParaRPr lang="ru-RU" altLang="en-US" sz="2800" b="1">
              <a:solidFill>
                <a:schemeClr val="bg1"/>
              </a:solidFill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5995990" y="2418683"/>
            <a:ext cx="4794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ru-RU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302628" y="2385345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ru-RU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utoShape 39"/>
          <p:cNvSpPr>
            <a:spLocks noChangeArrowheads="1"/>
          </p:cNvSpPr>
          <p:nvPr/>
        </p:nvSpPr>
        <p:spPr bwMode="auto">
          <a:xfrm rot="7473148" flipH="1">
            <a:off x="7848602" y="3701383"/>
            <a:ext cx="979488" cy="668337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>
                <a:latin typeface="Arial" charset="0"/>
              </a:rPr>
              <a:t>3</a:t>
            </a:r>
          </a:p>
        </p:txBody>
      </p:sp>
      <p:sp>
        <p:nvSpPr>
          <p:cNvPr id="17" name="AutoShape 40"/>
          <p:cNvSpPr>
            <a:spLocks noChangeArrowheads="1"/>
          </p:cNvSpPr>
          <p:nvPr/>
        </p:nvSpPr>
        <p:spPr bwMode="auto">
          <a:xfrm rot="10800000">
            <a:off x="6978653" y="2913982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>
                <a:latin typeface="Arial" charset="0"/>
              </a:rPr>
              <a:t>2</a:t>
            </a:r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auto">
          <a:xfrm rot="13718115" flipH="1">
            <a:off x="6354765" y="3782345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000">
                <a:latin typeface="Arial" charset="0"/>
              </a:rPr>
              <a:t>1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79614" y="3818858"/>
            <a:ext cx="3765550" cy="969963"/>
            <a:chOff x="363" y="3702"/>
            <a:chExt cx="2372" cy="611"/>
          </a:xfrm>
        </p:grpSpPr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657" y="3751"/>
              <a:ext cx="2078" cy="56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обойтись </a:t>
              </a:r>
              <a:endParaRPr lang="en-US" sz="2400" dirty="0">
                <a:latin typeface="Arial" charset="0"/>
              </a:endParaRPr>
            </a:p>
            <a:p>
              <a:pPr>
                <a:defRPr/>
              </a:pPr>
              <a:r>
                <a:rPr lang="en-US" sz="2400" dirty="0">
                  <a:latin typeface="Arial" charset="0"/>
                </a:rPr>
                <a:t>  </a:t>
              </a:r>
              <a:r>
                <a:rPr lang="ru-RU" sz="2400" dirty="0">
                  <a:latin typeface="Arial" charset="0"/>
                </a:rPr>
                <a:t>без переменной </a:t>
              </a:r>
              <a:r>
                <a:rPr lang="en-US" sz="2800" b="1" dirty="0">
                  <a:latin typeface="Courier New" pitchFamily="49" charset="0"/>
                </a:rPr>
                <a:t>c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67958" name="Oval 44"/>
            <p:cNvSpPr>
              <a:spLocks noChangeArrowheads="1"/>
            </p:cNvSpPr>
            <p:nvPr/>
          </p:nvSpPr>
          <p:spPr bwMode="auto">
            <a:xfrm>
              <a:off x="363" y="37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7397753" y="5109495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ru-RU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551114" y="5619083"/>
            <a:ext cx="30797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</a:rPr>
              <a:t>b = b, a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2052640" y="5066633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Решение в стиле </a:t>
            </a:r>
            <a:r>
              <a:rPr lang="en-US" altLang="en-US" sz="2400" b="1">
                <a:solidFill>
                  <a:srgbClr val="333399"/>
                </a:solidFill>
              </a:rPr>
              <a:t>Python:</a:t>
            </a:r>
            <a:endParaRPr lang="ru-RU" altLang="en-US" b="1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2" grpId="0"/>
      <p:bldP spid="23" grpId="0" animBg="1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Знаки отношений</a:t>
            </a:r>
          </a:p>
        </p:txBody>
      </p:sp>
      <p:sp>
        <p:nvSpPr>
          <p:cNvPr id="16896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E121D-3A35-4F21-AB29-08F7289B970A}" type="slidenum">
              <a:rPr lang="ru-RU" altLang="en-US"/>
              <a:pPr/>
              <a:t>46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793875" y="2095500"/>
            <a:ext cx="400050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ru-RU" dirty="0"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05051" y="2095500"/>
            <a:ext cx="3984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endParaRPr lang="ru-RU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89151" y="283845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89151" y="358140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89151" y="4324351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89151" y="5067301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!=</a:t>
            </a:r>
            <a:endParaRPr lang="ru-RU" dirty="0">
              <a:latin typeface="Arial" charset="0"/>
            </a:endParaRPr>
          </a:p>
        </p:txBody>
      </p:sp>
      <p:sp>
        <p:nvSpPr>
          <p:cNvPr id="168970" name="Прямоугольник 9"/>
          <p:cNvSpPr>
            <a:spLocks noChangeArrowheads="1"/>
          </p:cNvSpPr>
          <p:nvPr/>
        </p:nvSpPr>
        <p:spPr bwMode="auto">
          <a:xfrm>
            <a:off x="2895600" y="2146301"/>
            <a:ext cx="2584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больше, меньше</a:t>
            </a:r>
          </a:p>
        </p:txBody>
      </p:sp>
      <p:sp>
        <p:nvSpPr>
          <p:cNvPr id="168971" name="Прямоугольник 10"/>
          <p:cNvSpPr>
            <a:spLocks noChangeArrowheads="1"/>
          </p:cNvSpPr>
          <p:nvPr/>
        </p:nvSpPr>
        <p:spPr bwMode="auto">
          <a:xfrm>
            <a:off x="2895601" y="2879726"/>
            <a:ext cx="2824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больше</a:t>
            </a:r>
            <a:r>
              <a:rPr lang="en-US" altLang="en-US" sz="2400"/>
              <a:t> </a:t>
            </a:r>
            <a:r>
              <a:rPr lang="ru-RU" altLang="en-US" sz="2400"/>
              <a:t>или равно</a:t>
            </a:r>
          </a:p>
        </p:txBody>
      </p:sp>
      <p:sp>
        <p:nvSpPr>
          <p:cNvPr id="168972" name="Прямоугольник 11"/>
          <p:cNvSpPr>
            <a:spLocks noChangeArrowheads="1"/>
          </p:cNvSpPr>
          <p:nvPr/>
        </p:nvSpPr>
        <p:spPr bwMode="auto">
          <a:xfrm>
            <a:off x="2895601" y="3622676"/>
            <a:ext cx="285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меньше</a:t>
            </a:r>
            <a:r>
              <a:rPr lang="en-US" altLang="en-US" sz="2400"/>
              <a:t> </a:t>
            </a:r>
            <a:r>
              <a:rPr lang="ru-RU" altLang="en-US" sz="2400"/>
              <a:t>или равно</a:t>
            </a:r>
          </a:p>
        </p:txBody>
      </p:sp>
      <p:sp>
        <p:nvSpPr>
          <p:cNvPr id="168973" name="Прямоугольник 12"/>
          <p:cNvSpPr>
            <a:spLocks noChangeArrowheads="1"/>
          </p:cNvSpPr>
          <p:nvPr/>
        </p:nvSpPr>
        <p:spPr bwMode="auto">
          <a:xfrm>
            <a:off x="2895601" y="4365626"/>
            <a:ext cx="103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равно</a:t>
            </a:r>
          </a:p>
        </p:txBody>
      </p:sp>
      <p:sp>
        <p:nvSpPr>
          <p:cNvPr id="168974" name="Прямоугольник 13"/>
          <p:cNvSpPr>
            <a:spLocks noChangeArrowheads="1"/>
          </p:cNvSpPr>
          <p:nvPr/>
        </p:nvSpPr>
        <p:spPr bwMode="auto">
          <a:xfrm>
            <a:off x="2895601" y="5127626"/>
            <a:ext cx="1458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/>
              <a:t>не равно</a:t>
            </a:r>
          </a:p>
        </p:txBody>
      </p:sp>
    </p:spTree>
    <p:extLst>
      <p:ext uri="{BB962C8B-B14F-4D97-AF65-F5344CB8AC3E}">
        <p14:creationId xmlns:p14="http://schemas.microsoft.com/office/powerpoint/2010/main" val="1364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Вложенные условные операторы</a:t>
            </a:r>
          </a:p>
        </p:txBody>
      </p:sp>
      <p:sp>
        <p:nvSpPr>
          <p:cNvPr id="16998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BE8849-ABE5-4C9D-9F49-1DA5637D97C5}" type="slidenum">
              <a:rPr lang="ru-RU" altLang="en-US"/>
              <a:pPr/>
              <a:t>47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653758" y="2457451"/>
            <a:ext cx="6499225" cy="267811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1" name="Прямоугольник 4"/>
          <p:cNvSpPr>
            <a:spLocks noChangeArrowheads="1"/>
          </p:cNvSpPr>
          <p:nvPr/>
        </p:nvSpPr>
        <p:spPr bwMode="auto">
          <a:xfrm>
            <a:off x="2006182" y="3524250"/>
            <a:ext cx="5765800" cy="15700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ru-RU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Одного возраста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Борис старше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AutoShape 53"/>
          <p:cNvSpPr>
            <a:spLocks noChangeArrowheads="1"/>
          </p:cNvSpPr>
          <p:nvPr/>
        </p:nvSpPr>
        <p:spPr bwMode="auto">
          <a:xfrm>
            <a:off x="6560721" y="5238750"/>
            <a:ext cx="3157537" cy="863600"/>
          </a:xfrm>
          <a:prstGeom prst="wedgeRoundRectCallout">
            <a:avLst>
              <a:gd name="adj1" fmla="val -45583"/>
              <a:gd name="adj2" fmla="val -93435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en-US" sz="2400"/>
              <a:t>вложенный условный оператор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7583" y="5357814"/>
            <a:ext cx="2917825" cy="663575"/>
            <a:chOff x="433" y="3902"/>
            <a:chExt cx="1838" cy="418"/>
          </a:xfrm>
        </p:grpSpPr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Зачем нужен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69997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9992" name="Прямоугольник 6"/>
          <p:cNvSpPr>
            <a:spLocks noChangeArrowheads="1"/>
          </p:cNvSpPr>
          <p:nvPr/>
        </p:nvSpPr>
        <p:spPr bwMode="auto">
          <a:xfrm>
            <a:off x="1592263" y="1530351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 dirty="0"/>
              <a:t>Задача</a:t>
            </a:r>
            <a:r>
              <a:rPr lang="ru-RU" altLang="en-US" sz="2400" dirty="0"/>
              <a:t>: в переменных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/>
              <a:t> </a:t>
            </a:r>
            <a:r>
              <a:rPr lang="ru-RU" altLang="en-US" sz="2400" dirty="0"/>
              <a:t>и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dirty="0"/>
              <a:t> </a:t>
            </a:r>
            <a:r>
              <a:rPr lang="ru-RU" altLang="en-US" sz="2400" dirty="0"/>
              <a:t>записаны</a:t>
            </a:r>
            <a:r>
              <a:rPr lang="en-US" altLang="en-US" sz="2400" dirty="0"/>
              <a:t> </a:t>
            </a:r>
            <a:r>
              <a:rPr lang="ru-RU" altLang="en-US" sz="2400" dirty="0"/>
              <a:t>возрасты Андрея и Бориса. Кто из них старше?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092407" y="1968501"/>
            <a:ext cx="3841750" cy="663575"/>
            <a:chOff x="433" y="3902"/>
            <a:chExt cx="2420" cy="418"/>
          </a:xfrm>
        </p:grpSpPr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12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9388" indent="-179388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Сколько вариантов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6999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5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0181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Каскадное ветвление</a:t>
            </a:r>
          </a:p>
        </p:txBody>
      </p:sp>
      <p:sp>
        <p:nvSpPr>
          <p:cNvPr id="17101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018016-F800-4F04-A273-004C6F751159}" type="slidenum">
              <a:rPr lang="ru-RU" altLang="en-US"/>
              <a:pPr/>
              <a:t>48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191629" y="1795886"/>
            <a:ext cx="5343525" cy="230822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Одного возраста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Борис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02753" y="4442249"/>
            <a:ext cx="3251200" cy="663575"/>
            <a:chOff x="433" y="3902"/>
            <a:chExt cx="2048" cy="418"/>
          </a:xfrm>
        </p:grpSpPr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75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</a:t>
              </a:r>
              <a:r>
                <a:rPr lang="en-US" sz="2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elif</a:t>
              </a:r>
              <a:r>
                <a:rPr lang="en-US" sz="2400" b="1" dirty="0">
                  <a:cs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400" b="1" dirty="0">
                  <a:cs typeface="Courier New" pitchFamily="49" charset="0"/>
                </a:rPr>
                <a:t> </a:t>
              </a:r>
              <a:r>
                <a:rPr lang="en-US" sz="2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</a:t>
              </a:r>
              <a:endPara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101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0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Каскадное ветвление</a:t>
            </a:r>
          </a:p>
        </p:txBody>
      </p:sp>
      <p:sp>
        <p:nvSpPr>
          <p:cNvPr id="17203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AE1C2-DD45-4F65-8CDE-F4E8C6FEEA5D}" type="slidenum">
              <a:rPr lang="ru-RU" altLang="en-US"/>
              <a:pPr/>
              <a:t>49</a:t>
            </a:fld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127126" y="1789698"/>
            <a:ext cx="5343525" cy="341630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0488" algn="just">
              <a:defRPr/>
            </a:pPr>
            <a:r>
              <a:rPr lang="ru-RU" sz="2400" b="1" dirty="0" err="1">
                <a:latin typeface="Courier New"/>
                <a:ea typeface="Times New Roman"/>
                <a:cs typeface="Courier New"/>
              </a:rPr>
              <a:t>cost</a:t>
            </a:r>
            <a:r>
              <a:rPr lang="ru-RU" sz="2400" b="1" dirty="0">
                <a:latin typeface="Courier New"/>
                <a:ea typeface="Times New Roman"/>
                <a:cs typeface="Courier New"/>
              </a:rPr>
              <a:t> =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  <a:cs typeface="Courier New"/>
              </a:rPr>
              <a:t>1500</a:t>
            </a:r>
            <a:r>
              <a:rPr lang="ru-RU" sz="2400" dirty="0">
                <a:solidFill>
                  <a:srgbClr val="00B0F0"/>
                </a:solidFill>
                <a:latin typeface="Calibri"/>
                <a:ea typeface="Times New Roman"/>
                <a:cs typeface="Times New Roman"/>
              </a:rPr>
              <a:t> </a:t>
            </a:r>
            <a:endParaRPr lang="en-US" sz="2400" b="1" dirty="0">
              <a:solidFill>
                <a:srgbClr val="00B0F0"/>
              </a:solidFill>
              <a:latin typeface="Courier New"/>
              <a:ea typeface="Times New Roman"/>
            </a:endParaRPr>
          </a:p>
          <a:p>
            <a:pPr marL="179388" indent="-90488" algn="just"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1000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Скидок нет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elif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2000</a:t>
            </a:r>
            <a:r>
              <a:rPr lang="en-US" sz="2400" b="1" dirty="0">
                <a:latin typeface="Courier New"/>
                <a:ea typeface="Times New Roman"/>
              </a:rPr>
              <a:t>: 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Скидка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 2%."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elif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5000</a:t>
            </a:r>
            <a:r>
              <a:rPr lang="en-US" sz="2400" b="1" dirty="0">
                <a:latin typeface="Courier New"/>
                <a:ea typeface="Times New Roman"/>
              </a:rPr>
              <a:t>: 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Скидка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 5%."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else</a:t>
            </a:r>
            <a:r>
              <a:rPr 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"Скидка 10%.</a:t>
            </a:r>
            <a:r>
              <a:rPr lang="ru-RU" sz="2400" b="1" dirty="0">
                <a:latin typeface="Courier New"/>
                <a:ea typeface="Times New Roman"/>
              </a:rPr>
              <a:t>" )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250951" y="5452062"/>
            <a:ext cx="2917825" cy="663575"/>
            <a:chOff x="433" y="3902"/>
            <a:chExt cx="1838" cy="418"/>
          </a:xfrm>
        </p:grpSpPr>
        <p:sp>
          <p:nvSpPr>
            <p:cNvPr id="9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выведет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72041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AutoShape 53"/>
          <p:cNvSpPr>
            <a:spLocks noChangeArrowheads="1"/>
          </p:cNvSpPr>
          <p:nvPr/>
        </p:nvSpPr>
        <p:spPr bwMode="auto">
          <a:xfrm>
            <a:off x="5627688" y="2881898"/>
            <a:ext cx="3509962" cy="844550"/>
          </a:xfrm>
          <a:prstGeom prst="wedgeRoundRectCallout">
            <a:avLst>
              <a:gd name="adj1" fmla="val -93046"/>
              <a:gd name="adj2" fmla="val -21375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en-US" sz="2400"/>
              <a:t>первое сработавшее условие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02139" y="5580649"/>
            <a:ext cx="2028825" cy="4603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Скидка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2%.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5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Введение:   </a:t>
            </a:r>
            <a:r>
              <a:rPr lang="ru-RU" b="0" i="1" dirty="0" smtClean="0"/>
              <a:t>основные элементы компьютера* </a:t>
            </a:r>
            <a:endParaRPr lang="ru-RU" b="0" i="1" dirty="0" smtClean="0"/>
          </a:p>
        </p:txBody>
      </p:sp>
      <p:sp>
        <p:nvSpPr>
          <p:cNvPr id="13107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0F9C67-A850-4720-9CEB-5BD1AAACBA5B}" type="slidenum">
              <a:rPr lang="ru-RU" altLang="en-US"/>
              <a:pPr/>
              <a:t>5</a:t>
            </a:fld>
            <a:endParaRPr lang="ru-RU" altLang="en-US"/>
          </a:p>
        </p:txBody>
      </p:sp>
      <p:sp>
        <p:nvSpPr>
          <p:cNvPr id="131076" name="Text Box 5"/>
          <p:cNvSpPr txBox="1">
            <a:spLocks noChangeArrowheads="1"/>
          </p:cNvSpPr>
          <p:nvPr/>
        </p:nvSpPr>
        <p:spPr bwMode="auto">
          <a:xfrm>
            <a:off x="414291" y="989479"/>
            <a:ext cx="11412751" cy="607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000" dirty="0" smtClean="0">
                <a:cs typeface="Arial" panose="020B0604020202020204" pitchFamily="34" charset="0"/>
              </a:rPr>
              <a:t>Устройства ввода:</a:t>
            </a:r>
            <a:r>
              <a:rPr lang="en-US" altLang="en-US" sz="2000" dirty="0" smtClean="0">
                <a:cs typeface="Arial" panose="020B0604020202020204" pitchFamily="34" charset="0"/>
              </a:rPr>
              <a:t> </a:t>
            </a:r>
            <a:endParaRPr lang="ru-RU" altLang="en-US" sz="2000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u-RU" altLang="en-US" sz="2000" i="1" dirty="0" smtClean="0">
                <a:cs typeface="Arial" panose="020B0604020202020204" pitchFamily="34" charset="0"/>
              </a:rPr>
              <a:t>- </a:t>
            </a:r>
            <a:r>
              <a:rPr lang="ru-RU" altLang="en-US" i="1" dirty="0" smtClean="0">
                <a:cs typeface="Arial" panose="020B0604020202020204" pitchFamily="34" charset="0"/>
              </a:rPr>
              <a:t>клавиатура, мышка, джойстик, сенсорный экран / панель, микрофон, сканер</a:t>
            </a:r>
            <a:endParaRPr lang="en-US" altLang="en-US" i="1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ru-RU" altLang="en-US" sz="1000" i="1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ru-RU" altLang="en-US" sz="2000" dirty="0" smtClean="0">
                <a:cs typeface="Arial" panose="020B0604020202020204" pitchFamily="34" charset="0"/>
              </a:rPr>
              <a:t>Устройства памяти: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-"/>
            </a:pPr>
            <a:r>
              <a:rPr lang="ru-RU" altLang="en-US" i="1" dirty="0" smtClean="0">
                <a:cs typeface="Arial" panose="020B0604020202020204" pitchFamily="34" charset="0"/>
              </a:rPr>
              <a:t>Долговременная / энергонезависимая память</a:t>
            </a:r>
            <a:r>
              <a:rPr lang="en-US" altLang="en-US" i="1" dirty="0" smtClean="0">
                <a:cs typeface="Arial" panose="020B0604020202020204" pitchFamily="34" charset="0"/>
              </a:rPr>
              <a:t>: </a:t>
            </a:r>
            <a:r>
              <a:rPr lang="ru-RU" altLang="en-US" i="1" dirty="0" smtClean="0">
                <a:cs typeface="Arial" panose="020B0604020202020204" pitchFamily="34" charset="0"/>
              </a:rPr>
              <a:t>диск, флэш-память</a:t>
            </a:r>
            <a:r>
              <a:rPr lang="en-US" altLang="en-US" i="1" dirty="0" smtClean="0">
                <a:cs typeface="Arial" panose="020B0604020202020204" pitchFamily="34" charset="0"/>
              </a:rPr>
              <a:t> / SD, </a:t>
            </a:r>
            <a:r>
              <a:rPr lang="ru-RU" altLang="en-US" i="1" dirty="0" smtClean="0">
                <a:cs typeface="Arial" panose="020B0604020202020204" pitchFamily="34" charset="0"/>
              </a:rPr>
              <a:t>С</a:t>
            </a:r>
            <a:r>
              <a:rPr lang="en-US" altLang="en-US" i="1" dirty="0" smtClean="0">
                <a:cs typeface="Arial" panose="020B0604020202020204" pitchFamily="34" charset="0"/>
              </a:rPr>
              <a:t>D…</a:t>
            </a:r>
            <a:endParaRPr lang="ru-RU" altLang="en-US" i="1" dirty="0" smtClean="0"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FontTx/>
              <a:buChar char="-"/>
            </a:pPr>
            <a:r>
              <a:rPr lang="ru-RU" altLang="en-US" i="1" dirty="0" smtClean="0">
                <a:cs typeface="Arial" panose="020B0604020202020204" pitchFamily="34" charset="0"/>
              </a:rPr>
              <a:t>Оперативная память (</a:t>
            </a:r>
            <a:r>
              <a:rPr lang="en-US" altLang="en-US" i="1" dirty="0" smtClean="0">
                <a:cs typeface="Arial" panose="020B0604020202020204" pitchFamily="34" charset="0"/>
              </a:rPr>
              <a:t>RAM)</a:t>
            </a:r>
            <a:r>
              <a:rPr lang="ru-RU" altLang="en-US" i="1" dirty="0" smtClean="0">
                <a:cs typeface="Arial" panose="020B0604020202020204" pitchFamily="34" charset="0"/>
              </a:rPr>
              <a:t>: </a:t>
            </a:r>
            <a:r>
              <a:rPr lang="ru-RU" altLang="en-US" i="1" dirty="0" smtClean="0">
                <a:cs typeface="Arial" panose="020B0604020202020204" pitchFamily="34" charset="0"/>
              </a:rPr>
              <a:t>микросхемы / память процессора</a:t>
            </a:r>
            <a:endParaRPr lang="en-US" altLang="en-US" i="1" dirty="0" smtClean="0"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FontTx/>
              <a:buChar char="-"/>
            </a:pPr>
            <a:endParaRPr lang="ru-RU" altLang="en-US" sz="1000" i="1" dirty="0" smtClean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ru-RU" altLang="en-US" sz="2000" dirty="0" smtClean="0">
                <a:cs typeface="Arial" panose="020B0604020202020204" pitchFamily="34" charset="0"/>
              </a:rPr>
              <a:t>Устройства обработки данных</a:t>
            </a:r>
            <a:r>
              <a:rPr lang="en-US" altLang="en-US" sz="2000" dirty="0" smtClean="0">
                <a:cs typeface="Arial" panose="020B0604020202020204" pitchFamily="34" charset="0"/>
              </a:rPr>
              <a:t>:</a:t>
            </a:r>
            <a:r>
              <a:rPr lang="ru-RU" altLang="en-US" sz="2000" dirty="0" smtClean="0">
                <a:cs typeface="Arial" panose="020B0604020202020204" pitchFamily="34" charset="0"/>
              </a:rPr>
              <a:t> </a:t>
            </a:r>
            <a:r>
              <a:rPr lang="ru-RU" altLang="en-US" i="1" dirty="0" smtClean="0">
                <a:cs typeface="Arial" panose="020B0604020202020204" pitchFamily="34" charset="0"/>
              </a:rPr>
              <a:t>центральный процессор </a:t>
            </a:r>
            <a:r>
              <a:rPr lang="en-US" altLang="en-US" i="1" dirty="0" smtClean="0">
                <a:cs typeface="Arial" panose="020B0604020202020204" pitchFamily="34" charset="0"/>
              </a:rPr>
              <a:t>(CPU)</a:t>
            </a:r>
            <a:r>
              <a:rPr lang="ru-RU" altLang="en-US" i="1" dirty="0" smtClean="0">
                <a:cs typeface="Arial" panose="020B0604020202020204" pitchFamily="34" charset="0"/>
              </a:rPr>
              <a:t>, графический процессор (</a:t>
            </a:r>
            <a:r>
              <a:rPr lang="en-US" altLang="en-US" i="1" dirty="0" smtClean="0">
                <a:cs typeface="Arial" panose="020B0604020202020204" pitchFamily="34" charset="0"/>
              </a:rPr>
              <a:t>GPU)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-"/>
            </a:pPr>
            <a:endParaRPr lang="ru-RU" altLang="en-US" sz="10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ru-RU" altLang="en-US" sz="2000" dirty="0" smtClean="0">
                <a:cs typeface="Arial" panose="020B0604020202020204" pitchFamily="34" charset="0"/>
              </a:rPr>
              <a:t>Устройства вывода: э</a:t>
            </a:r>
            <a:r>
              <a:rPr lang="ru-RU" altLang="en-US" i="1" dirty="0" smtClean="0">
                <a:cs typeface="Arial" panose="020B0604020202020204" pitchFamily="34" charset="0"/>
              </a:rPr>
              <a:t>кран /  монитор, принтер / </a:t>
            </a:r>
            <a:r>
              <a:rPr lang="en-US" altLang="en-US" i="1" dirty="0" smtClean="0">
                <a:cs typeface="Arial" panose="020B0604020202020204" pitchFamily="34" charset="0"/>
              </a:rPr>
              <a:t>3D</a:t>
            </a:r>
            <a:r>
              <a:rPr lang="ru-RU" altLang="en-US" i="1" dirty="0" smtClean="0">
                <a:cs typeface="Arial" panose="020B0604020202020204" pitchFamily="34" charset="0"/>
              </a:rPr>
              <a:t>, динамики / наушники, графопостроитель…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ru-RU" altLang="en-US" i="1" dirty="0">
                <a:cs typeface="Arial" panose="020B0604020202020204" pitchFamily="34" charset="0"/>
              </a:rPr>
              <a:t>	</a:t>
            </a:r>
            <a:endParaRPr lang="ru-RU" altLang="en-US" i="1" dirty="0" smtClean="0">
              <a:cs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</a:pPr>
            <a:r>
              <a:rPr lang="ru-RU" altLang="en-US" sz="2000" dirty="0" smtClean="0">
                <a:cs typeface="Arial" panose="020B0604020202020204" pitchFamily="34" charset="0"/>
              </a:rPr>
              <a:t>Сетевые системы</a:t>
            </a:r>
            <a:r>
              <a:rPr lang="en-US" altLang="en-US" sz="2000" dirty="0" smtClean="0">
                <a:cs typeface="Arial" panose="020B0604020202020204" pitchFamily="34" charset="0"/>
              </a:rPr>
              <a:t>: </a:t>
            </a:r>
            <a:r>
              <a:rPr lang="ru-RU" altLang="en-US" sz="2000" i="1" dirty="0" smtClean="0">
                <a:cs typeface="Arial" panose="020B0604020202020204" pitchFamily="34" charset="0"/>
              </a:rPr>
              <a:t>устройства / адаптеры  локальной сети / кабель, </a:t>
            </a:r>
            <a:r>
              <a:rPr lang="en-US" altLang="en-US" sz="2000" i="1" dirty="0" err="1" smtClean="0">
                <a:cs typeface="Arial" panose="020B0604020202020204" pitchFamily="34" charset="0"/>
              </a:rPr>
              <a:t>WiFi</a:t>
            </a:r>
            <a:r>
              <a:rPr lang="ru-RU" altLang="en-US" sz="2000" i="1" dirty="0" smtClean="0">
                <a:cs typeface="Arial" panose="020B0604020202020204" pitchFamily="34" charset="0"/>
              </a:rPr>
              <a:t>, </a:t>
            </a:r>
            <a:r>
              <a:rPr lang="en-US" altLang="en-US" sz="2000" i="1" dirty="0" smtClean="0">
                <a:cs typeface="Arial" panose="020B0604020202020204" pitchFamily="34" charset="0"/>
              </a:rPr>
              <a:t>Bluetooth, NFC</a:t>
            </a:r>
            <a:endParaRPr lang="ru-RU" altLang="en-US" sz="2000" i="1" dirty="0" smtClean="0">
              <a:cs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</a:pPr>
            <a:endParaRPr lang="ru-RU" altLang="en-US" sz="1000" i="1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ru-RU" altLang="en-US" sz="2000" dirty="0" smtClean="0">
                <a:cs typeface="Arial" panose="020B0604020202020204" pitchFamily="34" charset="0"/>
              </a:rPr>
              <a:t>Другие устройства: б</a:t>
            </a:r>
            <a:r>
              <a:rPr lang="ru-RU" altLang="en-US" i="1" dirty="0" smtClean="0">
                <a:cs typeface="Arial" panose="020B0604020202020204" pitchFamily="34" charset="0"/>
              </a:rPr>
              <a:t>лок питания, материнская плата, система охлаждения, корпус…</a:t>
            </a:r>
          </a:p>
          <a:p>
            <a:pPr marL="0" indent="0" eaLnBrk="1" hangingPunct="1">
              <a:spcBef>
                <a:spcPct val="50000"/>
              </a:spcBef>
            </a:pPr>
            <a:endParaRPr lang="ru-RU" altLang="en-US" sz="900" i="1" dirty="0" smtClean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en-US" sz="1400" i="1" dirty="0" smtClean="0">
                <a:cs typeface="Arial" panose="020B0604020202020204" pitchFamily="34" charset="0"/>
              </a:rPr>
              <a:t>* </a:t>
            </a:r>
            <a:r>
              <a:rPr lang="ru-RU" altLang="en-US" sz="1400" i="1" dirty="0" smtClean="0">
                <a:cs typeface="Arial" panose="020B0604020202020204" pitchFamily="34" charset="0"/>
              </a:rPr>
              <a:t>Это относится и к смартфонам и планшетным компьютерам</a:t>
            </a:r>
            <a:endParaRPr lang="ru-RU" altLang="en-US" sz="1400" i="1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 (без функций </a:t>
            </a:r>
            <a:r>
              <a:rPr lang="en-US" smtClean="0">
                <a:solidFill>
                  <a:srgbClr val="0000FF"/>
                </a:solidFill>
              </a:rPr>
              <a:t>min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solidFill>
                  <a:srgbClr val="0000FF"/>
                </a:solidFill>
              </a:rPr>
              <a:t>max</a:t>
            </a:r>
            <a:r>
              <a:rPr lang="ru-RU" smtClean="0"/>
              <a:t>!)</a:t>
            </a:r>
          </a:p>
        </p:txBody>
      </p:sp>
      <p:sp>
        <p:nvSpPr>
          <p:cNvPr id="173059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281679-91FF-49CC-9580-BCBF227848A0}" type="slidenum">
              <a:rPr lang="ru-RU" altLang="en-US"/>
              <a:pPr/>
              <a:t>50</a:t>
            </a:fld>
            <a:endParaRPr lang="ru-RU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40403" y="1157705"/>
            <a:ext cx="84201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«3»: </a:t>
            </a:r>
            <a:r>
              <a:rPr lang="ru-RU" sz="2400" dirty="0"/>
              <a:t>Ввести два целых числа, найти наибольшее и наименьшее из них.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два целых числа: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Наибольшее число 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Наименьшее число 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40403" y="4368048"/>
            <a:ext cx="8420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«4»: </a:t>
            </a:r>
            <a:r>
              <a:rPr lang="ru-RU" sz="2400" dirty="0"/>
              <a:t>Ввести четыре целых числа, найти наибольшее из них.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четыре целых числа: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1 5 4 3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Наибольшее число 5</a:t>
            </a:r>
          </a:p>
        </p:txBody>
      </p:sp>
    </p:spTree>
    <p:extLst>
      <p:ext uri="{BB962C8B-B14F-4D97-AF65-F5344CB8AC3E}">
        <p14:creationId xmlns:p14="http://schemas.microsoft.com/office/powerpoint/2010/main" val="13844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7408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64B37D-8A1F-497A-AFAA-82F13E94DAE3}" type="slidenum">
              <a:rPr lang="ru-RU" altLang="en-US"/>
              <a:pPr/>
              <a:t>51</a:t>
            </a:fld>
            <a:endParaRPr lang="ru-RU" altLang="en-US"/>
          </a:p>
        </p:txBody>
      </p:sp>
      <p:sp>
        <p:nvSpPr>
          <p:cNvPr id="174084" name="Text Box 5"/>
          <p:cNvSpPr txBox="1">
            <a:spLocks noChangeArrowheads="1"/>
          </p:cNvSpPr>
          <p:nvPr/>
        </p:nvSpPr>
        <p:spPr bwMode="auto">
          <a:xfrm>
            <a:off x="1292309" y="1773154"/>
            <a:ext cx="84201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b="1" dirty="0">
                <a:solidFill>
                  <a:srgbClr val="3333FF"/>
                </a:solidFill>
              </a:rPr>
              <a:t>'5': </a:t>
            </a:r>
            <a:r>
              <a:rPr lang="ru-RU" altLang="en-US" sz="2400" b="1" dirty="0"/>
              <a:t>Ввести пять чисел и найти наибольшее из них.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en-US" sz="2400" b="1" i="1" dirty="0">
                <a:latin typeface="Courier New" panose="02070309020205020404" pitchFamily="49" charset="0"/>
              </a:rPr>
              <a:t>    </a:t>
            </a:r>
            <a:r>
              <a:rPr lang="ru-RU" altLang="en-US" sz="2000" b="1" i="1" dirty="0"/>
              <a:t>Пример: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en-US" sz="2400" b="1" dirty="0"/>
              <a:t>           </a:t>
            </a:r>
            <a:r>
              <a:rPr lang="ru-RU" altLang="en-US" sz="2400" b="1" dirty="0">
                <a:latin typeface="Courier New" panose="02070309020205020404" pitchFamily="49" charset="0"/>
              </a:rPr>
              <a:t>Введите пять чисел: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en-US" sz="2400" b="1" dirty="0">
                <a:latin typeface="Courier New" panose="02070309020205020404" pitchFamily="49" charset="0"/>
              </a:rPr>
              <a:t>		</a:t>
            </a:r>
            <a:r>
              <a:rPr lang="ru-RU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15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9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56    4</a:t>
            </a:r>
            <a:endParaRPr lang="ru-RU" altLang="en-US" sz="2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ru-RU" altLang="en-US" sz="2400" b="1" dirty="0">
                <a:latin typeface="Courier New" panose="02070309020205020404" pitchFamily="49" charset="0"/>
              </a:rPr>
              <a:t>		Наибольшее число 5</a:t>
            </a: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71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75107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95ADDC-E583-4B69-89E3-3505BAE26DF1}" type="slidenum">
              <a:rPr lang="ru-RU" altLang="en-US"/>
              <a:pPr/>
              <a:t>52</a:t>
            </a:fld>
            <a:endParaRPr lang="ru-RU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89351" y="1567615"/>
            <a:ext cx="84201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6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Ввести последовательно возраст Антона, Бориса и Виктора. Определить, кто из них старше. 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Антона: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Бориса: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Виктора: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Ответ: Борис старше всех.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Антона: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Бориса: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Виктора: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Ответ: Антон и Борис старше Виктора.</a:t>
            </a:r>
          </a:p>
        </p:txBody>
      </p:sp>
    </p:spTree>
    <p:extLst>
      <p:ext uri="{BB962C8B-B14F-4D97-AF65-F5344CB8AC3E}">
        <p14:creationId xmlns:p14="http://schemas.microsoft.com/office/powerpoint/2010/main" val="1711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Сложные условия</a:t>
            </a:r>
          </a:p>
        </p:txBody>
      </p:sp>
      <p:sp>
        <p:nvSpPr>
          <p:cNvPr id="17613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AD0CE-516D-445E-81DB-5E5D5E076D4C}" type="slidenum">
              <a:rPr lang="ru-RU" altLang="en-US"/>
              <a:pPr/>
              <a:t>53</a:t>
            </a:fld>
            <a:endParaRPr lang="ru-RU" altLang="en-US"/>
          </a:p>
        </p:txBody>
      </p:sp>
      <p:sp>
        <p:nvSpPr>
          <p:cNvPr id="176132" name="Прямоугольник 3"/>
          <p:cNvSpPr>
            <a:spLocks noChangeArrowheads="1"/>
          </p:cNvSpPr>
          <p:nvPr/>
        </p:nvSpPr>
        <p:spPr bwMode="auto">
          <a:xfrm>
            <a:off x="1105236" y="1820863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/>
              <a:t>Задача</a:t>
            </a:r>
            <a:r>
              <a:rPr lang="ru-RU" altLang="en-US" sz="2400"/>
              <a:t>: набор сотрудников в возрасте </a:t>
            </a:r>
            <a:r>
              <a:rPr lang="ru-RU" altLang="en-US" sz="2400" b="1">
                <a:solidFill>
                  <a:srgbClr val="333399"/>
                </a:solidFill>
              </a:rPr>
              <a:t>25-40 лет </a:t>
            </a:r>
            <a:r>
              <a:rPr lang="ru-RU" altLang="en-US" sz="2400"/>
              <a:t>(включительно).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443373" y="2924176"/>
            <a:ext cx="538480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   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"подходит"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"не подходит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6711" y="4849812"/>
            <a:ext cx="925513" cy="5842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and</a:t>
            </a:r>
            <a:endParaRPr lang="ru-RU" sz="2000" dirty="0">
              <a:latin typeface="Arial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005349" y="2906713"/>
            <a:ext cx="38433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&gt;= 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 &lt;= 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AutoShape 53"/>
          <p:cNvSpPr>
            <a:spLocks noChangeArrowheads="1"/>
          </p:cNvSpPr>
          <p:nvPr/>
        </p:nvSpPr>
        <p:spPr bwMode="auto">
          <a:xfrm>
            <a:off x="4080210" y="2366962"/>
            <a:ext cx="2713038" cy="465138"/>
          </a:xfrm>
          <a:prstGeom prst="wedgeRoundRectCallout">
            <a:avLst>
              <a:gd name="adj1" fmla="val -34347"/>
              <a:gd name="adj2" fmla="val 7617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en-US" sz="2400"/>
              <a:t>сложное условие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405398" y="4881562"/>
            <a:ext cx="6119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800">
                <a:solidFill>
                  <a:srgbClr val="000000"/>
                </a:solidFill>
              </a:rPr>
              <a:t>«И»: </a:t>
            </a:r>
            <a:r>
              <a:rPr lang="ru-RU" altLang="en-US" sz="2800" b="1">
                <a:solidFill>
                  <a:srgbClr val="000000"/>
                </a:solidFill>
              </a:rPr>
              <a:t>одновременное</a:t>
            </a:r>
            <a:r>
              <a:rPr lang="ru-RU" altLang="en-US" sz="2800">
                <a:solidFill>
                  <a:srgbClr val="000000"/>
                </a:solidFill>
              </a:rPr>
              <a:t> выполнение </a:t>
            </a:r>
            <a:br>
              <a:rPr lang="ru-RU" altLang="en-US" sz="2800">
                <a:solidFill>
                  <a:srgbClr val="000000"/>
                </a:solidFill>
              </a:rPr>
            </a:br>
            <a:r>
              <a:rPr lang="ru-RU" altLang="en-US" sz="2800">
                <a:solidFill>
                  <a:srgbClr val="000000"/>
                </a:solidFill>
              </a:rPr>
              <a:t>         всех условий! </a:t>
            </a:r>
            <a:endParaRPr lang="ru-RU" altLang="en-US" sz="2000"/>
          </a:p>
        </p:txBody>
      </p:sp>
    </p:spTree>
    <p:extLst>
      <p:ext uri="{BB962C8B-B14F-4D97-AF65-F5344CB8AC3E}">
        <p14:creationId xmlns:p14="http://schemas.microsoft.com/office/powerpoint/2010/main" val="28799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6" grpId="0" animBg="1"/>
      <p:bldP spid="10" grpId="0" animBg="1"/>
      <p:bldP spid="11" grpId="0" animBg="1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Сложные условия</a:t>
            </a:r>
          </a:p>
        </p:txBody>
      </p:sp>
      <p:sp>
        <p:nvSpPr>
          <p:cNvPr id="17715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55F91-4C7C-446A-9355-59A7FBFA1133}" type="slidenum">
              <a:rPr lang="ru-RU" altLang="en-US"/>
              <a:pPr/>
              <a:t>54</a:t>
            </a:fld>
            <a:endParaRPr lang="ru-RU" altLang="en-US"/>
          </a:p>
        </p:txBody>
      </p:sp>
      <p:sp>
        <p:nvSpPr>
          <p:cNvPr id="177156" name="Прямоугольник 3"/>
          <p:cNvSpPr>
            <a:spLocks noChangeArrowheads="1"/>
          </p:cNvSpPr>
          <p:nvPr/>
        </p:nvSpPr>
        <p:spPr bwMode="auto">
          <a:xfrm>
            <a:off x="1321804" y="1497807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/>
              <a:t>Задача</a:t>
            </a:r>
            <a:r>
              <a:rPr lang="ru-RU" altLang="en-US" sz="2400"/>
              <a:t>: набор сотрудников в возрасте </a:t>
            </a:r>
            <a:r>
              <a:rPr lang="ru-RU" altLang="en-US" sz="2400" b="1">
                <a:solidFill>
                  <a:srgbClr val="333399"/>
                </a:solidFill>
              </a:rPr>
              <a:t>25-40 лет </a:t>
            </a:r>
            <a:r>
              <a:rPr lang="ru-RU" altLang="en-US" sz="2400"/>
              <a:t>(включительно).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659941" y="2601120"/>
            <a:ext cx="538480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"не подходит"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"подходит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221917" y="2583657"/>
            <a:ext cx="33353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&lt; 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 &gt; 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AutoShape 53"/>
          <p:cNvSpPr>
            <a:spLocks noChangeArrowheads="1"/>
          </p:cNvSpPr>
          <p:nvPr/>
        </p:nvSpPr>
        <p:spPr bwMode="auto">
          <a:xfrm>
            <a:off x="4296778" y="2043906"/>
            <a:ext cx="2713038" cy="465138"/>
          </a:xfrm>
          <a:prstGeom prst="wedgeRoundRectCallout">
            <a:avLst>
              <a:gd name="adj1" fmla="val -34347"/>
              <a:gd name="adj2" fmla="val 7617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en-US" sz="2400"/>
              <a:t>сложное условие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693279" y="4526756"/>
            <a:ext cx="677863" cy="5842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endParaRPr lang="ru-RU" sz="2000" dirty="0">
              <a:latin typeface="Arial" charset="0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2445753" y="4558506"/>
            <a:ext cx="65928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800">
                <a:solidFill>
                  <a:srgbClr val="000000"/>
                </a:solidFill>
              </a:rPr>
              <a:t>«ИЛИ»: выполнение </a:t>
            </a:r>
            <a:r>
              <a:rPr lang="ru-RU" altLang="en-US" sz="2800" b="1">
                <a:solidFill>
                  <a:srgbClr val="000000"/>
                </a:solidFill>
              </a:rPr>
              <a:t>хотя бы одного</a:t>
            </a:r>
            <a:r>
              <a:rPr lang="ru-RU" altLang="en-US" sz="2800">
                <a:solidFill>
                  <a:srgbClr val="000000"/>
                </a:solidFill>
              </a:rPr>
              <a:t/>
            </a:r>
            <a:br>
              <a:rPr lang="ru-RU" altLang="en-US" sz="2800">
                <a:solidFill>
                  <a:srgbClr val="000000"/>
                </a:solidFill>
              </a:rPr>
            </a:br>
            <a:r>
              <a:rPr lang="ru-RU" altLang="en-US" sz="2800">
                <a:solidFill>
                  <a:srgbClr val="000000"/>
                </a:solidFill>
              </a:rPr>
              <a:t>         из двух условий! </a:t>
            </a:r>
            <a:endParaRPr lang="ru-RU" altLang="en-US" sz="2000"/>
          </a:p>
        </p:txBody>
      </p:sp>
    </p:spTree>
    <p:extLst>
      <p:ext uri="{BB962C8B-B14F-4D97-AF65-F5344CB8AC3E}">
        <p14:creationId xmlns:p14="http://schemas.microsoft.com/office/powerpoint/2010/main" val="31647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10" grpId="0" animBg="1"/>
      <p:bldP spid="11" grpId="0" animBg="1"/>
      <p:bldP spid="15" grpId="0" animBg="1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Сложные условия</a:t>
            </a:r>
          </a:p>
        </p:txBody>
      </p:sp>
      <p:sp>
        <p:nvSpPr>
          <p:cNvPr id="17817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43E5C9-9655-481A-A6E3-0E764D1E3845}" type="slidenum">
              <a:rPr lang="ru-RU" altLang="en-US"/>
              <a:pPr/>
              <a:t>55</a:t>
            </a:fld>
            <a:endParaRPr lang="ru-RU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458913" y="1517652"/>
            <a:ext cx="6323012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(a &lt; b):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тарт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87451" y="2476502"/>
            <a:ext cx="828675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not</a:t>
            </a:r>
            <a:endParaRPr lang="ru-RU" dirty="0"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0775" y="4445002"/>
            <a:ext cx="6034088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Приоритет :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ru-RU" sz="2400" dirty="0">
                <a:latin typeface="Arial" charset="0"/>
              </a:rPr>
              <a:t>отношения (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ru-RU" sz="2400" dirty="0">
                <a:latin typeface="Arial" charset="0"/>
              </a:rPr>
              <a:t>)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ru-RU" sz="2400" dirty="0">
                <a:cs typeface="Courier New" pitchFamily="49" charset="0"/>
              </a:rPr>
              <a:t> («НЕ»)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ru-RU" sz="2400" dirty="0">
                <a:latin typeface="Arial" charset="0"/>
                <a:cs typeface="Courier New" pitchFamily="49" charset="0"/>
              </a:rPr>
              <a:t> («И»)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ru-RU" sz="2400" dirty="0">
                <a:latin typeface="Arial" charset="0"/>
                <a:cs typeface="Courier New" pitchFamily="49" charset="0"/>
              </a:rPr>
              <a:t> («ИЛИ»)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014539" y="2495552"/>
            <a:ext cx="6408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>
                <a:solidFill>
                  <a:srgbClr val="000000"/>
                </a:solidFill>
              </a:rPr>
              <a:t>«НЕ»: если выполняется обратное условие</a:t>
            </a:r>
            <a:endParaRPr lang="ru-RU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458913" y="3181352"/>
            <a:ext cx="6323012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a &gt;= b: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тарт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296026" y="1608140"/>
            <a:ext cx="2917825" cy="663575"/>
            <a:chOff x="433" y="3902"/>
            <a:chExt cx="1838" cy="418"/>
          </a:xfrm>
        </p:grpSpPr>
        <p:sp>
          <p:nvSpPr>
            <p:cNvPr id="17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без «НЕ»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78187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4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9" grpId="0" build="p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79203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875AB-6265-4E2D-86AF-070FC660534E}" type="slidenum">
              <a:rPr lang="ru-RU" altLang="en-US"/>
              <a:pPr/>
              <a:t>56</a:t>
            </a:fld>
            <a:endParaRPr lang="ru-RU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88562" y="1314953"/>
            <a:ext cx="84201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«3»: </a:t>
            </a:r>
            <a:r>
              <a:rPr lang="ru-RU" sz="2400" dirty="0"/>
              <a:t>Напишите программу, которая получает три числа  - рост трёх спортсменов, и выводит сообщение «По росту.», если они стоят по возрастанию роста, или сообщение «Не по росту!», если они стоят не по росту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630238" indent="-630238">
              <a:defRPr/>
            </a:pP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рост трёх спортсменов: 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165 170 172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 росту.</a:t>
            </a:r>
          </a:p>
          <a:p>
            <a:pPr marL="714375" indent="-357188">
              <a:defRPr/>
            </a:pPr>
            <a:endParaRPr lang="en-US" sz="24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400" b="1" dirty="0" smtClean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рост трёх спортсменов: 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175 170 172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Не по росту!</a:t>
            </a:r>
          </a:p>
        </p:txBody>
      </p:sp>
    </p:spTree>
    <p:extLst>
      <p:ext uri="{BB962C8B-B14F-4D97-AF65-F5344CB8AC3E}">
        <p14:creationId xmlns:p14="http://schemas.microsoft.com/office/powerpoint/2010/main" val="1583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80227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F8BE38-1D44-4576-82CA-61139EA65328}" type="slidenum">
              <a:rPr lang="ru-RU" altLang="en-US"/>
              <a:pPr/>
              <a:t>57</a:t>
            </a:fld>
            <a:endParaRPr lang="ru-RU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88295" y="1531520"/>
            <a:ext cx="84201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«4»: </a:t>
            </a:r>
            <a:r>
              <a:rPr lang="ru-RU" sz="2400" dirty="0"/>
              <a:t>Напишите программу, которая получает номер месяца и выводит соответствующее ему время года или сообщение об ошибке. </a:t>
            </a:r>
            <a:endParaRPr lang="en-US" sz="2400" dirty="0" smtClean="0"/>
          </a:p>
          <a:p>
            <a:pPr marL="630238" indent="-630238">
              <a:defRPr/>
            </a:pP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номер месяца: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Весна.</a:t>
            </a:r>
          </a:p>
          <a:p>
            <a:pPr marL="714375" indent="-357188">
              <a:defRPr/>
            </a:pPr>
            <a:endParaRPr lang="en-US" sz="24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400" b="1" dirty="0" smtClean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номер месяца: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Неверный номер месяца.</a:t>
            </a:r>
          </a:p>
        </p:txBody>
      </p:sp>
    </p:spTree>
    <p:extLst>
      <p:ext uri="{BB962C8B-B14F-4D97-AF65-F5344CB8AC3E}">
        <p14:creationId xmlns:p14="http://schemas.microsoft.com/office/powerpoint/2010/main" val="5291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8125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8C29D0-0E6E-4CBB-B599-F97F4314BDCF}" type="slidenum">
              <a:rPr lang="ru-RU" altLang="en-US"/>
              <a:pPr/>
              <a:t>58</a:t>
            </a:fld>
            <a:endParaRPr lang="ru-RU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93888" y="856357"/>
            <a:ext cx="84201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«5»: </a:t>
            </a:r>
            <a:r>
              <a:rPr lang="ru-RU" sz="2400" dirty="0"/>
              <a:t>Напишите программу, которая получает возраст человека (целое число, не превышающее 120) и выводит этот возраст со словом «год», «года» или «лет». Например, «21 год», «22 года», «25 лет».  </a:t>
            </a:r>
            <a:endParaRPr lang="en-US" sz="2400" dirty="0"/>
          </a:p>
          <a:p>
            <a:pPr marL="714375" indent="-357188">
              <a:defRPr/>
            </a:pPr>
            <a:endParaRPr lang="en-US" sz="24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400" b="1" dirty="0" smtClean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возраст: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18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Вам 18 лет.</a:t>
            </a:r>
          </a:p>
          <a:p>
            <a:pPr marL="714375" indent="-357188">
              <a:defRPr/>
            </a:pPr>
            <a:endParaRPr lang="en-US" sz="24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400" b="1" dirty="0" smtClean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возраст: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Вам 21 год.</a:t>
            </a:r>
          </a:p>
          <a:p>
            <a:pPr marL="714375" indent="-357188">
              <a:defRPr/>
            </a:pPr>
            <a:endParaRPr lang="en-US" sz="24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400" b="1" dirty="0" smtClean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возраст: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Вам 22 года.</a:t>
            </a:r>
          </a:p>
        </p:txBody>
      </p:sp>
    </p:spTree>
    <p:extLst>
      <p:ext uri="{BB962C8B-B14F-4D97-AF65-F5344CB8AC3E}">
        <p14:creationId xmlns:p14="http://schemas.microsoft.com/office/powerpoint/2010/main" val="24000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49675" y="3722689"/>
            <a:ext cx="5372100" cy="1381125"/>
          </a:xfrm>
        </p:spPr>
        <p:txBody>
          <a:bodyPr/>
          <a:lstStyle/>
          <a:p>
            <a:pPr marL="1257300" indent="-1257300" algn="ctr"/>
            <a:r>
              <a:rPr lang="ru-RU" altLang="en-US" sz="3600" b="1" dirty="0"/>
              <a:t>Символьные строки</a:t>
            </a:r>
          </a:p>
          <a:p>
            <a:pPr marL="1257300" indent="-1257300" algn="ctr"/>
            <a:endParaRPr lang="ru-RU" altLang="en-US" sz="3600" b="1" dirty="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0420" y="1345055"/>
            <a:ext cx="8333509" cy="179316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ru-RU" sz="6000" dirty="0"/>
              <a:t>Программирование на языке </a:t>
            </a:r>
            <a:r>
              <a:rPr lang="en-US" sz="6000" dirty="0"/>
              <a:t>Python</a:t>
            </a:r>
            <a:endParaRPr lang="ru-RU" sz="6000" dirty="0"/>
          </a:p>
        </p:txBody>
      </p:sp>
      <p:sp>
        <p:nvSpPr>
          <p:cNvPr id="14848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1528695" y="220383"/>
            <a:ext cx="248264" cy="184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D3B61-4603-4BC7-ADC5-94100331CFC1}" type="slidenum">
              <a:rPr lang="ru-RU" altLang="en-US" sz="1200"/>
              <a:pPr/>
              <a:t>59</a:t>
            </a:fld>
            <a:endParaRPr lang="ru-RU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16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Введение: </a:t>
            </a:r>
            <a:r>
              <a:rPr lang="ru-RU" b="0" i="1" dirty="0"/>
              <a:t>основные элементы компьютера </a:t>
            </a:r>
            <a:endParaRPr lang="ru-RU" b="0" i="1" dirty="0" smtClean="0"/>
          </a:p>
        </p:txBody>
      </p:sp>
      <p:sp>
        <p:nvSpPr>
          <p:cNvPr id="13107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0F9C67-A850-4720-9CEB-5BD1AAACBA5B}" type="slidenum">
              <a:rPr lang="ru-RU" altLang="en-US"/>
              <a:pPr/>
              <a:t>6</a:t>
            </a:fld>
            <a:endParaRPr lang="ru-RU" altLang="en-US"/>
          </a:p>
        </p:txBody>
      </p:sp>
      <p:sp>
        <p:nvSpPr>
          <p:cNvPr id="131076" name="Text Box 5"/>
          <p:cNvSpPr txBox="1">
            <a:spLocks noChangeArrowheads="1"/>
          </p:cNvSpPr>
          <p:nvPr/>
        </p:nvSpPr>
        <p:spPr bwMode="auto">
          <a:xfrm>
            <a:off x="414290" y="991373"/>
            <a:ext cx="11412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dirty="0" smtClean="0">
                <a:cs typeface="Arial" panose="020B0604020202020204" pitchFamily="34" charset="0"/>
              </a:rPr>
              <a:t>Устройства </a:t>
            </a:r>
            <a:r>
              <a:rPr lang="ru-RU" altLang="en-US" sz="2400" dirty="0" smtClean="0">
                <a:cs typeface="Arial" panose="020B0604020202020204" pitchFamily="34" charset="0"/>
              </a:rPr>
              <a:t>ввод информации, обработка, вывод результатов</a:t>
            </a:r>
            <a:endParaRPr lang="ru-RU" altLang="en-US" sz="2400" i="1" dirty="0" smtClean="0"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045" y="1018519"/>
            <a:ext cx="1152646" cy="23483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904" y="3995738"/>
            <a:ext cx="3591691" cy="25669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12" y="1738313"/>
            <a:ext cx="62769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Символьные строки</a:t>
            </a:r>
          </a:p>
        </p:txBody>
      </p:sp>
      <p:sp>
        <p:nvSpPr>
          <p:cNvPr id="18329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790BA6-9E96-4F44-ADE8-05150FDF53F5}" type="slidenum">
              <a:rPr lang="ru-RU" altLang="en-US"/>
              <a:pPr/>
              <a:t>60</a:t>
            </a:fld>
            <a:endParaRPr lang="ru-RU" alt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905000" y="801688"/>
            <a:ext cx="3532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Начальное значение</a:t>
            </a:r>
            <a:r>
              <a:rPr lang="ru-RU" altLang="en-US" sz="2400" b="1"/>
              <a:t>: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905000" y="29606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Сложение</a:t>
            </a:r>
            <a:r>
              <a:rPr lang="ru-RU" altLang="en-US" sz="2400" b="1"/>
              <a:t>: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373313" y="1306514"/>
            <a:ext cx="5180012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Привет!"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891214" y="1090614"/>
            <a:ext cx="4403725" cy="1463675"/>
            <a:chOff x="2325" y="3072"/>
            <a:chExt cx="2773" cy="922"/>
          </a:xfrm>
        </p:grpSpPr>
        <p:sp>
          <p:nvSpPr>
            <p:cNvPr id="27" name="Text Box 69"/>
            <p:cNvSpPr txBox="1">
              <a:spLocks noChangeArrowheads="1"/>
            </p:cNvSpPr>
            <p:nvPr/>
          </p:nvSpPr>
          <p:spPr bwMode="auto">
            <a:xfrm>
              <a:off x="2633" y="3122"/>
              <a:ext cx="2465" cy="87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Строка – это </a:t>
              </a:r>
            </a:p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последовательность </a:t>
              </a:r>
            </a:p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символов!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183316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905000" y="18049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Вывод на экран</a:t>
            </a:r>
            <a:r>
              <a:rPr lang="ru-RU" altLang="en-US" sz="2400" b="1"/>
              <a:t>: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373313" y="2279651"/>
            <a:ext cx="3116262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905000" y="48529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Умножение</a:t>
            </a:r>
            <a:r>
              <a:rPr lang="ru-RU" altLang="en-US" sz="2400" b="1"/>
              <a:t>: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2373314" y="5353050"/>
            <a:ext cx="39258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АУ"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s5 </a:t>
            </a:r>
            <a:r>
              <a:rPr lang="ru-RU" sz="2800" b="1" dirty="0">
                <a:latin typeface="Courier New"/>
                <a:ea typeface="Times New Roman"/>
              </a:rPr>
              <a:t>= </a:t>
            </a:r>
            <a:r>
              <a:rPr lang="en-US" sz="2800" b="1" dirty="0">
                <a:latin typeface="Courier New"/>
                <a:ea typeface="Times New Roman"/>
              </a:rPr>
              <a:t>s*5</a:t>
            </a:r>
            <a:endParaRPr lang="ru-RU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6477000" y="5773739"/>
            <a:ext cx="314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АУАУАУАУАУ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5319714" y="6018214"/>
            <a:ext cx="3316287" cy="663575"/>
            <a:chOff x="2325" y="3072"/>
            <a:chExt cx="2088" cy="418"/>
          </a:xfrm>
        </p:grpSpPr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2633" y="3122"/>
              <a:ext cx="1780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Что получим?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183314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5" name="AutoShape 17"/>
          <p:cNvSpPr>
            <a:spLocks noChangeArrowheads="1"/>
          </p:cNvSpPr>
          <p:nvPr/>
        </p:nvSpPr>
        <p:spPr bwMode="auto">
          <a:xfrm>
            <a:off x="4691064" y="5003800"/>
            <a:ext cx="5126037" cy="642938"/>
          </a:xfrm>
          <a:prstGeom prst="wedgeRoundRectCallout">
            <a:avLst>
              <a:gd name="adj1" fmla="val -62013"/>
              <a:gd name="adj2" fmla="val 9582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s5 = s + s + s + s + s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2373314" y="3422650"/>
            <a:ext cx="5711825" cy="13843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Привет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Вася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 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", "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"!"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7" name="Скругленная прямоугольная выноска 36"/>
          <p:cNvSpPr/>
          <p:nvPr/>
        </p:nvSpPr>
        <p:spPr>
          <a:xfrm>
            <a:off x="6415088" y="3449638"/>
            <a:ext cx="3465512" cy="544512"/>
          </a:xfrm>
          <a:prstGeom prst="wedgeRoundRectCallout">
            <a:avLst>
              <a:gd name="adj1" fmla="val -47543"/>
              <a:gd name="adj2" fmla="val 115192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"Привет, Вася!" 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8" grpId="0" animBg="1"/>
      <p:bldP spid="19" grpId="0"/>
      <p:bldP spid="20" grpId="0" animBg="1"/>
      <p:bldP spid="22" grpId="0"/>
      <p:bldP spid="26" grpId="0" animBg="1"/>
      <p:bldP spid="28" grpId="0"/>
      <p:bldP spid="35" grpId="0" animBg="1"/>
      <p:bldP spid="36" grpId="0" build="p" animBg="1"/>
      <p:bldP spid="3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Символьные строки</a:t>
            </a:r>
          </a:p>
        </p:txBody>
      </p:sp>
      <p:sp>
        <p:nvSpPr>
          <p:cNvPr id="18432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D16DE4-DB78-4E67-9B06-3E4CE19DDC89}" type="slidenum">
              <a:rPr lang="ru-RU" altLang="en-US"/>
              <a:pPr/>
              <a:t>61</a:t>
            </a:fld>
            <a:endParaRPr lang="ru-RU" alt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266825" y="1566863"/>
            <a:ext cx="435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Вывод символа на экран</a:t>
            </a:r>
            <a:r>
              <a:rPr lang="ru-RU" altLang="en-US" sz="2400" b="1"/>
              <a:t>: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266825" y="4992189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 dirty="0">
                <a:solidFill>
                  <a:srgbClr val="333399"/>
                </a:solidFill>
              </a:rPr>
              <a:t>Длина строки</a:t>
            </a:r>
            <a:r>
              <a:rPr lang="ru-RU" altLang="en-US" sz="2400" b="1" dirty="0"/>
              <a:t>: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735139" y="5543049"/>
            <a:ext cx="2744787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n</a:t>
            </a:r>
            <a:r>
              <a:rPr lang="en-US" sz="2800" b="1" dirty="0"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len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735139" y="2071689"/>
            <a:ext cx="3106737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800" b="1" dirty="0">
                <a:latin typeface="Courier New"/>
                <a:ea typeface="Times New Roman"/>
              </a:rPr>
              <a:t>] )</a:t>
            </a:r>
            <a:endParaRPr lang="ru-RU" sz="2800" b="1" dirty="0">
              <a:latin typeface="Courier New"/>
              <a:ea typeface="Times New Roman"/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21616"/>
              </p:ext>
            </p:extLst>
          </p:nvPr>
        </p:nvGraphicFramePr>
        <p:xfrm>
          <a:off x="1771651" y="2811464"/>
          <a:ext cx="5216526" cy="128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8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П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err="1" smtClean="0">
                          <a:latin typeface="Courier New" pitchFamily="49" charset="0"/>
                          <a:cs typeface="Courier New" pitchFamily="49" charset="0"/>
                        </a:rPr>
                        <a:t>р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и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в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е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т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s[4]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s[5]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s[6]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Полилиния 24"/>
          <p:cNvSpPr>
            <a:spLocks noChangeArrowheads="1"/>
          </p:cNvSpPr>
          <p:nvPr/>
        </p:nvSpPr>
        <p:spPr bwMode="auto">
          <a:xfrm>
            <a:off x="4267201" y="2478089"/>
            <a:ext cx="1349375" cy="776287"/>
          </a:xfrm>
          <a:custGeom>
            <a:avLst/>
            <a:gdLst>
              <a:gd name="T0" fmla="*/ 2147483646 w 723014"/>
              <a:gd name="T1" fmla="*/ 385801 h 797442"/>
              <a:gd name="T2" fmla="*/ 0 w 723014"/>
              <a:gd name="T3" fmla="*/ 0 h 797442"/>
              <a:gd name="T4" fmla="*/ 0 60000 65536"/>
              <a:gd name="T5" fmla="*/ 0 60000 65536"/>
              <a:gd name="T6" fmla="*/ 0 w 723014"/>
              <a:gd name="T7" fmla="*/ 0 h 797442"/>
              <a:gd name="T8" fmla="*/ 723014 w 723014"/>
              <a:gd name="T9" fmla="*/ 797442 h 7974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014" h="797442">
                <a:moveTo>
                  <a:pt x="723014" y="797442"/>
                </a:moveTo>
                <a:cubicBezTo>
                  <a:pt x="652130" y="180753"/>
                  <a:pt x="241005" y="265814"/>
                  <a:pt x="0" y="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5881689" y="2071689"/>
            <a:ext cx="34893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en-US" sz="2800" b="1" dirty="0">
                <a:latin typeface="Courier New"/>
                <a:ea typeface="Times New Roman"/>
              </a:rPr>
              <a:t>]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Прямоугольник 29"/>
          <p:cNvSpPr>
            <a:spLocks noChangeArrowheads="1"/>
          </p:cNvSpPr>
          <p:nvPr/>
        </p:nvSpPr>
        <p:spPr bwMode="auto">
          <a:xfrm>
            <a:off x="7054850" y="2643189"/>
            <a:ext cx="2547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s[</a:t>
            </a:r>
            <a:r>
              <a:rPr lang="en-US" altLang="en-US" sz="28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ru-RU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-2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en-US"/>
          </a:p>
        </p:txBody>
      </p:sp>
      <p:sp>
        <p:nvSpPr>
          <p:cNvPr id="31" name="Полилиния 30"/>
          <p:cNvSpPr>
            <a:spLocks noChangeArrowheads="1"/>
          </p:cNvSpPr>
          <p:nvPr/>
        </p:nvSpPr>
        <p:spPr bwMode="auto">
          <a:xfrm flipH="1">
            <a:off x="6042026" y="2509839"/>
            <a:ext cx="1744663" cy="744537"/>
          </a:xfrm>
          <a:custGeom>
            <a:avLst/>
            <a:gdLst>
              <a:gd name="T0" fmla="*/ 2147483646 w 723014"/>
              <a:gd name="T1" fmla="*/ 124910 h 797442"/>
              <a:gd name="T2" fmla="*/ 0 w 723014"/>
              <a:gd name="T3" fmla="*/ 0 h 797442"/>
              <a:gd name="T4" fmla="*/ 0 60000 65536"/>
              <a:gd name="T5" fmla="*/ 0 60000 65536"/>
              <a:gd name="T6" fmla="*/ 0 w 723014"/>
              <a:gd name="T7" fmla="*/ 0 h 797442"/>
              <a:gd name="T8" fmla="*/ 723014 w 723014"/>
              <a:gd name="T9" fmla="*/ 797442 h 7974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014" h="797442">
                <a:moveTo>
                  <a:pt x="723014" y="797442"/>
                </a:moveTo>
                <a:cubicBezTo>
                  <a:pt x="652130" y="180753"/>
                  <a:pt x="241005" y="265814"/>
                  <a:pt x="0" y="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 animBg="1"/>
      <p:bldP spid="23" grpId="0" animBg="1"/>
      <p:bldP spid="29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Символьные строки</a:t>
            </a:r>
          </a:p>
        </p:txBody>
      </p:sp>
      <p:sp>
        <p:nvSpPr>
          <p:cNvPr id="18534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D96388-91AF-4F1F-8970-5F75059F786D}" type="slidenum">
              <a:rPr lang="ru-RU" altLang="en-US"/>
              <a:pPr/>
              <a:t>62</a:t>
            </a:fld>
            <a:endParaRPr lang="ru-RU" altLang="en-US"/>
          </a:p>
        </p:txBody>
      </p:sp>
      <p:sp>
        <p:nvSpPr>
          <p:cNvPr id="185348" name="Прямоугольник 6"/>
          <p:cNvSpPr>
            <a:spLocks noChangeArrowheads="1"/>
          </p:cNvSpPr>
          <p:nvPr/>
        </p:nvSpPr>
        <p:spPr bwMode="auto">
          <a:xfrm>
            <a:off x="1905000" y="1060660"/>
            <a:ext cx="3328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Ввод с клавиатуры</a:t>
            </a:r>
            <a:r>
              <a:rPr lang="ru-RU" altLang="en-US" sz="2400" b="1"/>
              <a:t>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24088" y="1506748"/>
            <a:ext cx="6019800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800" b="1">
                <a:latin typeface="Arial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>
                <a:latin typeface="Arial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Введите имя: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905000" y="2108410"/>
            <a:ext cx="317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Изменение строки</a:t>
            </a:r>
            <a:r>
              <a:rPr lang="ru-RU" altLang="en-US" sz="2400" b="1"/>
              <a:t>: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24089" y="2591010"/>
            <a:ext cx="2212975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600" b="1" dirty="0">
                <a:latin typeface="Arial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b="1" dirty="0"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713038" y="3406985"/>
            <a:ext cx="7072312" cy="663575"/>
            <a:chOff x="2325" y="3072"/>
            <a:chExt cx="4454" cy="418"/>
          </a:xfrm>
        </p:grpSpPr>
        <p:sp>
          <p:nvSpPr>
            <p:cNvPr id="25" name="Text Box 69"/>
            <p:cNvSpPr txBox="1">
              <a:spLocks noChangeArrowheads="1"/>
            </p:cNvSpPr>
            <p:nvPr/>
          </p:nvSpPr>
          <p:spPr bwMode="auto">
            <a:xfrm>
              <a:off x="2633" y="3122"/>
              <a:ext cx="4146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Строка – это неизменяемый объект!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185360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7" name="Плюс 26"/>
          <p:cNvSpPr/>
          <p:nvPr/>
        </p:nvSpPr>
        <p:spPr bwMode="auto">
          <a:xfrm rot="2700000">
            <a:off x="2947988" y="2432259"/>
            <a:ext cx="819150" cy="819150"/>
          </a:xfrm>
          <a:prstGeom prst="mathPlus">
            <a:avLst>
              <a:gd name="adj1" fmla="val 7936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1905001" y="4265822"/>
            <a:ext cx="593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333399"/>
                </a:solidFill>
              </a:rPr>
              <a:t>... </a:t>
            </a:r>
            <a:r>
              <a:rPr lang="ru-RU" altLang="en-US" sz="2400" b="1">
                <a:solidFill>
                  <a:srgbClr val="333399"/>
                </a:solidFill>
              </a:rPr>
              <a:t>но можно составить новую строку</a:t>
            </a:r>
            <a:r>
              <a:rPr lang="ru-RU" altLang="en-US" sz="2400" b="1"/>
              <a:t>:</a:t>
            </a: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2266951" y="4770648"/>
            <a:ext cx="3032125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s1 = s +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1905000" y="2108410"/>
            <a:ext cx="523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FF0000"/>
                </a:solidFill>
              </a:rPr>
              <a:t>Изменение строки запрещено!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266951" y="5475498"/>
            <a:ext cx="5019675" cy="8921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"информатика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]+s[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]+s[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])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Скругленная прямоугольная выноска 17"/>
          <p:cNvSpPr/>
          <p:nvPr/>
        </p:nvSpPr>
        <p:spPr bwMode="auto">
          <a:xfrm>
            <a:off x="6381751" y="4956384"/>
            <a:ext cx="3133725" cy="628650"/>
          </a:xfrm>
          <a:prstGeom prst="wedgeRoundRectCallout">
            <a:avLst>
              <a:gd name="adj1" fmla="val -68273"/>
              <a:gd name="adj2" fmla="val 594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800" dirty="0">
                <a:latin typeface="Arial" charset="0"/>
              </a:rPr>
              <a:t>составить «кот»</a:t>
            </a:r>
          </a:p>
        </p:txBody>
      </p:sp>
    </p:spTree>
    <p:extLst>
      <p:ext uri="{BB962C8B-B14F-4D97-AF65-F5344CB8AC3E}">
        <p14:creationId xmlns:p14="http://schemas.microsoft.com/office/powerpoint/2010/main" val="6786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28" grpId="0"/>
      <p:bldP spid="29" grpId="0" animBg="1"/>
      <p:bldP spid="16" grpId="0"/>
      <p:bldP spid="17" grpId="0" build="p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Срезы</a:t>
            </a:r>
          </a:p>
        </p:txBody>
      </p:sp>
      <p:sp>
        <p:nvSpPr>
          <p:cNvPr id="18637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802049-CAE8-482D-A2C4-CC001097E1D6}" type="slidenum">
              <a:rPr lang="ru-RU" altLang="en-US"/>
              <a:pPr/>
              <a:t>63</a:t>
            </a:fld>
            <a:endParaRPr lang="ru-RU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92237" y="1690395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8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99060"/>
              </p:ext>
            </p:extLst>
          </p:nvPr>
        </p:nvGraphicFramePr>
        <p:xfrm>
          <a:off x="2724650" y="3878513"/>
          <a:ext cx="6096000" cy="828675"/>
        </p:xfrm>
        <a:graphic>
          <a:graphicData uri="http://schemas.openxmlformats.org/drawingml/2006/table">
            <a:tbl>
              <a:tblPr/>
              <a:tblGrid>
                <a:gridCol w="61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Овал 35"/>
          <p:cNvSpPr>
            <a:spLocks noChangeArrowheads="1"/>
          </p:cNvSpPr>
          <p:nvPr/>
        </p:nvSpPr>
        <p:spPr bwMode="auto">
          <a:xfrm>
            <a:off x="4361362" y="4727825"/>
            <a:ext cx="388938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AutoShape 59"/>
          <p:cNvSpPr>
            <a:spLocks noChangeArrowheads="1"/>
          </p:cNvSpPr>
          <p:nvPr/>
        </p:nvSpPr>
        <p:spPr bwMode="auto">
          <a:xfrm>
            <a:off x="1111750" y="4397624"/>
            <a:ext cx="1409700" cy="439738"/>
          </a:xfrm>
          <a:prstGeom prst="wedgeRoundRectCallout">
            <a:avLst>
              <a:gd name="adj1" fmla="val 60661"/>
              <a:gd name="adj2" fmla="val 5024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разрезы</a:t>
            </a:r>
            <a:endParaRPr lang="ru-RU"/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68963"/>
              </p:ext>
            </p:extLst>
          </p:nvPr>
        </p:nvGraphicFramePr>
        <p:xfrm>
          <a:off x="2437312" y="4738938"/>
          <a:ext cx="6096000" cy="371475"/>
        </p:xfrm>
        <a:graphic>
          <a:graphicData uri="http://schemas.openxmlformats.org/drawingml/2006/table">
            <a:tbl>
              <a:tblPr/>
              <a:tblGrid>
                <a:gridCol w="61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Овал 40"/>
          <p:cNvSpPr>
            <a:spLocks noChangeArrowheads="1"/>
          </p:cNvSpPr>
          <p:nvPr/>
        </p:nvSpPr>
        <p:spPr bwMode="auto">
          <a:xfrm>
            <a:off x="7423651" y="4727825"/>
            <a:ext cx="388937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0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37" grpId="0" animBg="1"/>
      <p:bldP spid="4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Срезы строк</a:t>
            </a:r>
          </a:p>
        </p:txBody>
      </p:sp>
      <p:sp>
        <p:nvSpPr>
          <p:cNvPr id="18739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E5804A-4BAE-4A9F-93DB-FB3C0C75526B}" type="slidenum">
              <a:rPr lang="ru-RU" altLang="en-US"/>
              <a:pPr/>
              <a:t>64</a:t>
            </a:fld>
            <a:endParaRPr lang="ru-RU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58893" y="1391904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8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"01234567"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59"/>
          <p:cNvSpPr>
            <a:spLocks noChangeArrowheads="1"/>
          </p:cNvSpPr>
          <p:nvPr/>
        </p:nvSpPr>
        <p:spPr bwMode="auto">
          <a:xfrm>
            <a:off x="3455905" y="2457118"/>
            <a:ext cx="2747963" cy="509587"/>
          </a:xfrm>
          <a:prstGeom prst="wedgeRoundRectCallout">
            <a:avLst>
              <a:gd name="adj1" fmla="val -54077"/>
              <a:gd name="adj2" fmla="val -8885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от начала строки</a:t>
            </a:r>
            <a:endParaRPr lang="ru-RU" sz="2000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58893" y="3114343"/>
            <a:ext cx="73120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"34567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89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AutoShape 59"/>
          <p:cNvSpPr>
            <a:spLocks noChangeArrowheads="1"/>
          </p:cNvSpPr>
          <p:nvPr/>
        </p:nvSpPr>
        <p:spPr bwMode="auto">
          <a:xfrm>
            <a:off x="3455905" y="4179554"/>
            <a:ext cx="2747963" cy="509588"/>
          </a:xfrm>
          <a:prstGeom prst="wedgeRoundRectCallout">
            <a:avLst>
              <a:gd name="adj1" fmla="val -40531"/>
              <a:gd name="adj2" fmla="val -951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до конца строки</a:t>
            </a:r>
            <a:endParaRPr lang="ru-RU" sz="2000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958893" y="4825668"/>
            <a:ext cx="73120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en-US" sz="2800" b="1" dirty="0"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en-US" sz="2800" b="1" dirty="0">
                <a:latin typeface="Courier New"/>
                <a:ea typeface="Times New Roman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-1</a:t>
            </a:r>
            <a:r>
              <a:rPr lang="ru-RU" sz="2800" b="1" dirty="0">
                <a:latin typeface="Courier New"/>
                <a:ea typeface="Times New Roman"/>
              </a:rPr>
              <a:t>]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"9876543210"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AutoShape 59"/>
          <p:cNvSpPr>
            <a:spLocks noChangeArrowheads="1"/>
          </p:cNvSpPr>
          <p:nvPr/>
        </p:nvSpPr>
        <p:spPr bwMode="auto">
          <a:xfrm>
            <a:off x="3455905" y="5551154"/>
            <a:ext cx="2747963" cy="509588"/>
          </a:xfrm>
          <a:prstGeom prst="wedgeRoundRectCallout">
            <a:avLst>
              <a:gd name="adj1" fmla="val -40531"/>
              <a:gd name="adj2" fmla="val -951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реверс строки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66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Операции со строками</a:t>
            </a:r>
          </a:p>
        </p:txBody>
      </p:sp>
      <p:sp>
        <p:nvSpPr>
          <p:cNvPr id="18841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2EA0D6-630A-4C7D-8762-2C9A56C50712}" type="slidenum">
              <a:rPr lang="ru-RU" altLang="en-US"/>
              <a:pPr/>
              <a:t>65</a:t>
            </a:fld>
            <a:endParaRPr lang="ru-RU" alt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549403" y="1235582"/>
            <a:ext cx="7943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 dirty="0">
                <a:solidFill>
                  <a:srgbClr val="333399"/>
                </a:solidFill>
              </a:rPr>
              <a:t>Срезы с отрицательными индексами</a:t>
            </a:r>
            <a:r>
              <a:rPr lang="ru-RU" altLang="en-US" sz="2400" b="1" dirty="0"/>
              <a:t>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49403" y="1794755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"01234567"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59"/>
          <p:cNvSpPr>
            <a:spLocks noChangeArrowheads="1"/>
          </p:cNvSpPr>
          <p:nvPr/>
        </p:nvSpPr>
        <p:spPr bwMode="auto">
          <a:xfrm>
            <a:off x="2889587" y="3040942"/>
            <a:ext cx="1881187" cy="414337"/>
          </a:xfrm>
          <a:prstGeom prst="wedgeRoundRectCallout">
            <a:avLst>
              <a:gd name="adj1" fmla="val -28315"/>
              <a:gd name="adj2" fmla="val -1177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(s)-2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549403" y="4245646"/>
            <a:ext cx="73120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-6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59"/>
          <p:cNvSpPr>
            <a:spLocks noChangeArrowheads="1"/>
          </p:cNvSpPr>
          <p:nvPr/>
        </p:nvSpPr>
        <p:spPr bwMode="auto">
          <a:xfrm>
            <a:off x="4003677" y="5331496"/>
            <a:ext cx="1751012" cy="414337"/>
          </a:xfrm>
          <a:prstGeom prst="wedgeRoundRectCallout">
            <a:avLst>
              <a:gd name="adj1" fmla="val -54426"/>
              <a:gd name="adj2" fmla="val -1085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(s)-2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AutoShape 59"/>
          <p:cNvSpPr>
            <a:spLocks noChangeArrowheads="1"/>
          </p:cNvSpPr>
          <p:nvPr/>
        </p:nvSpPr>
        <p:spPr bwMode="auto">
          <a:xfrm>
            <a:off x="1893889" y="5331496"/>
            <a:ext cx="1790700" cy="414337"/>
          </a:xfrm>
          <a:prstGeom prst="wedgeRoundRectCallout">
            <a:avLst>
              <a:gd name="adj1" fmla="val 23646"/>
              <a:gd name="adj2" fmla="val -1177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(s)-6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 animBg="1"/>
      <p:bldP spid="15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Операции со строками</a:t>
            </a:r>
          </a:p>
        </p:txBody>
      </p:sp>
      <p:sp>
        <p:nvSpPr>
          <p:cNvPr id="18944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BDD658-A665-4D30-9115-7BCDA15F0788}" type="slidenum">
              <a:rPr lang="ru-RU" altLang="en-US"/>
              <a:pPr/>
              <a:t>66</a:t>
            </a:fld>
            <a:endParaRPr lang="ru-RU" altLang="en-US" dirty="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652337" y="3938462"/>
            <a:ext cx="499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Вставка</a:t>
            </a:r>
            <a:r>
              <a:rPr lang="ru-RU" altLang="en-US" sz="2400" b="1"/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0449" y="4477586"/>
            <a:ext cx="6807200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"ABC"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endParaRPr lang="en-US" sz="2800" b="1" dirty="0">
              <a:latin typeface="Courier New"/>
              <a:ea typeface="Times New Roman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52336" y="1300956"/>
            <a:ext cx="499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Удаление</a:t>
            </a:r>
            <a:r>
              <a:rPr lang="ru-RU" altLang="en-US" sz="2400" b="1"/>
              <a:t>: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90450" y="1901052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9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/>
                <a:ea typeface="Times New Roman"/>
              </a:rPr>
              <a:t># "0129"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2717549" y="2861489"/>
            <a:ext cx="1446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"012"</a:t>
            </a:r>
            <a:endParaRPr lang="ru-RU" alt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4322511" y="2861489"/>
            <a:ext cx="871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"9"</a:t>
            </a:r>
            <a:endParaRPr lang="ru-RU" alt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3227137" y="5431675"/>
            <a:ext cx="3211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"012</a:t>
            </a:r>
            <a:r>
              <a:rPr lang="en-US" altLang="en-US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altLang="en-US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</a:t>
            </a:r>
            <a:r>
              <a:rPr lang="en-US" altLang="en-US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56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 animBg="1"/>
      <p:bldP spid="13" grpId="0"/>
      <p:bldP spid="14" grpId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9046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6BF15E-EE42-4BC2-9E6D-47192D4B3083}" type="slidenum">
              <a:rPr lang="ru-RU" altLang="en-US"/>
              <a:pPr/>
              <a:t>67</a:t>
            </a:fld>
            <a:endParaRPr lang="ru-RU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30962" y="1547064"/>
            <a:ext cx="10134766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пароль (символьную строку), если его длина меньше, чем </a:t>
            </a:r>
            <a:r>
              <a:rPr lang="ru-RU" sz="2200" b="1" dirty="0"/>
              <a:t>6</a:t>
            </a:r>
            <a:r>
              <a:rPr lang="ru-RU" sz="2200" dirty="0"/>
              <a:t> символов, вывести сообщение «Слишком короткий пароль!», </a:t>
            </a:r>
            <a:endParaRPr lang="en-US" sz="2200" dirty="0" smtClean="0"/>
          </a:p>
          <a:p>
            <a:pPr marL="630238" indent="-630238">
              <a:defRPr/>
            </a:pPr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ru-RU" sz="2200" dirty="0" smtClean="0"/>
              <a:t>иначе </a:t>
            </a:r>
            <a:r>
              <a:rPr lang="ru-RU" sz="2200" dirty="0"/>
              <a:t>вывести сообщение «ОК</a:t>
            </a:r>
            <a:r>
              <a:rPr lang="ru-RU" sz="2200" dirty="0" smtClean="0"/>
              <a:t>».</a:t>
            </a:r>
            <a:endParaRPr lang="en-US" sz="2200" dirty="0" smtClean="0"/>
          </a:p>
          <a:p>
            <a:pPr marL="630238" indent="-630238">
              <a:defRPr/>
            </a:pP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Слишком короткий пароль!</a:t>
            </a:r>
          </a:p>
          <a:p>
            <a:pPr marL="714375" indent="-357188">
              <a:defRPr/>
            </a:pPr>
            <a:endParaRPr lang="en-US" sz="22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200" b="1" dirty="0" smtClean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123456789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ОК.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9149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6E77A9-8CAD-49BC-83E6-0F13715CCB8D}" type="slidenum">
              <a:rPr lang="ru-RU" altLang="en-US"/>
              <a:pPr/>
              <a:t>68</a:t>
            </a:fld>
            <a:endParaRPr lang="ru-RU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93888" y="1158541"/>
            <a:ext cx="84201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пароль (символьную строку)</a:t>
            </a:r>
            <a:r>
              <a:rPr lang="en-US" sz="2200" dirty="0"/>
              <a:t>.</a:t>
            </a:r>
            <a:r>
              <a:rPr lang="ru-RU" sz="2200" dirty="0"/>
              <a:t> Если его длина меньше, чем </a:t>
            </a:r>
            <a:r>
              <a:rPr lang="ru-RU" sz="2200" b="1" dirty="0"/>
              <a:t>6</a:t>
            </a:r>
            <a:r>
              <a:rPr lang="ru-RU" sz="2200" dirty="0"/>
              <a:t> символов, вывести сообщение «Слишком короткий пароль!». Если пароль начинается с букв «</a:t>
            </a:r>
            <a:r>
              <a:rPr lang="en-US" sz="2200" dirty="0"/>
              <a:t>qwerty</a:t>
            </a:r>
            <a:r>
              <a:rPr lang="ru-RU" sz="2200" dirty="0"/>
              <a:t>» вывести сообщение «Ненадёжный пароль!». Если ошибок не было, вывести сообщение «ОК</a:t>
            </a:r>
            <a:r>
              <a:rPr lang="ru-RU" sz="2200" dirty="0" smtClean="0"/>
              <a:t>».</a:t>
            </a:r>
            <a:endParaRPr lang="en-US" sz="2200" dirty="0" smtClean="0"/>
          </a:p>
          <a:p>
            <a:pPr marL="630238" indent="-630238">
              <a:defRPr/>
            </a:pP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qwerty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Ненадёжный пароль!</a:t>
            </a:r>
          </a:p>
          <a:p>
            <a:pPr marL="714375" indent="-357188">
              <a:defRPr/>
            </a:pPr>
            <a:endParaRPr lang="en-US" sz="22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200" b="1" dirty="0" smtClean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asdUTY7sakh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ОК.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19251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E866D4-2443-46A0-A038-AE2B35425835}" type="slidenum">
              <a:rPr lang="ru-RU" altLang="en-US"/>
              <a:pPr/>
              <a:t>69</a:t>
            </a:fld>
            <a:endParaRPr lang="ru-RU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88295" y="1423237"/>
            <a:ext cx="84201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5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имя файла. Если расширение имени файла –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htm</a:t>
            </a:r>
            <a:r>
              <a:rPr lang="en-US" sz="2200" dirty="0"/>
              <a:t>,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sz="2200" dirty="0"/>
              <a:t> </a:t>
            </a:r>
            <a:r>
              <a:rPr lang="ru-RU" sz="2200" dirty="0"/>
              <a:t>или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/>
              <a:t>, </a:t>
            </a:r>
            <a:r>
              <a:rPr lang="ru-RU" sz="2200" dirty="0"/>
              <a:t>выдать сообщение «Это веб-страница!», иначе выдать сообщение «Что-то другое</a:t>
            </a:r>
            <a:r>
              <a:rPr lang="ru-RU" sz="2200" dirty="0" smtClean="0"/>
              <a:t>.»</a:t>
            </a:r>
            <a:endParaRPr lang="en-US" sz="2200" dirty="0" smtClean="0"/>
          </a:p>
          <a:p>
            <a:pPr marL="630238" indent="-630238">
              <a:defRPr/>
            </a:pP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имя файла: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C:\DOC\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Сайт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\index.html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Это 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веб-страница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714375" indent="-357188">
              <a:defRPr/>
            </a:pPr>
            <a:endParaRPr lang="en-US" sz="22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200" b="1" dirty="0" smtClean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имя файла: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Документы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Приказ.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Что-то другое.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Простейшая программа</a:t>
            </a:r>
          </a:p>
        </p:txBody>
      </p:sp>
      <p:sp>
        <p:nvSpPr>
          <p:cNvPr id="129027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18A35E-9329-417D-93AF-BC5D8E160CB3}" type="slidenum">
              <a:rPr lang="ru-RU" altLang="en-US"/>
              <a:pPr/>
              <a:t>7</a:t>
            </a:fld>
            <a:endParaRPr lang="ru-RU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55801" y="958850"/>
            <a:ext cx="7993063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912938" y="1633539"/>
            <a:ext cx="4735512" cy="663575"/>
            <a:chOff x="433" y="3902"/>
            <a:chExt cx="2983" cy="418"/>
          </a:xfrm>
        </p:grpSpPr>
        <p:sp>
          <p:nvSpPr>
            <p:cNvPr id="9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6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 эта программа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2903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872289" y="1514476"/>
            <a:ext cx="3563937" cy="752475"/>
          </a:xfrm>
          <a:prstGeom prst="wedgeRoundRectCallout">
            <a:avLst>
              <a:gd name="adj1" fmla="val -42223"/>
              <a:gd name="adj2" fmla="val -7160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комментарии после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955801" y="3240088"/>
            <a:ext cx="7993063" cy="1085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# K.Poliakov, 2015 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381625" y="2381250"/>
            <a:ext cx="2724150" cy="723900"/>
          </a:xfrm>
          <a:prstGeom prst="wedgeRoundRectCallout">
            <a:avLst>
              <a:gd name="adj1" fmla="val -37592"/>
              <a:gd name="adj2" fmla="val 755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Начало программы 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955801" y="4541839"/>
            <a:ext cx="7993063" cy="19383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  <a:p>
            <a:pPr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Это тоже комментарий,</a:t>
            </a:r>
            <a:endParaRPr lang="en-US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может быть много строчек</a:t>
            </a:r>
          </a:p>
          <a:p>
            <a:pPr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</p:txBody>
      </p:sp>
    </p:spTree>
    <p:extLst>
      <p:ext uri="{BB962C8B-B14F-4D97-AF65-F5344CB8AC3E}">
        <p14:creationId xmlns:p14="http://schemas.microsoft.com/office/powerpoint/2010/main" val="9947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3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49675" y="3722689"/>
            <a:ext cx="5372100" cy="1381125"/>
          </a:xfrm>
        </p:spPr>
        <p:txBody>
          <a:bodyPr/>
          <a:lstStyle/>
          <a:p>
            <a:pPr marL="1257300" indent="-1257300" algn="ctr"/>
            <a:r>
              <a:rPr lang="ru-RU" altLang="en-US" sz="3600" b="1" dirty="0"/>
              <a:t>Циклические алгоритмы</a:t>
            </a:r>
          </a:p>
          <a:p>
            <a:pPr marL="1257300" indent="-1257300" algn="ctr"/>
            <a:endParaRPr lang="ru-RU" altLang="en-US" sz="3600" b="1" dirty="0"/>
          </a:p>
          <a:p>
            <a:pPr marL="1257300" indent="-1257300" algn="ctr"/>
            <a:endParaRPr lang="ru-RU" altLang="en-US" sz="3600" b="1" dirty="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0420" y="1345055"/>
            <a:ext cx="8333509" cy="179316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ru-RU" sz="6000" dirty="0"/>
              <a:t>Программирование на языке </a:t>
            </a:r>
            <a:r>
              <a:rPr lang="en-US" sz="6000" dirty="0"/>
              <a:t>Python</a:t>
            </a:r>
            <a:endParaRPr lang="ru-RU" sz="6000" dirty="0"/>
          </a:p>
        </p:txBody>
      </p:sp>
      <p:sp>
        <p:nvSpPr>
          <p:cNvPr id="14848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1528695" y="220383"/>
            <a:ext cx="248264" cy="184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D3B61-4603-4BC7-ADC5-94100331CFC1}" type="slidenum">
              <a:rPr lang="ru-RU" altLang="en-US" sz="1200"/>
              <a:pPr/>
              <a:t>70</a:t>
            </a:fld>
            <a:endParaRPr lang="ru-RU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7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Что такое цикл?</a:t>
            </a:r>
          </a:p>
        </p:txBody>
      </p:sp>
      <p:sp>
        <p:nvSpPr>
          <p:cNvPr id="194563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C68F5-09E2-4186-950A-777533573D57}" type="slidenum">
              <a:rPr lang="ru-RU" altLang="en-US"/>
              <a:pPr/>
              <a:t>71</a:t>
            </a:fld>
            <a:endParaRPr lang="ru-RU" alt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412375" y="1251744"/>
            <a:ext cx="8442325" cy="8302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Цикл</a:t>
            </a:r>
            <a:r>
              <a:rPr lang="ru-RU" sz="24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– это многократное выполнение одинаковых действий.</a:t>
            </a:r>
          </a:p>
        </p:txBody>
      </p:sp>
      <p:sp>
        <p:nvSpPr>
          <p:cNvPr id="12" name="Прямоугольник 6"/>
          <p:cNvSpPr>
            <a:spLocks noChangeArrowheads="1"/>
          </p:cNvSpPr>
          <p:nvPr/>
        </p:nvSpPr>
        <p:spPr bwMode="auto">
          <a:xfrm>
            <a:off x="1412376" y="2708274"/>
            <a:ext cx="8442325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lvl="1" indent="-268288">
              <a:spcBef>
                <a:spcPct val="15000"/>
              </a:spcBef>
              <a:defRPr/>
            </a:pPr>
            <a:r>
              <a:rPr lang="ru-RU" sz="2400" b="1" dirty="0">
                <a:solidFill>
                  <a:srgbClr val="333399"/>
                </a:solidFill>
              </a:rPr>
              <a:t>Два вида циклов</a:t>
            </a:r>
            <a:r>
              <a:rPr lang="ru-RU" sz="2400" dirty="0"/>
              <a:t>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известным</a:t>
            </a:r>
            <a:r>
              <a:rPr lang="ru-RU" sz="2400" dirty="0"/>
              <a:t> числом шагов</a:t>
            </a:r>
            <a:r>
              <a:rPr lang="en-US" sz="2400" dirty="0"/>
              <a:t> (</a:t>
            </a:r>
            <a:r>
              <a:rPr lang="ru-RU" sz="2400" dirty="0"/>
              <a:t>сделать 10 раз</a:t>
            </a:r>
            <a:r>
              <a:rPr lang="en-US" sz="2400" dirty="0"/>
              <a:t>)</a:t>
            </a:r>
            <a:endParaRPr lang="ru-RU" sz="2400" dirty="0"/>
          </a:p>
          <a:p>
            <a:pPr marL="628650" lvl="1" indent="-268288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неизвестным</a:t>
            </a:r>
            <a:r>
              <a:rPr lang="ru-RU" sz="2400" dirty="0"/>
              <a:t> числом шагов (делать, пока не надоест)</a:t>
            </a:r>
          </a:p>
        </p:txBody>
      </p:sp>
      <p:sp>
        <p:nvSpPr>
          <p:cNvPr id="13" name="Прямоугольник 7"/>
          <p:cNvSpPr>
            <a:spLocks noChangeArrowheads="1"/>
          </p:cNvSpPr>
          <p:nvPr/>
        </p:nvSpPr>
        <p:spPr bwMode="auto">
          <a:xfrm>
            <a:off x="1412375" y="5015704"/>
            <a:ext cx="835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i="1"/>
              <a:t>Задача</a:t>
            </a:r>
            <a:r>
              <a:rPr lang="ru-RU" altLang="en-US" sz="2400"/>
              <a:t>. Вывести на экран 10</a:t>
            </a:r>
            <a:r>
              <a:rPr lang="en-US" altLang="en-US" sz="2400"/>
              <a:t> </a:t>
            </a:r>
            <a:r>
              <a:rPr lang="ru-RU" altLang="en-US" sz="2400"/>
              <a:t>раз слово «Привет».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0701" y="5618954"/>
            <a:ext cx="6977063" cy="663575"/>
            <a:chOff x="796" y="2336"/>
            <a:chExt cx="4395" cy="418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Можно ли решить известными методами</a:t>
              </a:r>
              <a:r>
                <a:rPr lang="en-US" sz="2400">
                  <a:latin typeface="Arial" charset="0"/>
                </a:rPr>
                <a:t>?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194569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4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Повторения в программе</a:t>
            </a:r>
          </a:p>
        </p:txBody>
      </p:sp>
      <p:sp>
        <p:nvSpPr>
          <p:cNvPr id="19558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F6954-52CD-4EFF-B66E-C03A07F3981A}" type="slidenum">
              <a:rPr lang="ru-RU" altLang="en-US"/>
              <a:pPr/>
              <a:t>72</a:t>
            </a:fld>
            <a:endParaRPr lang="ru-RU" altLang="en-US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27282" y="1514810"/>
            <a:ext cx="5541960" cy="200978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</a:rPr>
              <a:t>Привет"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</a:rPr>
              <a:t>Привет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...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</a:rPr>
              <a:t>Привет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9424" y="4413919"/>
            <a:ext cx="2525712" cy="663575"/>
            <a:chOff x="796" y="2336"/>
            <a:chExt cx="1591" cy="418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297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Что плохо</a:t>
              </a:r>
              <a:r>
                <a:rPr lang="en-US" sz="2400">
                  <a:latin typeface="Arial" charset="0"/>
                </a:rPr>
                <a:t>?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19559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55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Блок-схема цикла</a:t>
            </a:r>
          </a:p>
        </p:txBody>
      </p:sp>
      <p:sp>
        <p:nvSpPr>
          <p:cNvPr id="19661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7B59D9-251F-4DD1-83A3-AECF3DF61D6B}" type="slidenum">
              <a:rPr lang="ru-RU" altLang="en-US"/>
              <a:pPr/>
              <a:t>73</a:t>
            </a:fld>
            <a:endParaRPr lang="ru-RU" altLang="en-US"/>
          </a:p>
        </p:txBody>
      </p:sp>
      <p:sp>
        <p:nvSpPr>
          <p:cNvPr id="196612" name="Блок-схема: процесс 3"/>
          <p:cNvSpPr>
            <a:spLocks noChangeArrowheads="1"/>
          </p:cNvSpPr>
          <p:nvPr/>
        </p:nvSpPr>
        <p:spPr bwMode="auto">
          <a:xfrm>
            <a:off x="3659774" y="4090069"/>
            <a:ext cx="3895725" cy="896937"/>
          </a:xfrm>
          <a:prstGeom prst="flowChartProcess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Блок-схема: знак завершения 17"/>
          <p:cNvSpPr>
            <a:spLocks noChangeArrowheads="1"/>
          </p:cNvSpPr>
          <p:nvPr/>
        </p:nvSpPr>
        <p:spPr bwMode="auto">
          <a:xfrm>
            <a:off x="4885324" y="2015206"/>
            <a:ext cx="1393825" cy="390525"/>
          </a:xfrm>
          <a:prstGeom prst="flowChartTerminator">
            <a:avLst/>
          </a:prstGeom>
          <a:solidFill>
            <a:srgbClr val="E6E6FF"/>
          </a:solidFill>
          <a:ln w="12700" algn="ctr">
            <a:noFill/>
            <a:round/>
            <a:headE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/>
          <a:lstStyle/>
          <a:p>
            <a:pPr algn="ctr" eaLnBrk="1" hangingPunct="1">
              <a:defRPr/>
            </a:pPr>
            <a:r>
              <a:rPr lang="ru-RU">
                <a:latin typeface="Arial" charset="0"/>
              </a:rPr>
              <a:t>начало</a:t>
            </a:r>
          </a:p>
        </p:txBody>
      </p:sp>
      <p:sp>
        <p:nvSpPr>
          <p:cNvPr id="6" name="Блок-схема: знак завершения 18"/>
          <p:cNvSpPr>
            <a:spLocks noChangeArrowheads="1"/>
          </p:cNvSpPr>
          <p:nvPr/>
        </p:nvSpPr>
        <p:spPr bwMode="auto">
          <a:xfrm>
            <a:off x="7761874" y="3131219"/>
            <a:ext cx="1393825" cy="390525"/>
          </a:xfrm>
          <a:prstGeom prst="flowChartTerminator">
            <a:avLst/>
          </a:prstGeom>
          <a:solidFill>
            <a:srgbClr val="E6E6FF"/>
          </a:solidFill>
          <a:ln w="12700" algn="ctr">
            <a:noFill/>
            <a:round/>
            <a:headE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/>
          <a:lstStyle/>
          <a:p>
            <a:pPr algn="ctr" eaLnBrk="1" hangingPunct="1">
              <a:defRPr/>
            </a:pPr>
            <a:r>
              <a:rPr lang="ru-RU">
                <a:latin typeface="Arial" charset="0"/>
              </a:rPr>
              <a:t>конец</a:t>
            </a:r>
          </a:p>
        </p:txBody>
      </p:sp>
      <p:cxnSp>
        <p:nvCxnSpPr>
          <p:cNvPr id="196615" name="Прямая со стрелкой 28"/>
          <p:cNvCxnSpPr>
            <a:cxnSpLocks noChangeShapeType="1"/>
          </p:cNvCxnSpPr>
          <p:nvPr/>
        </p:nvCxnSpPr>
        <p:spPr bwMode="auto">
          <a:xfrm rot="5400000" flipH="1">
            <a:off x="4214605" y="3417762"/>
            <a:ext cx="1479550" cy="1296987"/>
          </a:xfrm>
          <a:prstGeom prst="bentConnector4">
            <a:avLst>
              <a:gd name="adj1" fmla="val -44398"/>
              <a:gd name="adj2" fmla="val 17038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616" name="Прямая со стрелкой 31"/>
          <p:cNvCxnSpPr>
            <a:cxnSpLocks noChangeShapeType="1"/>
            <a:stCxn id="5" idx="2"/>
          </p:cNvCxnSpPr>
          <p:nvPr/>
        </p:nvCxnSpPr>
        <p:spPr bwMode="auto">
          <a:xfrm rot="5400000">
            <a:off x="5348080" y="2639887"/>
            <a:ext cx="4683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617" name="Прямая со стрелкой 52"/>
          <p:cNvCxnSpPr>
            <a:cxnSpLocks noChangeShapeType="1"/>
            <a:endCxn id="6" idx="1"/>
          </p:cNvCxnSpPr>
          <p:nvPr/>
        </p:nvCxnSpPr>
        <p:spPr bwMode="auto">
          <a:xfrm>
            <a:off x="6858587" y="3326480"/>
            <a:ext cx="9032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618" name="Прямая со стрелкой 53"/>
          <p:cNvCxnSpPr>
            <a:cxnSpLocks noChangeShapeType="1"/>
          </p:cNvCxnSpPr>
          <p:nvPr/>
        </p:nvCxnSpPr>
        <p:spPr bwMode="auto">
          <a:xfrm rot="5400000">
            <a:off x="5347286" y="4012280"/>
            <a:ext cx="4683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619" name="Блок-схема: процесс 63"/>
          <p:cNvSpPr>
            <a:spLocks noChangeArrowheads="1"/>
          </p:cNvSpPr>
          <p:nvPr/>
        </p:nvSpPr>
        <p:spPr bwMode="auto">
          <a:xfrm>
            <a:off x="6993523" y="2924843"/>
            <a:ext cx="501650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/>
              <a:t>да</a:t>
            </a:r>
          </a:p>
        </p:txBody>
      </p:sp>
      <p:sp>
        <p:nvSpPr>
          <p:cNvPr id="196620" name="Блок-схема: процесс 64"/>
          <p:cNvSpPr>
            <a:spLocks noChangeArrowheads="1"/>
          </p:cNvSpPr>
          <p:nvPr/>
        </p:nvSpPr>
        <p:spPr bwMode="auto">
          <a:xfrm>
            <a:off x="4940887" y="3783680"/>
            <a:ext cx="623887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/>
              <a:t>нет</a:t>
            </a:r>
          </a:p>
        </p:txBody>
      </p:sp>
      <p:sp>
        <p:nvSpPr>
          <p:cNvPr id="14" name="Скругленная прямоугольная выноска 13"/>
          <p:cNvSpPr/>
          <p:nvPr/>
        </p:nvSpPr>
        <p:spPr bwMode="auto">
          <a:xfrm>
            <a:off x="7361824" y="5414043"/>
            <a:ext cx="1971675" cy="569912"/>
          </a:xfrm>
          <a:prstGeom prst="wedgeRoundRectCallout">
            <a:avLst>
              <a:gd name="adj1" fmla="val -60752"/>
              <a:gd name="adj2" fmla="val -13575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grpSp>
        <p:nvGrpSpPr>
          <p:cNvPr id="2" name="Группа 29"/>
          <p:cNvGrpSpPr>
            <a:grpSpLocks/>
          </p:cNvGrpSpPr>
          <p:nvPr/>
        </p:nvGrpSpPr>
        <p:grpSpPr bwMode="auto">
          <a:xfrm>
            <a:off x="4305886" y="2874170"/>
            <a:ext cx="2552700" cy="903287"/>
            <a:chOff x="3055938" y="1906588"/>
            <a:chExt cx="2552700" cy="903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Блок-схема: решение 45"/>
            <p:cNvSpPr>
              <a:spLocks noChangeArrowheads="1"/>
            </p:cNvSpPr>
            <p:nvPr/>
          </p:nvSpPr>
          <p:spPr bwMode="auto"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" name="Прямоугольник 39"/>
            <p:cNvSpPr>
              <a:spLocks noChangeArrowheads="1"/>
            </p:cNvSpPr>
            <p:nvPr/>
          </p:nvSpPr>
          <p:spPr bwMode="auto">
            <a:xfrm>
              <a:off x="3256589" y="2157501"/>
              <a:ext cx="2151400" cy="401461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ru-RU" dirty="0">
                  <a:latin typeface="Arial" charset="0"/>
                </a:rPr>
                <a:t>сделали 10</a:t>
              </a:r>
              <a:r>
                <a:rPr lang="en-US" dirty="0">
                  <a:latin typeface="Arial" charset="0"/>
                </a:rPr>
                <a:t> </a:t>
              </a:r>
              <a:r>
                <a:rPr lang="ru-RU" dirty="0">
                  <a:latin typeface="Arial" charset="0"/>
                </a:rPr>
                <a:t>раз</a:t>
              </a:r>
              <a:r>
                <a:rPr lang="en-US" dirty="0">
                  <a:latin typeface="Arial" charset="0"/>
                </a:rPr>
                <a:t>?</a:t>
              </a:r>
              <a:endParaRPr lang="ru-RU" dirty="0">
                <a:latin typeface="Arial" charset="0"/>
              </a:endParaRPr>
            </a:p>
          </p:txBody>
        </p:sp>
      </p:grpSp>
      <p:grpSp>
        <p:nvGrpSpPr>
          <p:cNvPr id="3" name="Группа 39"/>
          <p:cNvGrpSpPr>
            <a:grpSpLocks/>
          </p:cNvGrpSpPr>
          <p:nvPr/>
        </p:nvGrpSpPr>
        <p:grpSpPr bwMode="auto">
          <a:xfrm>
            <a:off x="3913364" y="4244182"/>
            <a:ext cx="3379018" cy="561975"/>
            <a:chOff x="2806291" y="3533775"/>
            <a:chExt cx="3379018" cy="561975"/>
          </a:xfr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Блок-схема: данные 37"/>
            <p:cNvSpPr>
              <a:spLocks noChangeArrowheads="1"/>
            </p:cNvSpPr>
            <p:nvPr/>
          </p:nvSpPr>
          <p:spPr bwMode="auto">
            <a:xfrm>
              <a:off x="2806291" y="3533775"/>
              <a:ext cx="3379018" cy="561975"/>
            </a:xfrm>
            <a:prstGeom prst="flowChartInputOutput">
              <a:avLst/>
            </a:prstGeom>
            <a:grpFill/>
            <a:ln w="12700" algn="ctr">
              <a:noFill/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" name="Прямоугольник 38"/>
            <p:cNvSpPr>
              <a:spLocks noChangeArrowheads="1"/>
            </p:cNvSpPr>
            <p:nvPr/>
          </p:nvSpPr>
          <p:spPr bwMode="auto">
            <a:xfrm>
              <a:off x="3081035" y="3615809"/>
              <a:ext cx="29673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"Привет!"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ru-RU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1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Как организовать цикл?</a:t>
            </a:r>
          </a:p>
        </p:txBody>
      </p:sp>
      <p:sp>
        <p:nvSpPr>
          <p:cNvPr id="19763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6F9E66-FFD0-4DC2-8F94-FC9CDD3900E0}" type="slidenum">
              <a:rPr lang="ru-RU" altLang="en-US"/>
              <a:pPr/>
              <a:t>74</a:t>
            </a:fld>
            <a:endParaRPr lang="ru-RU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87513" y="1338012"/>
            <a:ext cx="4759325" cy="157003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&lt;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2119" y="4582862"/>
            <a:ext cx="4746625" cy="157003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уменьшить счётчик на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464301" y="1341187"/>
            <a:ext cx="4046537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k += 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488907" y="4582862"/>
            <a:ext cx="4046537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k -= 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42657" y="3711326"/>
            <a:ext cx="3443287" cy="663575"/>
            <a:chOff x="796" y="2336"/>
            <a:chExt cx="2169" cy="418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87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по-другому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97642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24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Сколько раз выполняется цикл?</a:t>
            </a:r>
          </a:p>
        </p:txBody>
      </p:sp>
      <p:sp>
        <p:nvSpPr>
          <p:cNvPr id="19865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B4B8A0-1EEC-48EF-93BD-1A6DA5F80F19}" type="slidenum">
              <a:rPr lang="ru-RU" altLang="en-US"/>
              <a:pPr/>
              <a:t>75</a:t>
            </a:fld>
            <a:endParaRPr lang="ru-RU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49463" y="1117600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400" b="1">
                <a:latin typeface="Courier New" panose="02070309020205020404" pitchFamily="49" charset="0"/>
              </a:rPr>
              <a:t>; b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en-US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&lt;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b: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+=</a:t>
            </a:r>
            <a:r>
              <a:rPr lang="en-US" altLang="en-US" sz="2400" b="1"/>
              <a:t> </a:t>
            </a:r>
            <a:r>
              <a:rPr lang="da-DK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1</a:t>
            </a:r>
            <a:endParaRPr lang="ru-RU" altLang="en-US" sz="24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196263" y="110172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/>
              <a:t>2</a:t>
            </a:r>
            <a:r>
              <a:rPr lang="en-US" altLang="en-US" sz="2400" b="1"/>
              <a:t> </a:t>
            </a:r>
            <a:r>
              <a:rPr lang="ru-RU" altLang="en-US" sz="2400" b="1"/>
              <a:t>раза</a:t>
            </a:r>
            <a:endParaRPr lang="en-US" altLang="en-US" sz="2400" b="1"/>
          </a:p>
          <a:p>
            <a:pPr algn="ctr" eaLnBrk="1" hangingPunct="1"/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ru-RU" altLang="en-US" sz="2400" b="1">
              <a:latin typeface="Courier New" panose="02070309020205020404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066925" y="2152650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400" b="1">
                <a:latin typeface="Courier New" panose="02070309020205020404" pitchFamily="49" charset="0"/>
              </a:rPr>
              <a:t>; b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en-US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&lt;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b: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+=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b</a:t>
            </a:r>
            <a:endParaRPr lang="ru-RU" altLang="en-US" sz="24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8213725" y="213677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1 </a:t>
            </a:r>
            <a:r>
              <a:rPr lang="ru-RU" altLang="en-US" sz="2400" b="1"/>
              <a:t>раз</a:t>
            </a:r>
            <a:endParaRPr lang="en-US" altLang="en-US" sz="2400" b="1"/>
          </a:p>
          <a:p>
            <a:pPr algn="ctr" eaLnBrk="1" hangingPunct="1"/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10</a:t>
            </a:r>
            <a:endParaRPr lang="ru-RU" altLang="en-US" sz="2400" b="1">
              <a:latin typeface="Courier New" panose="02070309020205020404" pitchFamily="49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066925" y="3243263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400" b="1">
                <a:latin typeface="Courier New" panose="02070309020205020404" pitchFamily="49" charset="0"/>
              </a:rPr>
              <a:t>; b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en-US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>
                <a:solidFill>
                  <a:srgbClr val="0000FF"/>
                </a:solidFill>
              </a:rPr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&gt;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b: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+=</a:t>
            </a:r>
            <a:r>
              <a:rPr lang="en-US" altLang="en-US" sz="2400" b="1"/>
              <a:t> </a:t>
            </a:r>
            <a:r>
              <a:rPr lang="da-DK" altLang="en-US" sz="2400" b="1">
                <a:solidFill>
                  <a:srgbClr val="00B0F0"/>
                </a:solidFill>
                <a:latin typeface="Courier New" panose="02070309020205020404" pitchFamily="49" charset="0"/>
              </a:rPr>
              <a:t>1</a:t>
            </a:r>
            <a:endParaRPr lang="ru-RU" altLang="en-US" sz="2400" b="1">
              <a:solidFill>
                <a:srgbClr val="00B0F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8213725" y="3227389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0 </a:t>
            </a:r>
            <a:r>
              <a:rPr lang="ru-RU" altLang="en-US" sz="2400" b="1"/>
              <a:t>раз</a:t>
            </a:r>
            <a:endParaRPr lang="en-US" altLang="en-US" sz="2400" b="1"/>
          </a:p>
          <a:p>
            <a:pPr algn="ctr" eaLnBrk="1" hangingPunct="1"/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4</a:t>
            </a:r>
            <a:endParaRPr lang="ru-RU" altLang="en-US" sz="2400" b="1">
              <a:latin typeface="Courier New" panose="02070309020205020404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076450" y="4297363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400" b="1">
                <a:latin typeface="Courier New" panose="02070309020205020404" pitchFamily="49" charset="0"/>
              </a:rPr>
              <a:t>; b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en-US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&lt;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b: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b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-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b</a:t>
            </a:r>
            <a:endParaRPr lang="ru-RU" altLang="en-US" sz="24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8223250" y="4281489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1 </a:t>
            </a:r>
            <a:r>
              <a:rPr lang="ru-RU" altLang="en-US" sz="2400" b="1"/>
              <a:t>раз</a:t>
            </a:r>
            <a:endParaRPr lang="en-US" altLang="en-US" sz="2400" b="1"/>
          </a:p>
          <a:p>
            <a:pPr algn="ctr" eaLnBrk="1" hangingPunct="1"/>
            <a:r>
              <a:rPr lang="en-US" altLang="en-US" sz="2400" b="1">
                <a:latin typeface="Courier New" panose="02070309020205020404" pitchFamily="49" charset="0"/>
              </a:rPr>
              <a:t>b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-2</a:t>
            </a:r>
            <a:endParaRPr lang="ru-RU" altLang="en-US" sz="2400" b="1">
              <a:latin typeface="Courier New" panose="02070309020205020404" pitchFamily="49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058988" y="5386388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400" b="1">
                <a:latin typeface="Courier New" panose="02070309020205020404" pitchFamily="49" charset="0"/>
              </a:rPr>
              <a:t>; b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en-US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&lt;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b: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 b="1"/>
              <a:t> </a:t>
            </a:r>
            <a:r>
              <a:rPr lang="da-DK" altLang="en-US" sz="2400" b="1">
                <a:latin typeface="Courier New" panose="02070309020205020404" pitchFamily="49" charset="0"/>
              </a:rPr>
              <a:t>-=</a:t>
            </a:r>
            <a:r>
              <a:rPr lang="en-US" altLang="en-US" sz="2400" b="1"/>
              <a:t> </a:t>
            </a:r>
            <a:r>
              <a:rPr lang="da-DK" altLang="en-US" sz="2400" b="1">
                <a:solidFill>
                  <a:srgbClr val="00B0F0"/>
                </a:solidFill>
                <a:latin typeface="Courier New" panose="02070309020205020404" pitchFamily="49" charset="0"/>
              </a:rPr>
              <a:t>1</a:t>
            </a:r>
            <a:endParaRPr lang="ru-RU" altLang="en-US" sz="2400" b="1">
              <a:solidFill>
                <a:srgbClr val="00B0F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7829551" y="5360989"/>
            <a:ext cx="2657475" cy="644525"/>
          </a:xfrm>
          <a:prstGeom prst="wedgeRoundRectCallout">
            <a:avLst>
              <a:gd name="adj1" fmla="val -94204"/>
              <a:gd name="adj2" fmla="val 39292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>
                <a:solidFill>
                  <a:schemeClr val="bg1"/>
                </a:solidFill>
              </a:rPr>
              <a:t>зацикливание</a:t>
            </a:r>
            <a:endParaRPr lang="ru-RU" altLang="en-US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Цикл с условием</a:t>
            </a:r>
          </a:p>
        </p:txBody>
      </p:sp>
      <p:sp>
        <p:nvSpPr>
          <p:cNvPr id="19968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5F8247-A52F-47F2-9C2D-1B48AF9AF43E}" type="slidenum">
              <a:rPr lang="ru-RU" altLang="en-US"/>
              <a:pPr/>
              <a:t>76</a:t>
            </a:fld>
            <a:endParaRPr lang="ru-RU" altLang="en-US"/>
          </a:p>
        </p:txBody>
      </p:sp>
      <p:sp>
        <p:nvSpPr>
          <p:cNvPr id="199684" name="Прямоугольник 3"/>
          <p:cNvSpPr>
            <a:spLocks noChangeArrowheads="1"/>
          </p:cNvSpPr>
          <p:nvPr/>
        </p:nvSpPr>
        <p:spPr bwMode="auto">
          <a:xfrm>
            <a:off x="1847851" y="1068639"/>
            <a:ext cx="834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/>
              <a:t>Задача</a:t>
            </a:r>
            <a:r>
              <a:rPr lang="ru-RU" altLang="en-US" sz="2400"/>
              <a:t>. Определить </a:t>
            </a:r>
            <a:r>
              <a:rPr lang="ru-RU" altLang="en-US" sz="2400" b="1">
                <a:solidFill>
                  <a:srgbClr val="333399"/>
                </a:solidFill>
              </a:rPr>
              <a:t>количество цифр</a:t>
            </a:r>
            <a:r>
              <a:rPr lang="ru-RU" altLang="en-US" sz="2400"/>
              <a:t> в десятичной записи целого положительного числа, записанного в переменную </a:t>
            </a:r>
            <a:r>
              <a:rPr lang="ru-RU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en-US" sz="2400"/>
              <a:t>.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970089" y="2298953"/>
            <a:ext cx="4970462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отсечь последнюю цифру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14031"/>
              </p:ext>
            </p:extLst>
          </p:nvPr>
        </p:nvGraphicFramePr>
        <p:xfrm>
          <a:off x="7429501" y="2238627"/>
          <a:ext cx="27892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счётчик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1234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76440" y="4000753"/>
            <a:ext cx="5335587" cy="663575"/>
            <a:chOff x="796" y="2336"/>
            <a:chExt cx="3361" cy="418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306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отсечь последнюю цифру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9971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2649540" y="4778627"/>
            <a:ext cx="2212975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=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//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76440" y="5332665"/>
            <a:ext cx="4992687" cy="663575"/>
            <a:chOff x="796" y="2336"/>
            <a:chExt cx="3145" cy="418"/>
          </a:xfrm>
        </p:grpSpPr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8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увеличить счётчик на 1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99709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649540" y="6050215"/>
            <a:ext cx="43973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7" name="Блок-схема: процесс 26"/>
          <p:cNvSpPr>
            <a:spLocks noChangeArrowheads="1"/>
          </p:cNvSpPr>
          <p:nvPr/>
        </p:nvSpPr>
        <p:spPr bwMode="auto">
          <a:xfrm>
            <a:off x="7496177" y="3637215"/>
            <a:ext cx="2670175" cy="377825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Блок-схема: процесс 27"/>
          <p:cNvSpPr>
            <a:spLocks noChangeArrowheads="1"/>
          </p:cNvSpPr>
          <p:nvPr/>
        </p:nvSpPr>
        <p:spPr bwMode="auto">
          <a:xfrm>
            <a:off x="7496177" y="4561140"/>
            <a:ext cx="2670175" cy="379413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Блок-схема: процесс 28"/>
          <p:cNvSpPr>
            <a:spLocks noChangeArrowheads="1"/>
          </p:cNvSpPr>
          <p:nvPr/>
        </p:nvSpPr>
        <p:spPr bwMode="auto">
          <a:xfrm>
            <a:off x="7496177" y="4119815"/>
            <a:ext cx="2670175" cy="379413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Блок-схема: процесс 29"/>
          <p:cNvSpPr>
            <a:spLocks noChangeArrowheads="1"/>
          </p:cNvSpPr>
          <p:nvPr/>
        </p:nvSpPr>
        <p:spPr bwMode="auto">
          <a:xfrm>
            <a:off x="7496177" y="3175253"/>
            <a:ext cx="2670175" cy="377825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7415214" y="6050215"/>
            <a:ext cx="2620962" cy="461963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15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Цикл с условием</a:t>
            </a:r>
          </a:p>
        </p:txBody>
      </p:sp>
      <p:sp>
        <p:nvSpPr>
          <p:cNvPr id="20070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7D7EE0-79AA-486D-8FA8-F6F52F7351DB}" type="slidenum">
              <a:rPr lang="ru-RU" altLang="en-US"/>
              <a:pPr/>
              <a:t>77</a:t>
            </a:fld>
            <a:endParaRPr lang="ru-RU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22765" y="2666544"/>
            <a:ext cx="4200525" cy="16922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      </a:t>
            </a:r>
          </a:p>
          <a:p>
            <a:pPr>
              <a:defRPr/>
            </a:pPr>
            <a:endParaRPr lang="ru-RU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ru-RU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3493" name="Блок-схема: процесс 4"/>
          <p:cNvSpPr>
            <a:spLocks noChangeArrowheads="1"/>
          </p:cNvSpPr>
          <p:nvPr/>
        </p:nvSpPr>
        <p:spPr bwMode="auto">
          <a:xfrm>
            <a:off x="4673601" y="3479343"/>
            <a:ext cx="2330450" cy="755650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// 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en-US" altLang="en-US" sz="24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 += 1</a:t>
            </a:r>
            <a:endParaRPr lang="en-US" altLang="en-US" sz="2400" b="1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7535865" y="3634919"/>
            <a:ext cx="1971675" cy="569913"/>
          </a:xfrm>
          <a:prstGeom prst="wedgeRoundRectCallout">
            <a:avLst>
              <a:gd name="adj1" fmla="val -80628"/>
              <a:gd name="adj2" fmla="val -587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2500315" y="1766431"/>
            <a:ext cx="3171825" cy="709612"/>
          </a:xfrm>
          <a:prstGeom prst="wedgeRoundRectCallout">
            <a:avLst>
              <a:gd name="adj1" fmla="val 32874"/>
              <a:gd name="adj2" fmla="val 9768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начальное значение счётчика</a:t>
            </a:r>
          </a:p>
        </p:txBody>
      </p:sp>
      <p:sp>
        <p:nvSpPr>
          <p:cNvPr id="63496" name="Прямоугольник 7"/>
          <p:cNvSpPr>
            <a:spLocks noChangeArrowheads="1"/>
          </p:cNvSpPr>
          <p:nvPr/>
        </p:nvSpPr>
        <p:spPr bwMode="auto">
          <a:xfrm>
            <a:off x="5440365" y="3072943"/>
            <a:ext cx="1106487" cy="3683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&gt; 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6148390" y="1766431"/>
            <a:ext cx="2211387" cy="709612"/>
          </a:xfrm>
          <a:prstGeom prst="wedgeRoundRectCallout">
            <a:avLst>
              <a:gd name="adj1" fmla="val -44480"/>
              <a:gd name="adj2" fmla="val 1295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продолжения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2300290" y="2825294"/>
            <a:ext cx="1724025" cy="765175"/>
          </a:xfrm>
          <a:prstGeom prst="wedgeRoundRectCallout">
            <a:avLst>
              <a:gd name="adj1" fmla="val 69023"/>
              <a:gd name="adj2" fmla="val 1235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заголовок цикла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0276" y="5018883"/>
            <a:ext cx="8051800" cy="663575"/>
            <a:chOff x="796" y="2336"/>
            <a:chExt cx="5072" cy="418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77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Цикл с предусловием – проверка на входе в цикл!</a:t>
              </a:r>
            </a:p>
          </p:txBody>
        </p:sp>
        <p:sp>
          <p:nvSpPr>
            <p:cNvPr id="200717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69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3493" grpId="0" animBg="1"/>
      <p:bldP spid="6" grpId="0" animBg="1"/>
      <p:bldP spid="7" grpId="0" animBg="1"/>
      <p:bldP spid="63496" grpId="0" animBg="1"/>
      <p:bldP spid="9" grpId="0" animBg="1"/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0173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878494-D2BC-449E-A5B9-4EC3E08E8392}" type="slidenum">
              <a:rPr lang="ru-RU" altLang="en-US"/>
              <a:pPr/>
              <a:t>78</a:t>
            </a:fld>
            <a:endParaRPr lang="ru-RU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71726" y="1675899"/>
            <a:ext cx="979410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количество повторений и вывести столько же раз какое-нибудь сообщение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630238" indent="-630238">
              <a:defRPr/>
            </a:pP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Сколько раз: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0275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72B142-8943-49AE-A4C4-3C573C73B0AC}" type="slidenum">
              <a:rPr lang="ru-RU" altLang="en-US"/>
              <a:pPr/>
              <a:t>79</a:t>
            </a:fld>
            <a:endParaRPr lang="ru-RU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7635" y="1170574"/>
            <a:ext cx="84201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натуральное число и определить, сколько  раз в его записи встречается цифра 1.</a:t>
            </a:r>
            <a:endParaRPr lang="en-US" sz="2200" dirty="0"/>
          </a:p>
          <a:p>
            <a:pPr marL="714375" indent="-357188">
              <a:defRPr/>
            </a:pPr>
            <a:endParaRPr lang="en-US" sz="22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200" b="1" dirty="0" smtClean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51211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3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7635" y="3976605"/>
            <a:ext cx="84201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5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натуральное число и найти сумму значений его цифр.</a:t>
            </a:r>
            <a:endParaRPr lang="en-US" sz="2200" dirty="0"/>
          </a:p>
          <a:p>
            <a:pPr marL="714375" indent="-357188">
              <a:defRPr/>
            </a:pPr>
            <a:endParaRPr lang="en-US" sz="22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200" b="1" dirty="0" smtClean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</a:t>
            </a:r>
          </a:p>
          <a:p>
            <a:pPr marL="714375"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умма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цифр 10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Вывод на экран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13005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695A01-2992-44E0-A29B-02069D9265E6}" type="slidenum">
              <a:rPr lang="ru-RU" altLang="en-US"/>
              <a:pPr/>
              <a:t>8</a:t>
            </a:fld>
            <a:endParaRPr lang="ru-RU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82814" y="1225550"/>
            <a:ext cx="47847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"2+2=?"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05025" y="2349501"/>
            <a:ext cx="671988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FF"/>
                </a:solidFill>
              </a:rPr>
              <a:t>Протокол:</a:t>
            </a:r>
            <a:endParaRPr lang="en-US" altLang="en-US" sz="2400" b="1">
              <a:solidFill>
                <a:srgbClr val="3333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en-US" sz="2800" b="1">
                <a:latin typeface="Courier New" panose="02070309020205020404" pitchFamily="49" charset="0"/>
              </a:rPr>
              <a:t>  2+2=?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en-US" sz="2800" b="1">
                <a:latin typeface="Courier New" panose="02070309020205020404" pitchFamily="49" charset="0"/>
              </a:rPr>
              <a:t>  Ответ: 4</a:t>
            </a:r>
            <a:endParaRPr lang="en-US" altLang="en-US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Равнобедренный треугольник 6"/>
          <p:cNvSpPr>
            <a:spLocks noChangeArrowheads="1"/>
          </p:cNvSpPr>
          <p:nvPr/>
        </p:nvSpPr>
        <p:spPr bwMode="auto">
          <a:xfrm rot="5400000">
            <a:off x="1806576" y="1444626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Равнобедренный треугольник 7"/>
          <p:cNvSpPr>
            <a:spLocks noChangeArrowheads="1"/>
          </p:cNvSpPr>
          <p:nvPr/>
        </p:nvSpPr>
        <p:spPr bwMode="auto">
          <a:xfrm rot="5400000">
            <a:off x="1806576" y="1892301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021513" y="927101"/>
            <a:ext cx="2957512" cy="1063625"/>
          </a:xfrm>
          <a:prstGeom prst="wedgeRoundRectCallout">
            <a:avLst>
              <a:gd name="adj1" fmla="val -85605"/>
              <a:gd name="adj2" fmla="val 247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автоматический переход на новую строку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82814" y="4315578"/>
            <a:ext cx="8027987" cy="1816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>
              <a:defRPr/>
            </a:pPr>
            <a:r>
              <a:rPr lang="ru-RU" sz="2800" b="1" i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Сайт с интерпретатором </a:t>
            </a:r>
            <a:r>
              <a:rPr lang="en-US" sz="2800" b="1" i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Python</a:t>
            </a:r>
          </a:p>
          <a:p>
            <a:pPr indent="90488">
              <a:defRPr/>
            </a:pPr>
            <a:r>
              <a:rPr lang="ru-RU" sz="2800" b="1" i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вводим команды по одной</a:t>
            </a:r>
          </a:p>
          <a:p>
            <a:pPr indent="90488">
              <a:defRPr/>
            </a:pPr>
            <a:r>
              <a:rPr lang="ru-RU" sz="2800" b="1" i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Или запускаем программу ):</a:t>
            </a:r>
          </a:p>
          <a:p>
            <a:pPr indent="90488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https://repl.it/languages/python3</a:t>
            </a:r>
          </a:p>
        </p:txBody>
      </p:sp>
    </p:spTree>
    <p:extLst>
      <p:ext uri="{BB962C8B-B14F-4D97-AF65-F5344CB8AC3E}">
        <p14:creationId xmlns:p14="http://schemas.microsoft.com/office/powerpoint/2010/main" val="34610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7" grpId="0" animBg="1" autoUpdateAnimBg="0"/>
      <p:bldP spid="7" grpId="1" animBg="1"/>
      <p:bldP spid="8" grpId="0" animBg="1" autoUpdateAnimBg="0"/>
      <p:bldP spid="10" grpId="0" animBg="1" autoUpdateAnimBg="0"/>
      <p:bldP spid="11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03779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7D5784-736E-45FC-BE09-B707004D91F7}" type="slidenum">
              <a:rPr lang="ru-RU" altLang="en-US"/>
              <a:pPr/>
              <a:t>80</a:t>
            </a:fld>
            <a:endParaRPr lang="ru-RU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56527" y="1497012"/>
            <a:ext cx="884329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«6»: </a:t>
            </a:r>
            <a:r>
              <a:rPr lang="ru-RU" sz="2200" dirty="0"/>
              <a:t>Ввести натуральное число и определить, верно ли, что в его записи есть две одинаковые цифры, стоящие рядом.  </a:t>
            </a:r>
            <a:endParaRPr lang="en-US" sz="2200" dirty="0"/>
          </a:p>
          <a:p>
            <a:pPr marL="714375" indent="-357188">
              <a:defRPr/>
            </a:pPr>
            <a:endParaRPr lang="en-US" sz="22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200" b="1" dirty="0" smtClean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Нет</a:t>
            </a:r>
            <a:r>
              <a:rPr lang="ru-RU" sz="22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2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endParaRPr lang="en-US" sz="2200" b="1" dirty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200" b="1" dirty="0" smtClean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Да.</a:t>
            </a:r>
          </a:p>
        </p:txBody>
      </p:sp>
    </p:spTree>
    <p:extLst>
      <p:ext uri="{BB962C8B-B14F-4D97-AF65-F5344CB8AC3E}">
        <p14:creationId xmlns:p14="http://schemas.microsoft.com/office/powerpoint/2010/main" val="42238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Обработка строк в цикле</a:t>
            </a:r>
          </a:p>
        </p:txBody>
      </p:sp>
      <p:sp>
        <p:nvSpPr>
          <p:cNvPr id="20889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9234CC-762A-4F37-8ED4-D3807345CEE9}" type="slidenum">
              <a:rPr lang="ru-RU" altLang="en-US"/>
              <a:pPr/>
              <a:t>81</a:t>
            </a:fld>
            <a:endParaRPr lang="ru-RU" altLang="en-US"/>
          </a:p>
        </p:txBody>
      </p:sp>
      <p:sp>
        <p:nvSpPr>
          <p:cNvPr id="208900" name="Прямоугольник 3"/>
          <p:cNvSpPr>
            <a:spLocks noChangeArrowheads="1"/>
          </p:cNvSpPr>
          <p:nvPr/>
        </p:nvSpPr>
        <p:spPr bwMode="auto">
          <a:xfrm>
            <a:off x="1643481" y="1265239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/>
              <a:t>Задача</a:t>
            </a:r>
            <a:r>
              <a:rPr lang="ru-RU" altLang="en-US" sz="2400"/>
              <a:t>. Ввести строку и определить, сколько в ней цифр.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878432" y="1784352"/>
            <a:ext cx="545147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 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для каждого символа строки: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символ – цифра: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счётчик +=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884783" y="4173957"/>
            <a:ext cx="5451475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 =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c in s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isdigit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878432" y="4908969"/>
            <a:ext cx="2305050" cy="4603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indent="90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</a:t>
            </a:r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23" name="Скругленная прямоугольная выноска 22"/>
          <p:cNvSpPr/>
          <p:nvPr/>
        </p:nvSpPr>
        <p:spPr bwMode="auto">
          <a:xfrm>
            <a:off x="4559721" y="4110456"/>
            <a:ext cx="3487737" cy="785812"/>
          </a:xfrm>
          <a:prstGeom prst="wedgeRoundRectCallout">
            <a:avLst>
              <a:gd name="adj1" fmla="val -72046"/>
              <a:gd name="adj2" fmla="val 7051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для всех символов в строке</a:t>
            </a:r>
          </a:p>
        </p:txBody>
      </p:sp>
      <p:sp>
        <p:nvSpPr>
          <p:cNvPr id="24" name="Скругленная прямоугольная выноска 23"/>
          <p:cNvSpPr/>
          <p:nvPr/>
        </p:nvSpPr>
        <p:spPr bwMode="auto">
          <a:xfrm>
            <a:off x="5296321" y="5672556"/>
            <a:ext cx="3487737" cy="468312"/>
          </a:xfrm>
          <a:prstGeom prst="wedgeRoundRectCallout">
            <a:avLst>
              <a:gd name="adj1" fmla="val -69133"/>
              <a:gd name="adj2" fmla="val -5648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если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400" dirty="0">
                <a:latin typeface="Arial" charset="0"/>
              </a:rPr>
              <a:t>– </a:t>
            </a:r>
            <a:r>
              <a:rPr lang="ru-RU" sz="2400" dirty="0">
                <a:latin typeface="Arial" charset="0"/>
              </a:rPr>
              <a:t>это цифра</a:t>
            </a:r>
          </a:p>
        </p:txBody>
      </p:sp>
    </p:spTree>
    <p:extLst>
      <p:ext uri="{BB962C8B-B14F-4D97-AF65-F5344CB8AC3E}">
        <p14:creationId xmlns:p14="http://schemas.microsoft.com/office/powerpoint/2010/main" val="146134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build="p" animBg="1"/>
      <p:bldP spid="2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Проверка символов</a:t>
            </a:r>
          </a:p>
        </p:txBody>
      </p:sp>
      <p:sp>
        <p:nvSpPr>
          <p:cNvPr id="20992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4361E9-1A23-4965-A62D-14FAE9A5EBEC}" type="slidenum">
              <a:rPr lang="ru-RU" altLang="en-US"/>
              <a:pPr/>
              <a:t>82</a:t>
            </a:fld>
            <a:endParaRPr lang="ru-RU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043114" y="2301708"/>
            <a:ext cx="67325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isalpha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43114" y="3358983"/>
            <a:ext cx="67325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islower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Строчная 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043114" y="4417847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isupper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Заглавная 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043114" y="1242847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isdigit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Цифра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043114" y="5573547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[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Это а или б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5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1094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3F6B47-6F70-4879-AE01-7759CFB4F099}" type="slidenum">
              <a:rPr lang="ru-RU" altLang="en-US"/>
              <a:pPr/>
              <a:t>83</a:t>
            </a:fld>
            <a:endParaRPr lang="ru-RU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93888" y="1062290"/>
            <a:ext cx="84201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число в двоичной системе счисления. Определить, сколько в его записи единиц и сколько нулей.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1010100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Нулей: 4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Единиц: 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93888" y="3961317"/>
            <a:ext cx="84201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символьную строку. Если это правильная запись двоичного числа, вывести сообщение «Да», иначе вывести сообщение «Нет».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		 Введите число: 	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1010100			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abcd10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Да.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Нет.</a:t>
            </a:r>
          </a:p>
        </p:txBody>
      </p:sp>
    </p:spTree>
    <p:extLst>
      <p:ext uri="{BB962C8B-B14F-4D97-AF65-F5344CB8AC3E}">
        <p14:creationId xmlns:p14="http://schemas.microsoft.com/office/powerpoint/2010/main" val="32140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1197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08C65D-3351-4FA6-8F44-B16B2F965B75}" type="slidenum">
              <a:rPr lang="ru-RU" altLang="en-US"/>
              <a:pPr/>
              <a:t>84</a:t>
            </a:fld>
            <a:endParaRPr lang="ru-RU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5109" y="1603710"/>
            <a:ext cx="84201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«5»: </a:t>
            </a:r>
            <a:r>
              <a:rPr lang="ru-RU" sz="2200" dirty="0"/>
              <a:t>Ввести с клавиатуры символьную строку и составить новую строку, удалив из исходной все пробелы</a:t>
            </a:r>
            <a:r>
              <a:rPr lang="ru-RU" sz="2200" dirty="0" smtClean="0"/>
              <a:t>.</a:t>
            </a:r>
          </a:p>
          <a:p>
            <a:pPr marL="630238" indent="-630238">
              <a:defRPr/>
            </a:pP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строку: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Вася пошел гулять.</a:t>
            </a:r>
          </a:p>
          <a:p>
            <a:pPr marL="714375">
              <a:defRPr/>
            </a:pP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Васяпошелгулять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9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Цикл с переменной</a:t>
            </a:r>
          </a:p>
        </p:txBody>
      </p:sp>
      <p:sp>
        <p:nvSpPr>
          <p:cNvPr id="21299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0AFBB-FD2E-472C-B315-E46B9C3074FF}" type="slidenum">
              <a:rPr lang="ru-RU" altLang="en-US"/>
              <a:pPr/>
              <a:t>85</a:t>
            </a:fld>
            <a:endParaRPr lang="ru-RU" altLang="en-US"/>
          </a:p>
        </p:txBody>
      </p:sp>
      <p:sp>
        <p:nvSpPr>
          <p:cNvPr id="212996" name="Прямоугольник 3"/>
          <p:cNvSpPr>
            <a:spLocks noChangeArrowheads="1"/>
          </p:cNvSpPr>
          <p:nvPr/>
        </p:nvSpPr>
        <p:spPr bwMode="auto">
          <a:xfrm>
            <a:off x="1908175" y="1127919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/>
              <a:t>Задача</a:t>
            </a:r>
            <a:r>
              <a:rPr lang="ru-RU" altLang="en-US" sz="2400"/>
              <a:t>. Вывести 10 раз слово «Привет!».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95614" y="1683544"/>
            <a:ext cx="6200775" cy="663575"/>
            <a:chOff x="796" y="2336"/>
            <a:chExt cx="3906" cy="41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361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«пока»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21301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3965576" y="2418557"/>
            <a:ext cx="403542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1" name="Прямоугольник 11"/>
          <p:cNvSpPr>
            <a:spLocks noChangeArrowheads="1"/>
          </p:cNvSpPr>
          <p:nvPr/>
        </p:nvSpPr>
        <p:spPr bwMode="auto">
          <a:xfrm>
            <a:off x="4025900" y="2431257"/>
            <a:ext cx="9080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2" name="Прямоугольник 12"/>
          <p:cNvSpPr>
            <a:spLocks noChangeArrowheads="1"/>
          </p:cNvSpPr>
          <p:nvPr/>
        </p:nvSpPr>
        <p:spPr bwMode="auto">
          <a:xfrm>
            <a:off x="5248275" y="2796382"/>
            <a:ext cx="109220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3" name="Прямоугольник 14"/>
          <p:cNvSpPr>
            <a:spLocks noChangeArrowheads="1"/>
          </p:cNvSpPr>
          <p:nvPr/>
        </p:nvSpPr>
        <p:spPr bwMode="auto">
          <a:xfrm>
            <a:off x="4408488" y="3544093"/>
            <a:ext cx="1092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B0F0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232026" y="4758531"/>
            <a:ext cx="43338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67595" name="Прямоугольник 16"/>
          <p:cNvSpPr>
            <a:spLocks noChangeArrowheads="1"/>
          </p:cNvSpPr>
          <p:nvPr/>
        </p:nvSpPr>
        <p:spPr bwMode="auto">
          <a:xfrm>
            <a:off x="3081339" y="4763294"/>
            <a:ext cx="27654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en-US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 bwMode="auto">
          <a:xfrm>
            <a:off x="6381751" y="4272756"/>
            <a:ext cx="2443163" cy="781050"/>
          </a:xfrm>
          <a:prstGeom prst="wedgeRoundRectCallout">
            <a:avLst>
              <a:gd name="adj1" fmla="val -77303"/>
              <a:gd name="adj2" fmla="val 216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 диапазоне </a:t>
            </a:r>
            <a:r>
              <a:rPr lang="en-US" sz="2400" dirty="0">
                <a:latin typeface="Arial" charset="0"/>
              </a:rPr>
              <a:t>[0,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5" name="Прямоугольник 6"/>
          <p:cNvSpPr>
            <a:spLocks noChangeArrowheads="1"/>
          </p:cNvSpPr>
          <p:nvPr/>
        </p:nvSpPr>
        <p:spPr bwMode="auto">
          <a:xfrm>
            <a:off x="1914526" y="4093369"/>
            <a:ext cx="3255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Цикл с переменной:</a:t>
            </a:r>
            <a:endParaRPr lang="ru-RU" altLang="en-US" b="1">
              <a:solidFill>
                <a:srgbClr val="333399"/>
              </a:solidFill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50050" y="5180807"/>
            <a:ext cx="3155950" cy="663575"/>
            <a:chOff x="796" y="2336"/>
            <a:chExt cx="1988" cy="418"/>
          </a:xfrm>
        </p:grpSpPr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Не включая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10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213009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2081214" y="6060281"/>
            <a:ext cx="67849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  <a:sym typeface="Symbol"/>
              </a:rPr>
              <a:t>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</a:t>
            </a:r>
            <a:endParaRPr 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" grpId="0" animBg="1"/>
      <p:bldP spid="67591" grpId="0" animBg="1"/>
      <p:bldP spid="67592" grpId="0" animBg="1"/>
      <p:bldP spid="67593" grpId="0" animBg="1"/>
      <p:bldP spid="16" grpId="0" animBg="1"/>
      <p:bldP spid="67595" grpId="0" animBg="1"/>
      <p:bldP spid="17" grpId="0" animBg="1"/>
      <p:bldP spid="15" grpId="0"/>
      <p:bldP spid="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Цикл с переменной</a:t>
            </a:r>
          </a:p>
        </p:txBody>
      </p:sp>
      <p:sp>
        <p:nvSpPr>
          <p:cNvPr id="21401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67020A-8F0B-42A9-B0A9-1F324D3C8A72}" type="slidenum">
              <a:rPr lang="ru-RU" altLang="en-US"/>
              <a:pPr/>
              <a:t>86</a:t>
            </a:fld>
            <a:endParaRPr lang="ru-RU" altLang="en-US"/>
          </a:p>
        </p:txBody>
      </p:sp>
      <p:sp>
        <p:nvSpPr>
          <p:cNvPr id="214020" name="Прямоугольник 3"/>
          <p:cNvSpPr>
            <a:spLocks noChangeArrowheads="1"/>
          </p:cNvSpPr>
          <p:nvPr/>
        </p:nvSpPr>
        <p:spPr bwMode="auto">
          <a:xfrm>
            <a:off x="1908175" y="1127919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i="1"/>
              <a:t>Задача</a:t>
            </a:r>
            <a:r>
              <a:rPr lang="ru-RU" altLang="en-US" sz="2400"/>
              <a:t>. Вывести все степени двойки от 2</a:t>
            </a:r>
            <a:r>
              <a:rPr lang="ru-RU" altLang="en-US" sz="2400" baseline="30000"/>
              <a:t>1</a:t>
            </a:r>
            <a:r>
              <a:rPr lang="ru-RU" altLang="en-US" sz="2400"/>
              <a:t> до 2</a:t>
            </a:r>
            <a:r>
              <a:rPr lang="ru-RU" altLang="en-US" sz="2400" baseline="30000"/>
              <a:t>10</a:t>
            </a:r>
            <a:r>
              <a:rPr lang="ru-RU" altLang="en-US" sz="2400"/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95614" y="1683544"/>
            <a:ext cx="5310187" cy="663575"/>
            <a:chOff x="796" y="2336"/>
            <a:chExt cx="3345" cy="41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30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«пока»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214036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965576" y="2418557"/>
            <a:ext cx="403542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**k 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Прямоугольник 11"/>
          <p:cNvSpPr>
            <a:spLocks noChangeArrowheads="1"/>
          </p:cNvSpPr>
          <p:nvPr/>
        </p:nvSpPr>
        <p:spPr bwMode="auto">
          <a:xfrm>
            <a:off x="4025900" y="2431257"/>
            <a:ext cx="9080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9" name="Прямоугольник 12"/>
          <p:cNvSpPr>
            <a:spLocks noChangeArrowheads="1"/>
          </p:cNvSpPr>
          <p:nvPr/>
        </p:nvSpPr>
        <p:spPr bwMode="auto">
          <a:xfrm>
            <a:off x="5248275" y="2796382"/>
            <a:ext cx="12763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0" name="Прямоугольник 14"/>
          <p:cNvSpPr>
            <a:spLocks noChangeArrowheads="1"/>
          </p:cNvSpPr>
          <p:nvPr/>
        </p:nvSpPr>
        <p:spPr bwMode="auto">
          <a:xfrm>
            <a:off x="4408488" y="3544093"/>
            <a:ext cx="1092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B0F0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2232026" y="4758531"/>
            <a:ext cx="43338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**k )</a:t>
            </a:r>
          </a:p>
        </p:txBody>
      </p:sp>
      <p:sp>
        <p:nvSpPr>
          <p:cNvPr id="22" name="Прямоугольник 16"/>
          <p:cNvSpPr>
            <a:spLocks noChangeArrowheads="1"/>
          </p:cNvSpPr>
          <p:nvPr/>
        </p:nvSpPr>
        <p:spPr bwMode="auto">
          <a:xfrm>
            <a:off x="3081339" y="4763294"/>
            <a:ext cx="31337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en-US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3" name="Скругленная прямоугольная выноска 22"/>
          <p:cNvSpPr/>
          <p:nvPr/>
        </p:nvSpPr>
        <p:spPr bwMode="auto">
          <a:xfrm>
            <a:off x="6610351" y="4140993"/>
            <a:ext cx="2443163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 диапазоне </a:t>
            </a:r>
            <a:r>
              <a:rPr lang="en-US" sz="2400" dirty="0">
                <a:latin typeface="Arial" charset="0"/>
              </a:rPr>
              <a:t>[</a:t>
            </a:r>
            <a:r>
              <a:rPr lang="ru-RU" sz="24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24" name="Прямоугольник 6"/>
          <p:cNvSpPr>
            <a:spLocks noChangeArrowheads="1"/>
          </p:cNvSpPr>
          <p:nvPr/>
        </p:nvSpPr>
        <p:spPr bwMode="auto">
          <a:xfrm>
            <a:off x="1914526" y="4093369"/>
            <a:ext cx="3255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Цикл с переменной:</a:t>
            </a:r>
            <a:endParaRPr lang="ru-RU" altLang="en-US" b="1">
              <a:solidFill>
                <a:srgbClr val="333399"/>
              </a:solidFill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50050" y="5180807"/>
            <a:ext cx="3155950" cy="663575"/>
            <a:chOff x="796" y="2336"/>
            <a:chExt cx="1988" cy="418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Не включая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sz="24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214034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2081214" y="6060281"/>
            <a:ext cx="7437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</a:t>
            </a:r>
            <a:r>
              <a:rPr lang="en-US" altLang="en-US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</a:t>
            </a:r>
            <a:r>
              <a:rPr lang="en-US" altLang="en-US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3,</a:t>
            </a:r>
            <a:r>
              <a:rPr lang="en-US" altLang="en-US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4,</a:t>
            </a:r>
            <a:r>
              <a:rPr lang="en-US" altLang="en-US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5,</a:t>
            </a:r>
            <a:r>
              <a:rPr lang="en-US" altLang="en-US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6,</a:t>
            </a:r>
            <a:r>
              <a:rPr lang="en-US" altLang="en-US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7,</a:t>
            </a:r>
            <a:r>
              <a:rPr lang="en-US" altLang="en-US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8,</a:t>
            </a:r>
            <a:r>
              <a:rPr lang="en-US" altLang="en-US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5" name="Скругленная прямоугольная выноска 24"/>
          <p:cNvSpPr/>
          <p:nvPr/>
        </p:nvSpPr>
        <p:spPr bwMode="auto">
          <a:xfrm>
            <a:off x="7042150" y="2464593"/>
            <a:ext cx="2127250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возведение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в степень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1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8" grpId="0"/>
      <p:bldP spid="2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Цикл с переменной: другой шаг</a:t>
            </a:r>
          </a:p>
        </p:txBody>
      </p:sp>
      <p:sp>
        <p:nvSpPr>
          <p:cNvPr id="21504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9B6B30-AFB8-4993-9244-7335E4C39549}" type="slidenum">
              <a:rPr lang="ru-RU" altLang="en-US"/>
              <a:pPr/>
              <a:t>87</a:t>
            </a:fld>
            <a:endParaRPr lang="ru-RU" alt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8268536" y="1541880"/>
            <a:ext cx="736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64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36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ru-RU" altLang="en-US">
              <a:solidFill>
                <a:srgbClr val="0000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80562" y="3183356"/>
            <a:ext cx="3248025" cy="663575"/>
            <a:chOff x="796" y="2336"/>
            <a:chExt cx="2046" cy="418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75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получится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215055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7122361" y="4304131"/>
            <a:ext cx="5524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altLang="en-US" sz="2400" b="1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004262" y="4599405"/>
            <a:ext cx="4930775" cy="8302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13" name="Прямоугольник 16"/>
          <p:cNvSpPr>
            <a:spLocks noChangeArrowheads="1"/>
          </p:cNvSpPr>
          <p:nvPr/>
        </p:nvSpPr>
        <p:spPr bwMode="auto">
          <a:xfrm>
            <a:off x="2853574" y="4604167"/>
            <a:ext cx="3502025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en-US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004262" y="2019718"/>
            <a:ext cx="493077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215050" name="Прямоугольник 16"/>
          <p:cNvSpPr>
            <a:spLocks noChangeArrowheads="1"/>
          </p:cNvSpPr>
          <p:nvPr/>
        </p:nvSpPr>
        <p:spPr bwMode="auto">
          <a:xfrm>
            <a:off x="2853574" y="2024481"/>
            <a:ext cx="3686175" cy="41433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-1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en-US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Скругленная прямоугольная выноска 17"/>
          <p:cNvSpPr/>
          <p:nvPr/>
        </p:nvSpPr>
        <p:spPr bwMode="auto">
          <a:xfrm>
            <a:off x="6120648" y="1445042"/>
            <a:ext cx="1163638" cy="406400"/>
          </a:xfrm>
          <a:prstGeom prst="wedgeRoundRectCallout">
            <a:avLst>
              <a:gd name="adj1" fmla="val -57955"/>
              <a:gd name="adj2" fmla="val 11084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шаг</a:t>
            </a:r>
            <a:endParaRPr lang="en-US" sz="2400" dirty="0">
              <a:latin typeface="Arial" charset="0"/>
            </a:endParaRP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2010611" y="1437105"/>
            <a:ext cx="3871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10,</a:t>
            </a:r>
            <a:r>
              <a:rPr lang="ru-RU" altLang="en-US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altLang="en-US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,8,7,6,5,4,3,2,1</a:t>
            </a:r>
            <a:endParaRPr lang="ru-RU" altLang="en-US" dirty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4633162" y="4083468"/>
            <a:ext cx="1844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1,3,5,7,9</a:t>
            </a:r>
            <a:endParaRPr lang="ru-RU" altLang="en-US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9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1" grpId="0" animBg="1"/>
      <p:bldP spid="13" grpId="0" animBg="1"/>
      <p:bldP spid="19" grpId="0"/>
      <p:bldP spid="2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Сколько раз выполняется цикл?</a:t>
            </a:r>
          </a:p>
        </p:txBody>
      </p:sp>
      <p:sp>
        <p:nvSpPr>
          <p:cNvPr id="21606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552B18-285A-4C34-9E59-264E4A552D78}" type="slidenum">
              <a:rPr lang="ru-RU" altLang="en-US"/>
              <a:pPr/>
              <a:t>88</a:t>
            </a:fld>
            <a:endParaRPr lang="ru-RU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33588" y="1143795"/>
            <a:ext cx="7720012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050339" y="1310483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4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33588" y="2534445"/>
            <a:ext cx="7745412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050339" y="2726533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1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033589" y="3925095"/>
            <a:ext cx="8105775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-1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9050339" y="3813971"/>
            <a:ext cx="1309687" cy="536575"/>
          </a:xfrm>
          <a:prstGeom prst="wedgeRoundRectCallout">
            <a:avLst>
              <a:gd name="adj1" fmla="val -84742"/>
              <a:gd name="adj2" fmla="val 74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1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033589" y="5315745"/>
            <a:ext cx="8116887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-1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9050339" y="5207796"/>
            <a:ext cx="1309687" cy="536575"/>
          </a:xfrm>
          <a:prstGeom prst="wedgeRoundRectCallout">
            <a:avLst>
              <a:gd name="adj1" fmla="val -80536"/>
              <a:gd name="adj2" fmla="val 74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4</a:t>
            </a:r>
            <a:endParaRPr lang="ru-RU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1709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6DE3FA-47EE-422E-B872-A7B80C7292F3}" type="slidenum">
              <a:rPr lang="ru-RU" altLang="en-US"/>
              <a:pPr/>
              <a:t>89</a:t>
            </a:fld>
            <a:endParaRPr lang="ru-RU" altLang="en-US"/>
          </a:p>
        </p:txBody>
      </p:sp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1893888" y="1098384"/>
            <a:ext cx="84201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«3»: </a:t>
            </a:r>
            <a:r>
              <a:rPr lang="ru-RU" sz="2400" dirty="0">
                <a:latin typeface="Arial" charset="0"/>
              </a:rPr>
              <a:t>Ипполит задумал трёхзначное число, которое при делении на 15 даёт в остатке 11, а при делении на 11 даёт в остатке 9. Найдите все такие числа. </a:t>
            </a:r>
            <a:endParaRPr lang="en-US" sz="2400" dirty="0">
              <a:latin typeface="Arial" charset="0"/>
            </a:endParaRPr>
          </a:p>
          <a:p>
            <a:pPr marL="630238" indent="-630238">
              <a:defRPr/>
            </a:pPr>
            <a:endParaRPr lang="ru-RU" sz="2400" b="1" dirty="0" smtClean="0">
              <a:solidFill>
                <a:srgbClr val="3333FF"/>
              </a:solidFill>
              <a:latin typeface="Arial" charset="0"/>
            </a:endParaRPr>
          </a:p>
          <a:p>
            <a:pPr marL="630238" indent="-630238">
              <a:defRPr/>
            </a:pPr>
            <a:endParaRPr lang="en-US" sz="2400" b="1" dirty="0">
              <a:solidFill>
                <a:srgbClr val="3333FF"/>
              </a:solidFill>
              <a:latin typeface="Arial" charset="0"/>
            </a:endParaRPr>
          </a:p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«4»: </a:t>
            </a:r>
            <a:r>
              <a:rPr lang="ru-RU" sz="2400" dirty="0">
                <a:latin typeface="Arial" charset="0"/>
              </a:rPr>
              <a:t>Вводится натуральное число </a:t>
            </a:r>
            <a:r>
              <a:rPr lang="en-US" sz="2400" dirty="0">
                <a:latin typeface="Arial" charset="0"/>
              </a:rPr>
              <a:t>N. </a:t>
            </a:r>
            <a:r>
              <a:rPr lang="ru-RU" sz="2400" dirty="0">
                <a:latin typeface="Arial" charset="0"/>
              </a:rPr>
              <a:t>Программа должна найти </a:t>
            </a:r>
            <a:r>
              <a:rPr lang="ru-RU" sz="2400" b="1" dirty="0">
                <a:latin typeface="Arial" charset="0"/>
              </a:rPr>
              <a:t>факториал</a:t>
            </a:r>
            <a:r>
              <a:rPr lang="ru-RU" sz="2400" dirty="0">
                <a:latin typeface="Arial" charset="0"/>
              </a:rPr>
              <a:t> (обозначается как </a:t>
            </a:r>
            <a:r>
              <a:rPr lang="en-US" sz="2400" b="1" dirty="0">
                <a:latin typeface="Arial" charset="0"/>
              </a:rPr>
              <a:t>N!</a:t>
            </a:r>
            <a:r>
              <a:rPr lang="ru-RU" sz="2400" dirty="0">
                <a:latin typeface="Arial" charset="0"/>
              </a:rPr>
              <a:t>) – произведение всех натуральных чисел от 1 до </a:t>
            </a:r>
            <a:r>
              <a:rPr lang="en-US" sz="2400" dirty="0">
                <a:latin typeface="Arial" charset="0"/>
              </a:rPr>
              <a:t>N</a:t>
            </a:r>
            <a:r>
              <a:rPr lang="ru-RU" sz="2400" dirty="0">
                <a:latin typeface="Arial" charset="0"/>
              </a:rPr>
              <a:t>.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Например</a:t>
            </a:r>
            <a:r>
              <a:rPr lang="en-US" sz="2400" dirty="0">
                <a:latin typeface="Arial" charset="0"/>
              </a:rPr>
              <a:t>, 5! = 1 · 2 · 3 · 4 · 5 = 120.</a:t>
            </a:r>
          </a:p>
          <a:p>
            <a:pPr marL="714375" indent="-357188">
              <a:defRPr/>
            </a:pPr>
            <a:endParaRPr lang="ru-RU" sz="24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400" b="1" dirty="0" smtClean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5!=120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Задания</a:t>
            </a:r>
          </a:p>
        </p:txBody>
      </p:sp>
      <p:sp>
        <p:nvSpPr>
          <p:cNvPr id="13107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0F9C67-A850-4720-9CEB-5BD1AAACBA5B}" type="slidenum">
              <a:rPr lang="ru-RU" altLang="en-US"/>
              <a:pPr/>
              <a:t>9</a:t>
            </a:fld>
            <a:endParaRPr lang="ru-RU" altLang="en-US"/>
          </a:p>
        </p:txBody>
      </p:sp>
      <p:sp>
        <p:nvSpPr>
          <p:cNvPr id="131076" name="Text Box 5"/>
          <p:cNvSpPr txBox="1">
            <a:spLocks noChangeArrowheads="1"/>
          </p:cNvSpPr>
          <p:nvPr/>
        </p:nvSpPr>
        <p:spPr bwMode="auto">
          <a:xfrm>
            <a:off x="1835150" y="1237583"/>
            <a:ext cx="8420100" cy="53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 dirty="0" smtClean="0"/>
              <a:t>Вывести </a:t>
            </a:r>
            <a:r>
              <a:rPr lang="ru-RU" altLang="en-US" sz="2400" dirty="0"/>
              <a:t>на экран текст «лесенкой</a:t>
            </a:r>
            <a:r>
              <a:rPr lang="ru-RU" altLang="en-US" sz="2400" dirty="0" smtClean="0"/>
              <a:t>»</a:t>
            </a:r>
          </a:p>
          <a:p>
            <a:pPr eaLnBrk="1" hangingPunct="1">
              <a:spcBef>
                <a:spcPct val="50000"/>
              </a:spcBef>
            </a:pPr>
            <a:endParaRPr lang="ru-RU" altLang="en-US" sz="2400" dirty="0"/>
          </a:p>
          <a:p>
            <a:pPr eaLnBrk="1" hangingPunct="1">
              <a:spcBef>
                <a:spcPct val="15000"/>
              </a:spcBef>
            </a:pPr>
            <a:r>
              <a:rPr lang="ru-RU" altLang="en-US" sz="2400" b="1" dirty="0">
                <a:latin typeface="Courier New" panose="02070309020205020404" pitchFamily="49" charset="0"/>
              </a:rPr>
              <a:t>	 </a:t>
            </a:r>
            <a:r>
              <a:rPr lang="ru-RU" altLang="en-US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Вася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en-US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   пошел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en-US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        гулять</a:t>
            </a:r>
            <a:endParaRPr lang="en-US" altLang="en-US" sz="2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endParaRPr lang="ru-RU" altLang="en-US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u-RU" altLang="en-US" sz="2400" dirty="0" smtClean="0"/>
              <a:t>Вывести </a:t>
            </a:r>
            <a:r>
              <a:rPr lang="ru-RU" altLang="en-US" sz="2400" dirty="0"/>
              <a:t>на экран рисунок из букв</a:t>
            </a:r>
          </a:p>
          <a:p>
            <a:pPr eaLnBrk="1" hangingPunct="1">
              <a:spcBef>
                <a:spcPct val="50000"/>
              </a:spcBef>
            </a:pPr>
            <a:endParaRPr lang="ru-RU" altLang="en-US" sz="2400" dirty="0"/>
          </a:p>
          <a:p>
            <a:pPr eaLnBrk="1" hangingPunct="1">
              <a:lnSpc>
                <a:spcPct val="80000"/>
              </a:lnSpc>
            </a:pPr>
            <a:r>
              <a:rPr lang="ru-RU" altLang="en-US" sz="2000" b="1" dirty="0">
                <a:latin typeface="Courier New" panose="02070309020205020404" pitchFamily="49" charset="0"/>
              </a:rPr>
              <a:t>		  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ru-RU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Ж</a:t>
            </a: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		  ЖЖЖ</a:t>
            </a: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 ЖЖЖЖЖ 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ЖЖЖЖЖЖЖ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HH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HH</a:t>
            </a: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 ZZZZZ</a:t>
            </a:r>
            <a:r>
              <a:rPr lang="ru-RU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2000" b="1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3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1811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86F8E0-2835-4607-B84C-FBB5B55097AB}" type="slidenum">
              <a:rPr lang="ru-RU" altLang="en-US"/>
              <a:pPr/>
              <a:t>90</a:t>
            </a:fld>
            <a:endParaRPr lang="ru-RU" altLang="en-US"/>
          </a:p>
        </p:txBody>
      </p:sp>
      <p:sp>
        <p:nvSpPr>
          <p:cNvPr id="218116" name="Text Box 5"/>
          <p:cNvSpPr txBox="1">
            <a:spLocks noChangeArrowheads="1"/>
          </p:cNvSpPr>
          <p:nvPr/>
        </p:nvSpPr>
        <p:spPr bwMode="auto">
          <a:xfrm>
            <a:off x="1400594" y="1778794"/>
            <a:ext cx="84201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 dirty="0">
                <a:solidFill>
                  <a:srgbClr val="3333FF"/>
                </a:solidFill>
              </a:rPr>
              <a:t>«5»: </a:t>
            </a:r>
            <a:r>
              <a:rPr lang="ru-RU" altLang="en-US" sz="2400" dirty="0"/>
              <a:t>Натуральное число называется </a:t>
            </a:r>
            <a:r>
              <a:rPr lang="ru-RU" altLang="en-US" sz="2400" b="1" dirty="0"/>
              <a:t>числом </a:t>
            </a:r>
            <a:r>
              <a:rPr lang="ru-RU" altLang="en-US" sz="2400" b="1" dirty="0" err="1"/>
              <a:t>Армстронга</a:t>
            </a:r>
            <a:r>
              <a:rPr lang="ru-RU" altLang="en-US" sz="2400" dirty="0"/>
              <a:t>, если сумма цифр числа, возведенных в N-</a:t>
            </a:r>
            <a:r>
              <a:rPr lang="ru-RU" altLang="en-US" sz="2400" dirty="0" err="1"/>
              <a:t>ную</a:t>
            </a:r>
            <a:r>
              <a:rPr lang="ru-RU" altLang="en-US" sz="2400" dirty="0"/>
              <a:t> степень (где N – количество цифр в числе) равна самому числу. Например, </a:t>
            </a:r>
            <a:r>
              <a:rPr lang="ru-RU" altLang="en-US" sz="2400" dirty="0">
                <a:solidFill>
                  <a:srgbClr val="FF0000"/>
                </a:solidFill>
              </a:rPr>
              <a:t>153 = 1</a:t>
            </a:r>
            <a:r>
              <a:rPr lang="ru-RU" altLang="en-US" sz="2400" baseline="30000" dirty="0">
                <a:solidFill>
                  <a:srgbClr val="FF0000"/>
                </a:solidFill>
              </a:rPr>
              <a:t>3</a:t>
            </a:r>
            <a:r>
              <a:rPr lang="ru-RU" altLang="en-US" sz="2400" dirty="0">
                <a:solidFill>
                  <a:srgbClr val="FF0000"/>
                </a:solidFill>
              </a:rPr>
              <a:t> + 5</a:t>
            </a:r>
            <a:r>
              <a:rPr lang="ru-RU" altLang="en-US" sz="2400" baseline="30000" dirty="0">
                <a:solidFill>
                  <a:srgbClr val="FF0000"/>
                </a:solidFill>
              </a:rPr>
              <a:t>3</a:t>
            </a:r>
            <a:r>
              <a:rPr lang="ru-RU" altLang="en-US" sz="2400" dirty="0">
                <a:solidFill>
                  <a:srgbClr val="FF0000"/>
                </a:solidFill>
              </a:rPr>
              <a:t> + 3</a:t>
            </a:r>
            <a:r>
              <a:rPr lang="ru-RU" altLang="en-US" sz="2400" baseline="30000" dirty="0">
                <a:solidFill>
                  <a:srgbClr val="FF0000"/>
                </a:solidFill>
              </a:rPr>
              <a:t>3</a:t>
            </a:r>
            <a:r>
              <a:rPr lang="ru-RU" altLang="en-US" sz="2400" dirty="0"/>
              <a:t>. Найдите все трёхзначные </a:t>
            </a:r>
            <a:r>
              <a:rPr lang="ru-RU" altLang="en-US" sz="2400" dirty="0" err="1"/>
              <a:t>Армстронга</a:t>
            </a:r>
            <a:r>
              <a:rPr lang="ru-RU" altLang="en-US" sz="2400" dirty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84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49675" y="3722689"/>
            <a:ext cx="5372100" cy="1381125"/>
          </a:xfrm>
        </p:spPr>
        <p:txBody>
          <a:bodyPr/>
          <a:lstStyle/>
          <a:p>
            <a:pPr marL="1257300" indent="-1257300" algn="ctr"/>
            <a:r>
              <a:rPr lang="ru-RU" altLang="en-US" sz="3600" b="1" dirty="0"/>
              <a:t>Массивы (списки)</a:t>
            </a:r>
          </a:p>
          <a:p>
            <a:pPr marL="1257300" indent="-1257300" algn="ctr"/>
            <a:endParaRPr lang="ru-RU" altLang="en-US" sz="3600" b="1" dirty="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0420" y="1345055"/>
            <a:ext cx="8333509" cy="179316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ru-RU" sz="6000" dirty="0"/>
              <a:t>Программирование на языке </a:t>
            </a:r>
            <a:r>
              <a:rPr lang="en-US" sz="6000" dirty="0"/>
              <a:t>Python</a:t>
            </a:r>
            <a:endParaRPr lang="ru-RU" sz="6000" dirty="0"/>
          </a:p>
        </p:txBody>
      </p:sp>
      <p:sp>
        <p:nvSpPr>
          <p:cNvPr id="14848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1528695" y="220383"/>
            <a:ext cx="248264" cy="184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D3B61-4603-4BC7-ADC5-94100331CFC1}" type="slidenum">
              <a:rPr lang="ru-RU" altLang="en-US" sz="1200"/>
              <a:pPr/>
              <a:t>91</a:t>
            </a:fld>
            <a:endParaRPr lang="ru-RU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49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Что такое массив?</a:t>
            </a:r>
          </a:p>
        </p:txBody>
      </p:sp>
      <p:sp>
        <p:nvSpPr>
          <p:cNvPr id="220163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B661C-D08A-46DD-A715-B130210CED0F}" type="slidenum">
              <a:rPr lang="ru-RU" altLang="en-US"/>
              <a:pPr/>
              <a:t>92</a:t>
            </a:fld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751766" y="2415673"/>
            <a:ext cx="8423275" cy="1570038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58775" indent="-358775">
              <a:defRPr/>
            </a:pPr>
            <a:r>
              <a:rPr lang="ru-RU" sz="2400" b="1" dirty="0"/>
              <a:t>Массив</a:t>
            </a:r>
            <a:r>
              <a:rPr lang="ru-RU" sz="2400" dirty="0"/>
              <a:t> – это группа переменных одного типа, расположенных в памяти рядом (в соседних ячейках) и имеющих общее имя. Каждая ячейка в массиве имеет уникальный номер</a:t>
            </a:r>
            <a:r>
              <a:rPr lang="en-US" sz="2400" dirty="0"/>
              <a:t> (</a:t>
            </a:r>
            <a:r>
              <a:rPr lang="ru-RU" sz="2400" dirty="0"/>
              <a:t>индекс).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08915" y="4415923"/>
            <a:ext cx="688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en-US" sz="2800" b="1">
                <a:solidFill>
                  <a:srgbClr val="333399"/>
                </a:solidFill>
                <a:cs typeface="Times New Roman" panose="02020603050405020304" pitchFamily="18" charset="0"/>
              </a:rPr>
              <a:t>Надо</a:t>
            </a:r>
            <a:r>
              <a:rPr lang="ru-RU" altLang="en-US" sz="280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808915" y="1229812"/>
            <a:ext cx="5470525" cy="663575"/>
            <a:chOff x="433" y="3902"/>
            <a:chExt cx="3445" cy="418"/>
          </a:xfrm>
        </p:grpSpPr>
        <p:sp>
          <p:nvSpPr>
            <p:cNvPr id="11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31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ввести 10000 переменных?</a:t>
              </a:r>
            </a:p>
          </p:txBody>
        </p:sp>
        <p:sp>
          <p:nvSpPr>
            <p:cNvPr id="220169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015291" y="4839784"/>
            <a:ext cx="71993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ru-RU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выделять память</a:t>
            </a:r>
            <a:endParaRPr lang="ru-RU" altLang="en-US" sz="2800">
              <a:solidFill>
                <a:srgbClr val="000000"/>
              </a:solidFill>
            </a:endParaRPr>
          </a:p>
          <a:p>
            <a:pPr algn="just">
              <a:buFontTx/>
              <a:buChar char="•"/>
            </a:pPr>
            <a:r>
              <a:rPr lang="ru-RU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записывать данные в нужную ячейку</a:t>
            </a:r>
            <a:endParaRPr lang="ru-RU" altLang="en-US" sz="2800">
              <a:solidFill>
                <a:srgbClr val="000000"/>
              </a:solidFill>
            </a:endParaRPr>
          </a:p>
          <a:p>
            <a:pPr algn="just">
              <a:buFontTx/>
              <a:buChar char="•"/>
            </a:pPr>
            <a:r>
              <a:rPr lang="ru-RU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читать данные из ячейки</a:t>
            </a:r>
            <a:endParaRPr lang="ru-RU" alt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/>
      <p:bldP spid="10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Что такое массив?</a:t>
            </a:r>
          </a:p>
        </p:txBody>
      </p:sp>
      <p:sp>
        <p:nvSpPr>
          <p:cNvPr id="22118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8E336A-42B2-4B3B-AA39-4CC62A95B88E}" type="slidenum">
              <a:rPr lang="ru-RU" altLang="en-US"/>
              <a:pPr/>
              <a:t>93</a:t>
            </a:fld>
            <a:endParaRPr lang="ru-RU" altLang="en-US"/>
          </a:p>
        </p:txBody>
      </p:sp>
      <p:sp>
        <p:nvSpPr>
          <p:cNvPr id="221188" name="Text Box 3"/>
          <p:cNvSpPr txBox="1">
            <a:spLocks noChangeArrowheads="1"/>
          </p:cNvSpPr>
          <p:nvPr/>
        </p:nvSpPr>
        <p:spPr bwMode="auto">
          <a:xfrm>
            <a:off x="7642225" y="1556396"/>
            <a:ext cx="6731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37765"/>
              </p:ext>
            </p:extLst>
          </p:nvPr>
        </p:nvGraphicFramePr>
        <p:xfrm>
          <a:off x="2752725" y="2723209"/>
          <a:ext cx="6096000" cy="5207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25951"/>
              </p:ext>
            </p:extLst>
          </p:nvPr>
        </p:nvGraphicFramePr>
        <p:xfrm>
          <a:off x="2773363" y="2316809"/>
          <a:ext cx="6096000" cy="50641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53"/>
          <p:cNvSpPr>
            <a:spLocks noChangeArrowheads="1"/>
          </p:cNvSpPr>
          <p:nvPr/>
        </p:nvSpPr>
        <p:spPr bwMode="auto">
          <a:xfrm>
            <a:off x="2349501" y="2185047"/>
            <a:ext cx="6880225" cy="15668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2217739" y="1858021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2937079" y="1859461"/>
            <a:ext cx="12076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/>
              <a:t>массив</a:t>
            </a:r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auto">
          <a:xfrm>
            <a:off x="5299076" y="2139009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3600" dirty="0"/>
              <a:t>2</a:t>
            </a:r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5081589" y="2597797"/>
            <a:ext cx="1404937" cy="7731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3600"/>
              <a:t>15</a:t>
            </a:r>
          </a:p>
        </p:txBody>
      </p:sp>
      <p:sp>
        <p:nvSpPr>
          <p:cNvPr id="12" name="AutoShape 59"/>
          <p:cNvSpPr>
            <a:spLocks noChangeArrowheads="1"/>
          </p:cNvSpPr>
          <p:nvPr/>
        </p:nvSpPr>
        <p:spPr bwMode="auto">
          <a:xfrm>
            <a:off x="7950200" y="1203971"/>
            <a:ext cx="2459038" cy="998538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НОМЕР </a:t>
            </a:r>
            <a:r>
              <a:rPr lang="ru-RU"/>
              <a:t/>
            </a:r>
            <a:br>
              <a:rPr lang="ru-RU"/>
            </a:br>
            <a:r>
              <a:rPr lang="ru-RU"/>
              <a:t>элемента массива</a:t>
            </a:r>
          </a:p>
          <a:p>
            <a:pPr algn="ctr" eaLnBrk="1" hangingPunct="1">
              <a:defRPr/>
            </a:pPr>
            <a:r>
              <a:rPr lang="ru-RU"/>
              <a:t>(ИНДЕКС)</a:t>
            </a:r>
          </a:p>
        </p:txBody>
      </p:sp>
      <p:sp>
        <p:nvSpPr>
          <p:cNvPr id="13" name="AutoShape 60"/>
          <p:cNvSpPr>
            <a:spLocks noChangeArrowheads="1"/>
          </p:cNvSpPr>
          <p:nvPr/>
        </p:nvSpPr>
        <p:spPr bwMode="auto">
          <a:xfrm>
            <a:off x="2803525" y="3870971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4" name="AutoShape 61"/>
          <p:cNvSpPr>
            <a:spLocks noChangeArrowheads="1"/>
          </p:cNvSpPr>
          <p:nvPr/>
        </p:nvSpPr>
        <p:spPr bwMode="auto">
          <a:xfrm>
            <a:off x="4019550" y="3870971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5" name="AutoShape 62"/>
          <p:cNvSpPr>
            <a:spLocks noChangeArrowheads="1"/>
          </p:cNvSpPr>
          <p:nvPr/>
        </p:nvSpPr>
        <p:spPr bwMode="auto">
          <a:xfrm>
            <a:off x="5235575" y="3870971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6" name="AutoShape 63"/>
          <p:cNvSpPr>
            <a:spLocks noChangeArrowheads="1"/>
          </p:cNvSpPr>
          <p:nvPr/>
        </p:nvSpPr>
        <p:spPr bwMode="auto">
          <a:xfrm>
            <a:off x="6451600" y="3870971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7" name="AutoShape 64"/>
          <p:cNvSpPr>
            <a:spLocks noChangeArrowheads="1"/>
          </p:cNvSpPr>
          <p:nvPr/>
        </p:nvSpPr>
        <p:spPr bwMode="auto">
          <a:xfrm>
            <a:off x="7669214" y="3870971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8" name="AutoShape 57"/>
          <p:cNvSpPr>
            <a:spLocks noChangeArrowheads="1"/>
          </p:cNvSpPr>
          <p:nvPr/>
        </p:nvSpPr>
        <p:spPr bwMode="auto">
          <a:xfrm>
            <a:off x="4859339" y="3785247"/>
            <a:ext cx="2352675" cy="714375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ЗНАЧЕНИЕ</a:t>
            </a:r>
            <a:r>
              <a:rPr lang="ru-RU"/>
              <a:t> элемента массива</a:t>
            </a:r>
          </a:p>
        </p:txBody>
      </p:sp>
      <p:sp>
        <p:nvSpPr>
          <p:cNvPr id="19" name="Rectangle 66"/>
          <p:cNvSpPr>
            <a:spLocks noChangeArrowheads="1"/>
          </p:cNvSpPr>
          <p:nvPr/>
        </p:nvSpPr>
        <p:spPr bwMode="auto">
          <a:xfrm>
            <a:off x="3346451" y="5353697"/>
            <a:ext cx="168751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latin typeface="Courier New" panose="02070309020205020404" pitchFamily="49" charset="0"/>
              </a:rPr>
              <a:t>A[2]</a:t>
            </a:r>
            <a:endParaRPr lang="ru-RU" altLang="en-US" sz="4000" b="1">
              <a:latin typeface="Courier New" panose="02070309020205020404" pitchFamily="49" charset="0"/>
            </a:endParaRPr>
          </a:p>
        </p:txBody>
      </p:sp>
      <p:sp>
        <p:nvSpPr>
          <p:cNvPr id="20" name="AutoShape 67"/>
          <p:cNvSpPr>
            <a:spLocks noChangeArrowheads="1"/>
          </p:cNvSpPr>
          <p:nvPr/>
        </p:nvSpPr>
        <p:spPr bwMode="auto">
          <a:xfrm>
            <a:off x="6289675" y="4736160"/>
            <a:ext cx="2840038" cy="801687"/>
          </a:xfrm>
          <a:prstGeom prst="wedgeRoundRectCallout">
            <a:avLst>
              <a:gd name="adj1" fmla="val -116352"/>
              <a:gd name="adj2" fmla="val 898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НОМЕР (ИНДЕКС) </a:t>
            </a:r>
            <a:r>
              <a:rPr lang="ru-RU"/>
              <a:t/>
            </a:r>
            <a:br>
              <a:rPr lang="ru-RU"/>
            </a:br>
            <a:r>
              <a:rPr lang="ru-RU"/>
              <a:t>элемента массива</a:t>
            </a:r>
            <a:r>
              <a:rPr lang="en-US"/>
              <a:t>: 2</a:t>
            </a:r>
            <a:endParaRPr lang="ru-RU"/>
          </a:p>
        </p:txBody>
      </p:sp>
      <p:sp>
        <p:nvSpPr>
          <p:cNvPr id="21" name="AutoShape 68"/>
          <p:cNvSpPr>
            <a:spLocks noChangeArrowheads="1"/>
          </p:cNvSpPr>
          <p:nvPr/>
        </p:nvSpPr>
        <p:spPr bwMode="auto">
          <a:xfrm>
            <a:off x="6305550" y="5812485"/>
            <a:ext cx="2941638" cy="714375"/>
          </a:xfrm>
          <a:prstGeom prst="wedgeRoundRectCallout">
            <a:avLst>
              <a:gd name="adj1" fmla="val -95770"/>
              <a:gd name="adj2" fmla="val -128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dirty="0"/>
              <a:t>ЗНАЧЕНИЕ</a:t>
            </a:r>
            <a:r>
              <a:rPr lang="ru-RU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элемента массива</a:t>
            </a:r>
            <a:r>
              <a:rPr lang="en-US" dirty="0"/>
              <a:t>: 1</a:t>
            </a:r>
            <a:r>
              <a:rPr lang="ru-RU" dirty="0"/>
              <a:t>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Oval 69"/>
          <p:cNvSpPr>
            <a:spLocks noChangeArrowheads="1"/>
          </p:cNvSpPr>
          <p:nvPr/>
        </p:nvSpPr>
        <p:spPr bwMode="auto">
          <a:xfrm>
            <a:off x="3362326" y="5342584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23" name="Oval 70"/>
          <p:cNvSpPr>
            <a:spLocks noChangeArrowheads="1"/>
          </p:cNvSpPr>
          <p:nvPr/>
        </p:nvSpPr>
        <p:spPr bwMode="auto">
          <a:xfrm>
            <a:off x="4070351" y="5615635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882775" y="1056335"/>
            <a:ext cx="3676650" cy="663575"/>
            <a:chOff x="433" y="3902"/>
            <a:chExt cx="2316" cy="418"/>
          </a:xfrm>
        </p:grpSpPr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02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Массив = </a:t>
              </a:r>
              <a:r>
                <a:rPr lang="ru-RU" sz="2400" b="1" dirty="0">
                  <a:latin typeface="Arial" charset="0"/>
                </a:rPr>
                <a:t>таблица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221228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7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/>
      <p:bldP spid="20" grpId="0" animBg="1"/>
      <p:bldP spid="21" grpId="0" animBg="1"/>
      <p:bldP spid="22" grpId="0" animBg="1"/>
      <p:bldP spid="23" grpId="0" animBg="1"/>
      <p:bldP spid="23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Массивы в </a:t>
            </a:r>
            <a:r>
              <a:rPr lang="en-US" smtClean="0"/>
              <a:t>Python</a:t>
            </a:r>
            <a:r>
              <a:rPr lang="ru-RU" smtClean="0"/>
              <a:t>:</a:t>
            </a:r>
            <a:r>
              <a:rPr lang="en-US" smtClean="0"/>
              <a:t> </a:t>
            </a:r>
            <a:r>
              <a:rPr lang="ru-RU" smtClean="0">
                <a:solidFill>
                  <a:srgbClr val="333399"/>
                </a:solidFill>
              </a:rPr>
              <a:t>списки</a:t>
            </a:r>
          </a:p>
        </p:txBody>
      </p:sp>
      <p:sp>
        <p:nvSpPr>
          <p:cNvPr id="22221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EB0E-5ABA-46CB-AF1D-126B8F642030}" type="slidenum">
              <a:rPr lang="ru-RU" altLang="en-US"/>
              <a:pPr/>
              <a:t>94</a:t>
            </a:fld>
            <a:endParaRPr lang="ru-RU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870076" y="1490663"/>
            <a:ext cx="4975892" cy="5222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973888" y="3197227"/>
            <a:ext cx="2580092" cy="663575"/>
            <a:chOff x="433" y="3902"/>
            <a:chExt cx="1624" cy="418"/>
          </a:xfrm>
        </p:grpSpPr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3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будет?</a:t>
              </a:r>
            </a:p>
          </p:txBody>
        </p:sp>
        <p:sp>
          <p:nvSpPr>
            <p:cNvPr id="222221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870076" y="2168527"/>
            <a:ext cx="4975892" cy="5222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516188" y="2724152"/>
            <a:ext cx="327436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ru-RU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en-US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870077" y="3286127"/>
            <a:ext cx="4953650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800" b="1" dirty="0">
                <a:latin typeface="Courier New"/>
                <a:ea typeface="Times New Roman"/>
              </a:rPr>
              <a:t>]*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2516187" y="3852864"/>
            <a:ext cx="577184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30561" y="4738689"/>
            <a:ext cx="734309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>
                <a:solidFill>
                  <a:srgbClr val="333399"/>
                </a:solidFill>
              </a:rPr>
              <a:t>Создание массива из </a:t>
            </a:r>
            <a:r>
              <a:rPr lang="en-US" altLang="en-US" sz="2800" b="1">
                <a:solidFill>
                  <a:srgbClr val="333399"/>
                </a:solidFill>
              </a:rPr>
              <a:t>N </a:t>
            </a:r>
            <a:r>
              <a:rPr lang="ru-RU" altLang="en-US" sz="2800" b="1">
                <a:solidFill>
                  <a:srgbClr val="333399"/>
                </a:solidFill>
              </a:rPr>
              <a:t>элементов:</a:t>
            </a:r>
          </a:p>
          <a:p>
            <a:pPr eaLnBrk="1" hangingPunct="1"/>
            <a:endParaRPr lang="en-US" altLang="en-US" sz="2800" b="1">
              <a:solidFill>
                <a:srgbClr val="333399"/>
              </a:solidFill>
            </a:endParaRPr>
          </a:p>
          <a:p>
            <a:pPr eaLnBrk="1" hangingPunct="1"/>
            <a:endParaRPr lang="en-US" altLang="en-US" sz="2800" b="1">
              <a:solidFill>
                <a:srgbClr val="333399"/>
              </a:solidFill>
            </a:endParaRPr>
          </a:p>
          <a:p>
            <a:pPr eaLnBrk="1" hangingPunct="1"/>
            <a:endParaRPr lang="ru-RU" altLang="en-US" sz="1400" b="1">
              <a:solidFill>
                <a:srgbClr val="333399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46312" y="5383214"/>
            <a:ext cx="3514263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endParaRPr lang="pt-BR" sz="28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/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/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284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animBg="1"/>
      <p:bldP spid="19" grpId="0" animBg="1"/>
      <p:bldP spid="20" grpId="0"/>
      <p:bldP spid="21" grpId="0" animBg="1"/>
      <p:bldP spid="22" grpId="0"/>
      <p:bldP spid="15" grpId="0" build="p" bldLvl="2"/>
      <p:bldP spid="16" grpId="0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Заполнение массива</a:t>
            </a:r>
            <a:endParaRPr lang="ru-RU" smtClean="0">
              <a:solidFill>
                <a:srgbClr val="333399"/>
              </a:solidFill>
            </a:endParaRPr>
          </a:p>
        </p:txBody>
      </p:sp>
      <p:sp>
        <p:nvSpPr>
          <p:cNvPr id="22323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D2175-DEAB-4D26-A447-0B2ED2CD528B}" type="slidenum">
              <a:rPr lang="ru-RU" altLang="en-US"/>
              <a:pPr/>
              <a:t>95</a:t>
            </a:fld>
            <a:endParaRPr lang="ru-RU" altLang="en-US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01826" y="1598446"/>
            <a:ext cx="6994525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]*N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выделить память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A[i] = i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Прямоугольник 6"/>
          <p:cNvSpPr>
            <a:spLocks noChangeArrowheads="1"/>
          </p:cNvSpPr>
          <p:nvPr/>
        </p:nvSpPr>
        <p:spPr bwMode="auto">
          <a:xfrm>
            <a:off x="1820863" y="3511384"/>
            <a:ext cx="290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В краткой форме:</a:t>
            </a:r>
            <a:endParaRPr lang="ru-RU" altLang="en-US" b="1">
              <a:solidFill>
                <a:srgbClr val="333399"/>
              </a:solidFill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901826" y="4049547"/>
            <a:ext cx="69945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 ]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808163" y="1111084"/>
            <a:ext cx="5129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Целыми числами (начиная с 0!):</a:t>
            </a:r>
            <a:endParaRPr lang="ru-RU" altLang="en-US" b="1">
              <a:solidFill>
                <a:srgbClr val="333399"/>
              </a:solidFill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3884612" y="2885909"/>
            <a:ext cx="400050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ru-RU" alt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3249612" y="4473409"/>
            <a:ext cx="400050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ru-RU" altLang="en-US"/>
          </a:p>
        </p:txBody>
      </p:sp>
      <p:sp>
        <p:nvSpPr>
          <p:cNvPr id="10" name="Полилиния 9"/>
          <p:cNvSpPr>
            <a:spLocks noChangeArrowheads="1"/>
          </p:cNvSpPr>
          <p:nvPr/>
        </p:nvSpPr>
        <p:spPr bwMode="auto">
          <a:xfrm>
            <a:off x="3652837" y="3146258"/>
            <a:ext cx="1436688" cy="1435100"/>
          </a:xfrm>
          <a:custGeom>
            <a:avLst/>
            <a:gdLst>
              <a:gd name="T0" fmla="*/ 617053 w 1437217"/>
              <a:gd name="T1" fmla="*/ 0 h 1866900"/>
              <a:gd name="T2" fmla="*/ 1322257 w 1437217"/>
              <a:gd name="T3" fmla="*/ 1013 h 1866900"/>
              <a:gd name="T4" fmla="*/ 0 w 1437217"/>
              <a:gd name="T5" fmla="*/ 3384 h 1866900"/>
              <a:gd name="T6" fmla="*/ 0 60000 65536"/>
              <a:gd name="T7" fmla="*/ 0 60000 65536"/>
              <a:gd name="T8" fmla="*/ 0 60000 65536"/>
              <a:gd name="T9" fmla="*/ 0 w 1437217"/>
              <a:gd name="T10" fmla="*/ 0 h 1866900"/>
              <a:gd name="T11" fmla="*/ 1437217 w 1437217"/>
              <a:gd name="T12" fmla="*/ 1866900 h 1866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7217" h="1866900">
                <a:moveTo>
                  <a:pt x="622300" y="0"/>
                </a:moveTo>
                <a:cubicBezTo>
                  <a:pt x="1029758" y="17991"/>
                  <a:pt x="1437217" y="247650"/>
                  <a:pt x="1333500" y="558800"/>
                </a:cubicBezTo>
                <a:cubicBezTo>
                  <a:pt x="1229783" y="869950"/>
                  <a:pt x="614891" y="1347258"/>
                  <a:pt x="0" y="186690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925637" y="5122697"/>
            <a:ext cx="4953000" cy="663575"/>
            <a:chOff x="433" y="3902"/>
            <a:chExt cx="3120" cy="418"/>
          </a:xfrm>
        </p:grpSpPr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82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заполнить, начиная с 1?</a:t>
              </a:r>
            </a:p>
          </p:txBody>
        </p:sp>
        <p:sp>
          <p:nvSpPr>
            <p:cNvPr id="223248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792537" y="5897397"/>
            <a:ext cx="5778500" cy="663575"/>
            <a:chOff x="433" y="3902"/>
            <a:chExt cx="3640" cy="418"/>
          </a:xfrm>
        </p:grpSpPr>
        <p:sp>
          <p:nvSpPr>
            <p:cNvPr id="15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334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заполнить квадратами чисел?</a:t>
              </a:r>
            </a:p>
          </p:txBody>
        </p:sp>
        <p:sp>
          <p:nvSpPr>
            <p:cNvPr id="223246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en-US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8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19" grpId="0"/>
      <p:bldP spid="20" grpId="0" animBg="1"/>
      <p:bldP spid="7" grpId="0"/>
      <p:bldP spid="8" grpId="0" animBg="1"/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Заполнение случайными числами</a:t>
            </a:r>
            <a:endParaRPr lang="ru-RU" smtClean="0">
              <a:solidFill>
                <a:srgbClr val="333399"/>
              </a:solidFill>
            </a:endParaRPr>
          </a:p>
        </p:txBody>
      </p:sp>
      <p:sp>
        <p:nvSpPr>
          <p:cNvPr id="22425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0FC812-2341-4802-8015-AE7994A1FADF}" type="slidenum">
              <a:rPr lang="ru-RU" altLang="en-US"/>
              <a:pPr/>
              <a:t>96</a:t>
            </a:fld>
            <a:endParaRPr lang="ru-RU" altLang="en-US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95489" y="1969420"/>
            <a:ext cx="6994525" cy="22463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from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random </a:t>
            </a:r>
            <a:r>
              <a:rPr lang="ru-RU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randint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]*N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выделить память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A[i] = randint(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Прямоугольник 6"/>
          <p:cNvSpPr>
            <a:spLocks noChangeArrowheads="1"/>
          </p:cNvSpPr>
          <p:nvPr/>
        </p:nvSpPr>
        <p:spPr bwMode="auto">
          <a:xfrm>
            <a:off x="1914526" y="4288758"/>
            <a:ext cx="290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2400" b="1">
                <a:solidFill>
                  <a:srgbClr val="333399"/>
                </a:solidFill>
              </a:rPr>
              <a:t>В краткой форме:</a:t>
            </a:r>
            <a:endParaRPr lang="ru-RU" altLang="en-US" b="1">
              <a:solidFill>
                <a:srgbClr val="333399"/>
              </a:solidFill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995489" y="4699920"/>
            <a:ext cx="6994525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from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import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randint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N = </a:t>
            </a:r>
            <a:r>
              <a:rPr lang="en-US" sz="2800" b="1" dirty="0">
                <a:solidFill>
                  <a:srgbClr val="0095FF"/>
                </a:solidFill>
                <a:latin typeface="Courier New"/>
                <a:ea typeface="Times New Roman"/>
              </a:rPr>
              <a:t>10</a:t>
            </a:r>
            <a:endParaRPr lang="en-US" sz="2800" b="1" dirty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A = [ </a:t>
            </a:r>
            <a:r>
              <a:rPr lang="en-US" sz="2800" b="1" dirty="0" err="1">
                <a:latin typeface="Courier New"/>
                <a:ea typeface="Times New Roman"/>
              </a:rPr>
              <a:t>randint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20</a:t>
            </a:r>
            <a:r>
              <a:rPr lang="en-US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100</a:t>
            </a:r>
            <a:r>
              <a:rPr lang="en-US" sz="2800" b="1" dirty="0">
                <a:latin typeface="Courier New"/>
                <a:ea typeface="Times New Roman"/>
              </a:rPr>
              <a:t>) 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latin typeface="Courier New"/>
                <a:ea typeface="Times New Roman"/>
              </a:rPr>
              <a:t>(N) ]</a:t>
            </a:r>
          </a:p>
        </p:txBody>
      </p:sp>
      <p:sp>
        <p:nvSpPr>
          <p:cNvPr id="21" name="AutoShape 59"/>
          <p:cNvSpPr>
            <a:spLocks noChangeArrowheads="1"/>
          </p:cNvSpPr>
          <p:nvPr/>
        </p:nvSpPr>
        <p:spPr bwMode="auto">
          <a:xfrm>
            <a:off x="1981200" y="1174082"/>
            <a:ext cx="3086100" cy="679450"/>
          </a:xfrm>
          <a:prstGeom prst="wedgeRoundRectCallout">
            <a:avLst>
              <a:gd name="adj1" fmla="val -2690"/>
              <a:gd name="adj2" fmla="val 876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dirty="0"/>
              <a:t>из библиотеки (модуля) </a:t>
            </a:r>
            <a:r>
              <a:rPr lang="en-US" sz="2000" dirty="0"/>
              <a:t>random</a:t>
            </a:r>
            <a:endParaRPr lang="ru-RU" dirty="0"/>
          </a:p>
        </p:txBody>
      </p: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5537200" y="1174082"/>
            <a:ext cx="3759200" cy="679450"/>
          </a:xfrm>
          <a:prstGeom prst="wedgeRoundRectCallout">
            <a:avLst>
              <a:gd name="adj1" fmla="val -2690"/>
              <a:gd name="adj2" fmla="val 876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/>
              <a:t>взять функцию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randint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19" grpId="0"/>
      <p:bldP spid="20" grpId="0" animBg="1"/>
      <p:bldP spid="21" grpId="0" animBg="1"/>
      <p:bldP spid="2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Вывод массива на экран</a:t>
            </a:r>
          </a:p>
        </p:txBody>
      </p:sp>
      <p:sp>
        <p:nvSpPr>
          <p:cNvPr id="22528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8C243A-864E-4E8B-B4C9-C6FB35E6D2DF}" type="slidenum">
              <a:rPr lang="ru-RU" altLang="en-US"/>
              <a:pPr/>
              <a:t>97</a:t>
            </a:fld>
            <a:endParaRPr lang="ru-RU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78795" y="814389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 dirty="0">
                <a:solidFill>
                  <a:srgbClr val="333399"/>
                </a:solidFill>
              </a:rPr>
              <a:t>Как список: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0445" y="1292226"/>
            <a:ext cx="2497138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A )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844258" y="1319214"/>
            <a:ext cx="3649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endParaRPr lang="ru-RU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78795" y="1770064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>
                <a:solidFill>
                  <a:srgbClr val="333399"/>
                </a:solidFill>
              </a:rPr>
              <a:t>В строчку через пробел: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0446" y="2303464"/>
            <a:ext cx="5692775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latin typeface="Courier New"/>
                <a:ea typeface="Times New Roman"/>
              </a:rPr>
              <a:t>(N):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A[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], end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800" b="1" dirty="0">
                <a:latin typeface="Courier New"/>
                <a:ea typeface="Times New Roman"/>
              </a:rPr>
              <a:t>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8228808" y="2652714"/>
            <a:ext cx="2132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1 2 3 4 5</a:t>
            </a:r>
            <a:endParaRPr lang="ru-RU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78795" y="3278189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80446" y="3803651"/>
            <a:ext cx="4983163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x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x, end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800" b="1" dirty="0">
                <a:latin typeface="Courier New"/>
                <a:ea typeface="Times New Roman"/>
              </a:rPr>
              <a:t>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746208" y="4011614"/>
            <a:ext cx="2297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1 2 3 4 5</a:t>
            </a:r>
            <a:endParaRPr lang="ru-RU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AutoShape 59"/>
          <p:cNvSpPr>
            <a:spLocks noChangeArrowheads="1"/>
          </p:cNvSpPr>
          <p:nvPr/>
        </p:nvSpPr>
        <p:spPr bwMode="auto">
          <a:xfrm>
            <a:off x="7147720" y="3213100"/>
            <a:ext cx="3035300" cy="998538"/>
          </a:xfrm>
          <a:prstGeom prst="wedgeRoundRectCallout">
            <a:avLst>
              <a:gd name="adj1" fmla="val -66173"/>
              <a:gd name="adj2" fmla="val -622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пробел после вывода очередного числа</a:t>
            </a:r>
            <a:endParaRPr lang="ru-RU" sz="200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78795" y="4776789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0446" y="5302251"/>
            <a:ext cx="2843213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</a:t>
            </a:r>
            <a:r>
              <a:rPr lang="ru-RU" sz="2800" b="1" dirty="0">
                <a:latin typeface="Courier New"/>
                <a:ea typeface="Times New Roman"/>
              </a:rPr>
              <a:t>*</a:t>
            </a:r>
            <a:r>
              <a:rPr lang="en-US" sz="2800" b="1" dirty="0">
                <a:latin typeface="Courier New"/>
                <a:ea typeface="Times New Roman"/>
              </a:rPr>
              <a:t>A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AutoShape 59"/>
          <p:cNvSpPr>
            <a:spLocks noChangeArrowheads="1"/>
          </p:cNvSpPr>
          <p:nvPr/>
        </p:nvSpPr>
        <p:spPr bwMode="auto">
          <a:xfrm>
            <a:off x="3779046" y="5989638"/>
            <a:ext cx="2798763" cy="704850"/>
          </a:xfrm>
          <a:prstGeom prst="wedgeRoundRectCallout">
            <a:avLst>
              <a:gd name="adj1" fmla="val -40140"/>
              <a:gd name="adj2" fmla="val -897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разбить список на элементы</a:t>
            </a:r>
            <a:endParaRPr lang="ru-RU" sz="2000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695158" y="5302251"/>
            <a:ext cx="4672012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800" b="1" dirty="0">
                <a:latin typeface="Courier New"/>
                <a:ea typeface="Times New Roman"/>
              </a:rPr>
              <a:t>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4" name="Двойная стрелка влево/вправо 23"/>
          <p:cNvSpPr>
            <a:spLocks noChangeArrowheads="1"/>
          </p:cNvSpPr>
          <p:nvPr/>
        </p:nvSpPr>
        <p:spPr bwMode="auto">
          <a:xfrm>
            <a:off x="5199859" y="5516563"/>
            <a:ext cx="441325" cy="209550"/>
          </a:xfrm>
          <a:prstGeom prst="leftRightArrow">
            <a:avLst>
              <a:gd name="adj1" fmla="val 50000"/>
              <a:gd name="adj2" fmla="val 50019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build="p" animBg="1"/>
      <p:bldP spid="13" grpId="0" build="p" bldLvl="2"/>
      <p:bldP spid="14" grpId="0" build="p" bldLvl="2"/>
      <p:bldP spid="16" grpId="0" build="p" animBg="1"/>
      <p:bldP spid="17" grpId="0" build="p" bldLvl="2"/>
      <p:bldP spid="18" grpId="0" build="p" bldLvl="2"/>
      <p:bldP spid="19" grpId="0" build="p" animBg="1"/>
      <p:bldP spid="20" grpId="0" build="p" bldLvl="2"/>
      <p:bldP spid="25" grpId="0" animBg="1"/>
      <p:bldP spid="25" grpId="1" animBg="1"/>
      <p:bldP spid="15" grpId="0" build="p" bldLvl="2"/>
      <p:bldP spid="21" grpId="0" build="p" animBg="1"/>
      <p:bldP spid="22" grpId="0" animBg="1"/>
      <p:bldP spid="23" grpId="0" build="p" animBg="1"/>
      <p:bldP spid="2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26307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70B915-4CEE-44B4-8724-2099C030E33C}" type="slidenum">
              <a:rPr lang="ru-RU" altLang="en-US"/>
              <a:pPr/>
              <a:t>98</a:t>
            </a:fld>
            <a:endParaRPr lang="ru-RU" altLang="en-US"/>
          </a:p>
        </p:txBody>
      </p:sp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1788295" y="954005"/>
            <a:ext cx="84201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«3»: </a:t>
            </a:r>
            <a:r>
              <a:rPr lang="ru-RU" sz="2400" dirty="0">
                <a:latin typeface="Arial" charset="0"/>
              </a:rPr>
              <a:t>Ввести два натуральных числа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&lt;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) </a:t>
            </a:r>
            <a:r>
              <a:rPr lang="ru-RU" sz="2400" dirty="0">
                <a:latin typeface="Arial" charset="0"/>
              </a:rPr>
              <a:t>и заполнить массив из 10 элементов случайными числами в диапазоне от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до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5 10</a:t>
            </a: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10 9 10 6 8 5 9 6 10 9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630238" indent="-630238"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88295" y="3811587"/>
            <a:ext cx="84201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</a:rPr>
              <a:t>4</a:t>
            </a: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»: </a:t>
            </a:r>
            <a:r>
              <a:rPr lang="ru-RU" sz="2400" dirty="0">
                <a:latin typeface="Arial" charset="0"/>
              </a:rPr>
              <a:t>Ввести два натуральных числа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заполнить массив из 10 элементов случайными числами в диапазоне между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a </a:t>
            </a:r>
            <a:r>
              <a:rPr lang="ru-RU" sz="2400" b="1" dirty="0">
                <a:latin typeface="Arial" charset="0"/>
              </a:rPr>
              <a:t>может быть больше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)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5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10 9 10 6 8 5 9 6 10 9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630238" indent="-630238">
              <a:defRPr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ru-RU" smtClean="0"/>
              <a:t>Задачи</a:t>
            </a:r>
          </a:p>
        </p:txBody>
      </p:sp>
      <p:sp>
        <p:nvSpPr>
          <p:cNvPr id="22733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BA7E68-2FE5-46B7-AAA1-33C4C1435A48}" type="slidenum">
              <a:rPr lang="ru-RU" altLang="en-US"/>
              <a:pPr/>
              <a:t>99</a:t>
            </a:fld>
            <a:endParaRPr lang="ru-RU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93888" y="1327651"/>
            <a:ext cx="84201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«5»: </a:t>
            </a:r>
            <a:r>
              <a:rPr lang="ru-RU" sz="2400" dirty="0">
                <a:latin typeface="Arial" charset="0"/>
              </a:rPr>
              <a:t>Ввести два натуральных числа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заполнить массив из 10 элементов</a:t>
            </a:r>
            <a:r>
              <a:rPr lang="en-US" sz="2400" dirty="0">
                <a:latin typeface="Arial" charset="0"/>
              </a:rPr>
              <a:t>: </a:t>
            </a:r>
            <a:r>
              <a:rPr lang="ru-RU" sz="2400" dirty="0">
                <a:latin typeface="Arial" charset="0"/>
              </a:rPr>
              <a:t>первая половина массива заполняется случайными числами в диапазоне между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a </a:t>
            </a:r>
            <a:r>
              <a:rPr lang="ru-RU" sz="2400" b="1" dirty="0">
                <a:latin typeface="Arial" charset="0"/>
              </a:rPr>
              <a:t>может быть больше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), а вторая половина массива содержит их квадраты в том же порядке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714375" indent="-357188">
              <a:defRPr/>
            </a:pPr>
            <a:endParaRPr lang="ru-RU" sz="2400" b="1" dirty="0" smtClean="0">
              <a:solidFill>
                <a:srgbClr val="333399"/>
              </a:solidFill>
            </a:endParaRPr>
          </a:p>
          <a:p>
            <a:pPr marL="714375" indent="-357188">
              <a:defRPr/>
            </a:pPr>
            <a:r>
              <a:rPr lang="ru-RU" sz="2400" b="1" dirty="0" smtClean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5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5 8 7 10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25 64 49 100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36</a:t>
            </a:r>
          </a:p>
          <a:p>
            <a:pPr marL="630238" indent="-630238">
              <a:defRPr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stricted_PPT_template widescreen">
  <a:themeElements>
    <a:clrScheme name="Custom 7">
      <a:dk1>
        <a:srgbClr val="005EB8"/>
      </a:dk1>
      <a:lt1>
        <a:srgbClr val="FFFFFF"/>
      </a:lt1>
      <a:dk2>
        <a:srgbClr val="005EB8"/>
      </a:dk2>
      <a:lt2>
        <a:srgbClr val="FFFFFF"/>
      </a:lt2>
      <a:accent1>
        <a:srgbClr val="005EB8"/>
      </a:accent1>
      <a:accent2>
        <a:srgbClr val="00A9E0"/>
      </a:accent2>
      <a:accent3>
        <a:srgbClr val="9BCAEC"/>
      </a:accent3>
      <a:accent4>
        <a:srgbClr val="D3E8F8"/>
      </a:accent4>
      <a:accent5>
        <a:srgbClr val="41388D"/>
      </a:accent5>
      <a:accent6>
        <a:srgbClr val="CE0058"/>
      </a:accent6>
      <a:hlink>
        <a:srgbClr val="005EB8"/>
      </a:hlink>
      <a:folHlink>
        <a:srgbClr val="00A9E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Amadeus (widescreen).potx" id="{FB267625-D5B7-4E09-8E92-922F52883EF2}" vid="{23EE970C-F3EA-4B4D-BC2C-F791D55723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87D706F68114FADE262806F7DE681" ma:contentTypeVersion="13" ma:contentTypeDescription="Create a new document." ma:contentTypeScope="" ma:versionID="38dcf606171385866f6227471ea800e2">
  <xsd:schema xmlns:xsd="http://www.w3.org/2001/XMLSchema" xmlns:xs="http://www.w3.org/2001/XMLSchema" xmlns:p="http://schemas.microsoft.com/office/2006/metadata/properties" xmlns:ns2="fef0ed17-1352-4cce-8123-11b8ccd77794" xmlns:ns3="http://schemas.microsoft.com/sharepoint/v3/fields" xmlns:ns4="007a6b5a-5e59-495a-b601-e61a928b6ecb" xmlns:ns5="d1032fbd-be7b-4019-9e19-c1b3b33c0a12" xmlns:ns6="http://schemas.microsoft.com/sharepoint/v4" targetNamespace="http://schemas.microsoft.com/office/2006/metadata/properties" ma:root="true" ma:fieldsID="d0ce90dbd6f0b8830be47f0f8066c814" ns2:_="" ns3:_="" ns4:_="" ns5:_="" ns6:_="">
    <xsd:import namespace="fef0ed17-1352-4cce-8123-11b8ccd77794"/>
    <xsd:import namespace="http://schemas.microsoft.com/sharepoint/v3/fields"/>
    <xsd:import namespace="007a6b5a-5e59-495a-b601-e61a928b6ecb"/>
    <xsd:import namespace="d1032fbd-be7b-4019-9e19-c1b3b33c0a1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duct_x0020_Name"/>
                <xsd:element ref="ns2:Document_x0020_type"/>
                <xsd:element ref="ns3:_Status"/>
                <xsd:element ref="ns2:Customer" minOccurs="0"/>
                <xsd:element ref="ns2:Functional_x0020_Add_x002d_ons_x0020_or_x0020_Components" minOccurs="0"/>
                <xsd:element ref="ns4:amaProposedKC" minOccurs="0"/>
                <xsd:element ref="ns5:_dlc_DocId" minOccurs="0"/>
                <xsd:element ref="ns5:_dlc_DocIdUrl" minOccurs="0"/>
                <xsd:element ref="ns5:_dlc_DocIdPersistId" minOccurs="0"/>
                <xsd:element ref="ns6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0ed17-1352-4cce-8123-11b8ccd77794" elementFormDefault="qualified">
    <xsd:import namespace="http://schemas.microsoft.com/office/2006/documentManagement/types"/>
    <xsd:import namespace="http://schemas.microsoft.com/office/infopath/2007/PartnerControls"/>
    <xsd:element name="Product_x0020_Name" ma:index="8" ma:displayName="Product Name" ma:format="Dropdown" ma:internalName="Product_x0020_Name">
      <xsd:simpleType>
        <xsd:restriction base="dms:Choice">
          <xsd:enumeration value="ADTD Invoice"/>
          <xsd:enumeration value="Air Extreme Search"/>
          <xsd:enumeration value="Air Preferences for agents (AAP)"/>
          <xsd:enumeration value="Airline Ancillary Services"/>
          <xsd:enumeration value="Airline Fare Famlies for Distribution"/>
          <xsd:enumeration value="Airline Service Fees"/>
          <xsd:enumeration value="Agency Manager"/>
          <xsd:enumeration value="Amadeus Agency Intelligence"/>
          <xsd:enumeration value="Amadeus.net"/>
          <xsd:enumeration value="Amadeus Fare Preferences"/>
          <xsd:enumeration value="Amadeus Global Travel Intelligence"/>
          <xsd:enumeration value="Amadeus iQCx"/>
          <xsd:enumeration value="Amadeus Offers"/>
          <xsd:enumeration value="Amadeus Order Solution"/>
          <xsd:enumeration value="Amadeus PNR Recall"/>
          <xsd:enumeration value="Amadeus Private Fleet"/>
          <xsd:enumeration value="Amadeus Retailing Platform"/>
          <xsd:enumeration value="Amadeus Service Changer"/>
          <xsd:enumeration value="Amadeus Travel Reminders"/>
          <xsd:enumeration value="API"/>
          <xsd:enumeration value="ATPCo Mandates"/>
          <xsd:enumeration value="Automated MCO and Virtual MCO"/>
          <xsd:enumeration value="Availability Calculator Product"/>
          <xsd:enumeration value="Availability Calculator Product Evolution"/>
          <xsd:enumeration value="Availability Display"/>
          <xsd:enumeration value="Availability &amp; Information Display - Delta Bespoke"/>
          <xsd:enumeration value="Availability Industry Mandates"/>
          <xsd:enumeration value="Availability Server"/>
          <xsd:enumeration value="Award Pricer"/>
          <xsd:enumeration value="Best Pricer"/>
          <xsd:enumeration value="Carrier Preferred Display (CPD)"/>
          <xsd:enumeration value="Central System Logon Framework"/>
          <xsd:enumeration value="CheckMyTrip"/>
          <xsd:enumeration value="Corporate Industry Mandates"/>
          <xsd:enumeration value="Customize IT"/>
          <xsd:enumeration value="Documents Mandates"/>
          <xsd:enumeration value="Electronic Miscellaneous Document (EMD)"/>
          <xsd:enumeration value="Electronic Ticketing"/>
          <xsd:enumeration value="ePower"/>
          <xsd:enumeration value="eRetail"/>
          <xsd:enumeration value="e-Travel Management"/>
          <xsd:enumeration value="e-Reporter"/>
          <xsd:enumeration value="Expense Management System"/>
          <xsd:enumeration value="Fare Filing - technology platform"/>
          <xsd:enumeration value="Fare Search Dynamic Architecture"/>
          <xsd:enumeration value="Fares &amp; Pricing Engine"/>
          <xsd:enumeration value="FareXpert Filing Platform"/>
          <xsd:enumeration value="Featured Results"/>
          <xsd:enumeration value="Flex Pricer"/>
          <xsd:enumeration value="Form Wizard"/>
          <xsd:enumeration value="Global MAX"/>
          <xsd:enumeration value="GoldRush"/>
          <xsd:enumeration value="IATA Mandates"/>
          <xsd:enumeration value="iBank"/>
          <xsd:enumeration value="Information Pages (AIS)"/>
          <xsd:enumeration value="Instant Master Pricer"/>
          <xsd:enumeration value="Instant Search"/>
          <xsd:enumeration value="Integrated Partners"/>
          <xsd:enumeration value="Interface Record (AIR)"/>
          <xsd:enumeration value="Inventory Mask"/>
          <xsd:enumeration value="Local content integration - techn. platf"/>
          <xsd:enumeration value="Low Cost Carrier Distribution / TLA"/>
          <xsd:enumeration value="Management Information System (MIS)"/>
          <xsd:enumeration value="Market View Premium"/>
          <xsd:enumeration value="Marketing Information Data (MIDT)"/>
          <xsd:enumeration value="Master Pricer"/>
          <xsd:enumeration value="Master Pricer Expert"/>
          <xsd:enumeration value="MBO Payment Solutions"/>
          <xsd:enumeration value="Media Solutions"/>
          <xsd:enumeration value="Mega Pricer"/>
          <xsd:enumeration value="MetaPricer"/>
          <xsd:enumeration value="Mini Rules"/>
          <xsd:enumeration value="Mobile Industry Mandates"/>
          <xsd:enumeration value="Modus"/>
          <xsd:enumeration value="Online business intelligence"/>
          <xsd:enumeration value="Open Profile Suite"/>
          <xsd:enumeration value="PNR Air Bookings - Advanced Booking Integrity"/>
          <xsd:enumeration value="PNR Air Bookings - Advanced Distribution Pack"/>
          <xsd:enumeration value="PNR Air Bookings - Advanced Service Management"/>
          <xsd:enumeration value="PNR Air Bookings - Baseline"/>
          <xsd:enumeration value="PNR Air Bookings - Revenue Maximization"/>
          <xsd:enumeration value="PNR Evolution for Distribution - Bespoke"/>
          <xsd:enumeration value="PNR Evolution for Distri- techn. platf"/>
          <xsd:enumeration value="ProfileLink"/>
          <xsd:enumeration value="Reverse frequent flyer validation"/>
          <xsd:enumeration value="Rich Merchandising"/>
          <xsd:enumeration value="Sales Manager"/>
          <xsd:enumeration value="Security (Amadeus User Access)"/>
          <xsd:enumeration value="Service Fee Manager"/>
          <xsd:enumeration value="SLIM Product"/>
          <xsd:enumeration value="SSR Epay"/>
          <xsd:enumeration value="Ticket Changer (ATC)"/>
          <xsd:enumeration value="Ticketing Mandates"/>
          <xsd:enumeration value="TLA - technology platform"/>
          <xsd:enumeration value="Total Demand"/>
          <xsd:enumeration value="Total Travel Record (including Easy Content)"/>
          <xsd:enumeration value="Transaction Fee Manager (TAF)"/>
          <xsd:enumeration value="Travel agency profiles"/>
          <xsd:enumeration value="Travel Agent Service Fee (TASF)"/>
          <xsd:enumeration value="Travel Documents"/>
          <xsd:enumeration value="Web Services"/>
          <xsd:enumeration value="XML Fare Data Interface"/>
        </xsd:restriction>
      </xsd:simpleType>
    </xsd:element>
    <xsd:element name="Document_x0020_type" ma:index="9" ma:displayName="Category" ma:format="Dropdown" ma:internalName="Document_x0020_type">
      <xsd:simpleType>
        <xsd:restriction base="dms:Choice">
          <xsd:enumeration value="00. Product Manager Checklist"/>
          <xsd:enumeration value="01. Product Overview"/>
          <xsd:enumeration value="02. Product ID Card"/>
          <xsd:enumeration value="03. Product Plan &amp; Roadmap"/>
          <xsd:enumeration value="04. Product Priority Management"/>
          <xsd:enumeration value="05. Business Case"/>
          <xsd:enumeration value="06. ATC Product Presentation"/>
          <xsd:enumeration value="06 bis. Business and Functional Sequence Diagrams"/>
          <xsd:enumeration value="07. SOR/SIR - Statement of Requirements"/>
          <xsd:enumeration value="08. UAT/MAT Test Materials"/>
          <xsd:enumeration value="09. Internal Product Presentations"/>
          <xsd:enumeration value="10. External Product Presentations"/>
          <xsd:enumeration value="11. Product Strategy"/>
          <xsd:enumeration value="12. Sales Documents"/>
          <xsd:enumeration value="13. Competitive Analysis"/>
          <xsd:enumeration value="14. Reports &amp; Dashboards"/>
          <xsd:enumeration value="15. Demos"/>
          <xsd:enumeration value="16. User guide"/>
          <xsd:enumeration value="17. Meeting Minutes"/>
          <xsd:enumeration value="18. Feedback from markets"/>
          <xsd:enumeration value="19. External Rollout"/>
          <xsd:enumeration value="20. Other Documents"/>
          <xsd:enumeration value="21. Survey"/>
          <xsd:enumeration value="22. Pricing Policies"/>
          <xsd:enumeration value="23. Customer Implementations"/>
          <xsd:enumeration value="24. Pricing"/>
          <xsd:enumeration value="25. Product Handover"/>
          <xsd:enumeration value="26. Mobile Channel"/>
          <xsd:enumeration value="27. Dynamic Pricing project"/>
          <xsd:enumeration value="28. ATPCO Dynamic Pricing"/>
          <xsd:enumeration value="29. ADM &amp; Claims"/>
          <xsd:enumeration value="30. BRM - Business Requirement Management"/>
          <xsd:enumeration value="31. LT stats KPI"/>
          <xsd:enumeration value="32. Taxes"/>
        </xsd:restriction>
      </xsd:simpleType>
    </xsd:element>
    <xsd:element name="Customer" ma:index="11" nillable="true" ma:displayName="Customer" ma:internalName="Customer">
      <xsd:simpleType>
        <xsd:restriction base="dms:Text">
          <xsd:maxLength value="255"/>
        </xsd:restriction>
      </xsd:simpleType>
    </xsd:element>
    <xsd:element name="Functional_x0020_Add_x002d_ons_x0020_or_x0020_Components" ma:index="12" nillable="true" ma:displayName="Functional Add-ons or Components" ma:description="Optional Field" ma:internalName="Functional_x0020_Add_x002d_ons_x0020_or_x0020_Compon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0" ma:displayName="Status" ma:default="Draft" ma:format="Dropdown" ma:internalName="_Status">
      <xsd:simpleType>
        <xsd:restriction base="dms:Choice">
          <xsd:enumeration value="Draft"/>
          <xsd:enumeration value="For update"/>
          <xsd:enumeration value="For review"/>
          <xsd:enumeration value="Published"/>
          <xsd:enumeration value="Final"/>
          <xsd:enumeration value="Archi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a6b5a-5e59-495a-b601-e61a928b6ecb" elementFormDefault="qualified">
    <xsd:import namespace="http://schemas.microsoft.com/office/2006/documentManagement/types"/>
    <xsd:import namespace="http://schemas.microsoft.com/office/infopath/2007/PartnerControls"/>
    <xsd:element name="amaProposedKC" ma:index="13" nillable="true" ma:displayName="Published to KC" ma:internalName="amaProposedKC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32fbd-be7b-4019-9e19-c1b3b33c0a12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stomer xmlns="fef0ed17-1352-4cce-8123-11b8ccd77794" xsi:nil="true"/>
    <Functional_x0020_Add_x002d_ons_x0020_or_x0020_Components xmlns="fef0ed17-1352-4cce-8123-11b8ccd77794" xsi:nil="true"/>
    <_Status xmlns="http://schemas.microsoft.com/sharepoint/v3/fields">Draft</_Status>
    <IconOverlay xmlns="http://schemas.microsoft.com/sharepoint/v4" xsi:nil="true"/>
    <Document_x0020_type xmlns="fef0ed17-1352-4cce-8123-11b8ccd77794">09. Internal Product Presentations</Document_x0020_type>
    <Product_x0020_Name xmlns="fef0ed17-1352-4cce-8123-11b8ccd77794">Instant Search</Product_x0020_Name>
    <amaProposedKC xmlns="007a6b5a-5e59-495a-b601-e61a928b6ecb">
      <Url xsi:nil="true"/>
      <Description xsi:nil="true"/>
    </amaProposedKC>
    <_dlc_DocId xmlns="d1032fbd-be7b-4019-9e19-c1b3b33c0a12">3AAEAP53KA46-14-4597</_dlc_DocId>
    <_dlc_DocIdUrl xmlns="d1032fbd-be7b-4019-9e19-c1b3b33c0a12">
      <Url>https://share.amadeus.com/sites/DPM_ASP/_layouts/DocIdRedir.aspx?ID=3AAEAP53KA46-14-4597</Url>
      <Description>3AAEAP53KA46-14-4597</Description>
    </_dlc_DocIdUrl>
  </documentManagement>
</p:properties>
</file>

<file path=customXml/itemProps1.xml><?xml version="1.0" encoding="utf-8"?>
<ds:datastoreItem xmlns:ds="http://schemas.openxmlformats.org/officeDocument/2006/customXml" ds:itemID="{027DBE2F-4213-49E5-BB39-5145E4FF2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59CDB6-33FF-4972-9E17-3D7113389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f0ed17-1352-4cce-8123-11b8ccd77794"/>
    <ds:schemaRef ds:uri="http://schemas.microsoft.com/sharepoint/v3/fields"/>
    <ds:schemaRef ds:uri="007a6b5a-5e59-495a-b601-e61a928b6ecb"/>
    <ds:schemaRef ds:uri="d1032fbd-be7b-4019-9e19-c1b3b33c0a12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6E429D-1B8E-448B-A0D5-F014781D137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D88891B-CBD5-4CE5-82A9-ABB68D62B74F}">
  <ds:schemaRefs>
    <ds:schemaRef ds:uri="http://schemas.microsoft.com/office/infopath/2007/PartnerControls"/>
    <ds:schemaRef ds:uri="http://purl.org/dc/elements/1.1/"/>
    <ds:schemaRef ds:uri="d1032fbd-be7b-4019-9e19-c1b3b33c0a12"/>
    <ds:schemaRef ds:uri="http://schemas.microsoft.com/office/2006/metadata/properties"/>
    <ds:schemaRef ds:uri="007a6b5a-5e59-495a-b601-e61a928b6ecb"/>
    <ds:schemaRef ds:uri="http://purl.org/dc/terms/"/>
    <ds:schemaRef ds:uri="http://schemas.microsoft.com/sharepoint/v4"/>
    <ds:schemaRef ds:uri="http://schemas.microsoft.com/sharepoint/v3/fields"/>
    <ds:schemaRef ds:uri="http://schemas.microsoft.com/office/2006/documentManagement/types"/>
    <ds:schemaRef ds:uri="fef0ed17-1352-4cce-8123-11b8ccd77794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8000</Words>
  <Application>Microsoft Office PowerPoint</Application>
  <PresentationFormat>Широкоэкранный</PresentationFormat>
  <Paragraphs>1779</Paragraphs>
  <Slides>129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129</vt:i4>
      </vt:variant>
    </vt:vector>
  </HeadingPairs>
  <TitlesOfParts>
    <vt:vector size="139" baseType="lpstr">
      <vt:lpstr>Arial</vt:lpstr>
      <vt:lpstr>Arial Black</vt:lpstr>
      <vt:lpstr>Calibri</vt:lpstr>
      <vt:lpstr>Calibri Light</vt:lpstr>
      <vt:lpstr>Courier New</vt:lpstr>
      <vt:lpstr>Symbol</vt:lpstr>
      <vt:lpstr>Times New Roman</vt:lpstr>
      <vt:lpstr>Wingdings</vt:lpstr>
      <vt:lpstr>Restricted_PPT_template widescreen</vt:lpstr>
      <vt:lpstr>Формула</vt:lpstr>
      <vt:lpstr>Программирование  на языке Python</vt:lpstr>
      <vt:lpstr>Введение:   Вас приветствует компания «Амадеус ИТ» </vt:lpstr>
      <vt:lpstr>Введение:   как подружиться с Питоном ?</vt:lpstr>
      <vt:lpstr>Введение:   как подружиться с Питоном ?</vt:lpstr>
      <vt:lpstr>Введение:   основные элементы компьютера* </vt:lpstr>
      <vt:lpstr>Введение: основные элементы компьютера </vt:lpstr>
      <vt:lpstr>Простейшая программа</vt:lpstr>
      <vt:lpstr>Вывод на экран </vt:lpstr>
      <vt:lpstr>Задания</vt:lpstr>
      <vt:lpstr>Сложение чисел</vt:lpstr>
      <vt:lpstr>Сумма: псевдокод</vt:lpstr>
      <vt:lpstr>Переменные</vt:lpstr>
      <vt:lpstr>Имена переменных</vt:lpstr>
      <vt:lpstr>Типы  переменных</vt:lpstr>
      <vt:lpstr>Зачем нужен тип переменной?</vt:lpstr>
      <vt:lpstr>Как записать значение в переменную?</vt:lpstr>
      <vt:lpstr>Ввод значения с клавиатуры</vt:lpstr>
      <vt:lpstr>Ввод значения с клавиатуры</vt:lpstr>
      <vt:lpstr>Ввод с подсказкой</vt:lpstr>
      <vt:lpstr>Изменение значений переменной</vt:lpstr>
      <vt:lpstr>Вывод данных</vt:lpstr>
      <vt:lpstr>Сложение чисел: простое решение</vt:lpstr>
      <vt:lpstr>Сложение чисел: полное решение</vt:lpstr>
      <vt:lpstr>Задания</vt:lpstr>
      <vt:lpstr>Задания</vt:lpstr>
      <vt:lpstr>Программирование на языке Python</vt:lpstr>
      <vt:lpstr>Арифметическое выражения</vt:lpstr>
      <vt:lpstr>Деление</vt:lpstr>
      <vt:lpstr>Остаток от деления</vt:lpstr>
      <vt:lpstr>Операторы // и %</vt:lpstr>
      <vt:lpstr>Сокращенная запись операций</vt:lpstr>
      <vt:lpstr>Ввод двух значений в одной строке</vt:lpstr>
      <vt:lpstr>Задания</vt:lpstr>
      <vt:lpstr>Задания</vt:lpstr>
      <vt:lpstr>Случайные числа</vt:lpstr>
      <vt:lpstr>Случайные числа на компьютере</vt:lpstr>
      <vt:lpstr>Оператор import: загрузка модулей</vt:lpstr>
      <vt:lpstr>Генератор случайных чисел</vt:lpstr>
      <vt:lpstr>Генератор случайных чисел</vt:lpstr>
      <vt:lpstr>Задачи</vt:lpstr>
      <vt:lpstr>Задачи</vt:lpstr>
      <vt:lpstr>Программирование на языке Python</vt:lpstr>
      <vt:lpstr>Условный оператор</vt:lpstr>
      <vt:lpstr>Условный оператор: неполная форма</vt:lpstr>
      <vt:lpstr>Условный оператор</vt:lpstr>
      <vt:lpstr>Знаки отношений</vt:lpstr>
      <vt:lpstr>Вложенные условные операторы</vt:lpstr>
      <vt:lpstr>Каскадное ветвление</vt:lpstr>
      <vt:lpstr>Каскадное ветвление</vt:lpstr>
      <vt:lpstr>Задачи (без функций min и max!)</vt:lpstr>
      <vt:lpstr>Задачи</vt:lpstr>
      <vt:lpstr>Задачи</vt:lpstr>
      <vt:lpstr>Сложные условия</vt:lpstr>
      <vt:lpstr>Сложные условия</vt:lpstr>
      <vt:lpstr>Сложные условия</vt:lpstr>
      <vt:lpstr>Задачи</vt:lpstr>
      <vt:lpstr>Задачи</vt:lpstr>
      <vt:lpstr>Задачи</vt:lpstr>
      <vt:lpstr>Программирование на языке Python</vt:lpstr>
      <vt:lpstr>Символьные строки</vt:lpstr>
      <vt:lpstr>Символьные строки</vt:lpstr>
      <vt:lpstr>Символьные строки</vt:lpstr>
      <vt:lpstr>Срезы</vt:lpstr>
      <vt:lpstr>Срезы строк</vt:lpstr>
      <vt:lpstr>Операции со строками</vt:lpstr>
      <vt:lpstr>Операции со строками</vt:lpstr>
      <vt:lpstr>Задачи</vt:lpstr>
      <vt:lpstr>Задачи</vt:lpstr>
      <vt:lpstr>Задачи</vt:lpstr>
      <vt:lpstr>Программирование на языке Python</vt:lpstr>
      <vt:lpstr>Что такое цикл?</vt:lpstr>
      <vt:lpstr>Повторения в программе</vt:lpstr>
      <vt:lpstr>Блок-схема цикла</vt:lpstr>
      <vt:lpstr>Как организовать цикл?</vt:lpstr>
      <vt:lpstr>Сколько раз выполняется цикл?</vt:lpstr>
      <vt:lpstr>Цикл с условием</vt:lpstr>
      <vt:lpstr>Цикл с условием</vt:lpstr>
      <vt:lpstr>Задачи</vt:lpstr>
      <vt:lpstr>Задачи</vt:lpstr>
      <vt:lpstr>Задачи</vt:lpstr>
      <vt:lpstr>Обработка строк в цикле</vt:lpstr>
      <vt:lpstr>Проверка символов</vt:lpstr>
      <vt:lpstr>Задачи</vt:lpstr>
      <vt:lpstr>Задачи</vt:lpstr>
      <vt:lpstr>Цикл с переменной</vt:lpstr>
      <vt:lpstr>Цикл с переменной</vt:lpstr>
      <vt:lpstr>Цикл с переменной: другой шаг</vt:lpstr>
      <vt:lpstr>Сколько раз выполняется цикл?</vt:lpstr>
      <vt:lpstr>Задачи</vt:lpstr>
      <vt:lpstr>Задачи</vt:lpstr>
      <vt:lpstr>Программирование на языке Python</vt:lpstr>
      <vt:lpstr>Что такое массив?</vt:lpstr>
      <vt:lpstr>Что такое массив?</vt:lpstr>
      <vt:lpstr>Массивы в Python: списки</vt:lpstr>
      <vt:lpstr>Заполнение массива</vt:lpstr>
      <vt:lpstr>Заполнение случайными числами</vt:lpstr>
      <vt:lpstr>Вывод массива на экран</vt:lpstr>
      <vt:lpstr>Задачи</vt:lpstr>
      <vt:lpstr>Задачи</vt:lpstr>
      <vt:lpstr>Ввод массива с клавиатуры</vt:lpstr>
      <vt:lpstr>Ввод массива с клавиатуры</vt:lpstr>
      <vt:lpstr>Как обработать все элементы массива?</vt:lpstr>
      <vt:lpstr>Как обработать все элементы массива?</vt:lpstr>
      <vt:lpstr>Перебор элементов</vt:lpstr>
      <vt:lpstr>Что выведет программа?</vt:lpstr>
      <vt:lpstr>Подсчёт нужных элементов</vt:lpstr>
      <vt:lpstr>Перебор элементов</vt:lpstr>
      <vt:lpstr>Как работает цикл?</vt:lpstr>
      <vt:lpstr>Среднее арифметическое</vt:lpstr>
      <vt:lpstr>Задачи</vt:lpstr>
      <vt:lpstr>Задачи</vt:lpstr>
      <vt:lpstr>Программирование на языке Python</vt:lpstr>
      <vt:lpstr>Поиск в массиве</vt:lpstr>
      <vt:lpstr>Поиск в массиве</vt:lpstr>
      <vt:lpstr>Поиск в массиве</vt:lpstr>
      <vt:lpstr>Задачи</vt:lpstr>
      <vt:lpstr>Задачи</vt:lpstr>
      <vt:lpstr>Задачи</vt:lpstr>
      <vt:lpstr>Максимальный элемент</vt:lpstr>
      <vt:lpstr>Максимальный элемент</vt:lpstr>
      <vt:lpstr>Максимальный элемент и его номер</vt:lpstr>
      <vt:lpstr>Максимальный элемент и его номер</vt:lpstr>
      <vt:lpstr>Задачи (без функций min и max)</vt:lpstr>
      <vt:lpstr>Задачи (без функций min и max)</vt:lpstr>
      <vt:lpstr>Задачи (без функции max)</vt:lpstr>
      <vt:lpstr>Задачи</vt:lpstr>
      <vt:lpstr>Игра «Угадай число»</vt:lpstr>
      <vt:lpstr>Заключение: все еще только начинается</vt:lpstr>
      <vt:lpstr>Конец фильма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2018-08-02T09:01:44Z</dcterms:created>
  <dcterms:modified xsi:type="dcterms:W3CDTF">2020-12-30T08:53:15Z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44a7de00-1af5-4aea-bfb6-a2a9a8630d29</vt:lpwstr>
  </property>
  <property fmtid="{D5CDD505-2E9C-101B-9397-08002B2CF9AE}" pid="3" name="OriginatingUser">
    <vt:lpwstr>pilar.garcia</vt:lpwstr>
  </property>
  <property fmtid="{D5CDD505-2E9C-101B-9397-08002B2CF9AE}" pid="4" name="CLASSIFICATION">
    <vt:lpwstr>RESTRICTED</vt:lpwstr>
  </property>
  <property fmtid="{D5CDD505-2E9C-101B-9397-08002B2CF9AE}" pid="5" name="MSIP_Label_d2db9220-a04a-4f06-aab9-80cbe5287fb3_Enabled">
    <vt:lpwstr>True</vt:lpwstr>
  </property>
  <property fmtid="{D5CDD505-2E9C-101B-9397-08002B2CF9AE}" pid="6" name="MSIP_Label_d2db9220-a04a-4f06-aab9-80cbe5287fb3_SiteId">
    <vt:lpwstr>b3f4f7c2-72ce-4192-aba4-d6c7719b5766</vt:lpwstr>
  </property>
  <property fmtid="{D5CDD505-2E9C-101B-9397-08002B2CF9AE}" pid="7" name="MSIP_Label_d2db9220-a04a-4f06-aab9-80cbe5287fb3_Owner">
    <vt:lpwstr>edouard.petit@amadeus.com</vt:lpwstr>
  </property>
  <property fmtid="{D5CDD505-2E9C-101B-9397-08002B2CF9AE}" pid="8" name="MSIP_Label_d2db9220-a04a-4f06-aab9-80cbe5287fb3_SetDate">
    <vt:lpwstr>2018-08-02T09:06:04.5895751Z</vt:lpwstr>
  </property>
  <property fmtid="{D5CDD505-2E9C-101B-9397-08002B2CF9AE}" pid="9" name="MSIP_Label_d2db9220-a04a-4f06-aab9-80cbe5287fb3_Name">
    <vt:lpwstr>Restricted</vt:lpwstr>
  </property>
  <property fmtid="{D5CDD505-2E9C-101B-9397-08002B2CF9AE}" pid="10" name="MSIP_Label_d2db9220-a04a-4f06-aab9-80cbe5287fb3_Application">
    <vt:lpwstr>Microsoft Azure Information Protection</vt:lpwstr>
  </property>
  <property fmtid="{D5CDD505-2E9C-101B-9397-08002B2CF9AE}" pid="11" name="MSIP_Label_d2db9220-a04a-4f06-aab9-80cbe5287fb3_Extended_MSFT_Method">
    <vt:lpwstr>Automatic</vt:lpwstr>
  </property>
  <property fmtid="{D5CDD505-2E9C-101B-9397-08002B2CF9AE}" pid="12" name="Sensitivity">
    <vt:lpwstr>Restricted</vt:lpwstr>
  </property>
  <property fmtid="{D5CDD505-2E9C-101B-9397-08002B2CF9AE}" pid="13" name="ContentTypeId">
    <vt:lpwstr>0x010100E0287D706F68114FADE262806F7DE681</vt:lpwstr>
  </property>
  <property fmtid="{D5CDD505-2E9C-101B-9397-08002B2CF9AE}" pid="14" name="_dlc_DocIdItemGuid">
    <vt:lpwstr>4ad56340-8cb8-4da1-8c2d-0d25a682f63a</vt:lpwstr>
  </property>
</Properties>
</file>