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94" r:id="rId4"/>
    <p:sldId id="267" r:id="rId5"/>
    <p:sldId id="268" r:id="rId6"/>
    <p:sldId id="277" r:id="rId7"/>
    <p:sldId id="269" r:id="rId8"/>
    <p:sldId id="305" r:id="rId9"/>
    <p:sldId id="270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91225" autoAdjust="0"/>
  </p:normalViewPr>
  <p:slideViewPr>
    <p:cSldViewPr snapToGrid="0">
      <p:cViewPr varScale="1">
        <p:scale>
          <a:sx n="104" d="100"/>
          <a:sy n="104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4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</a:t>
            </a:r>
            <a:r>
              <a:rPr lang="en-US" baseline="0" dirty="0"/>
              <a:t> stat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fls</a:t>
            </a:r>
            <a:r>
              <a:rPr lang="en-US" baseline="0" dirty="0"/>
              <a:t> do an </a:t>
            </a:r>
            <a:r>
              <a:rPr lang="en-US" baseline="0" dirty="0" err="1"/>
              <a:t>ls</a:t>
            </a:r>
            <a:r>
              <a:rPr lang="en-US" baseline="0" dirty="0"/>
              <a:t> –l (in C); change to cat /etc/shadow; </a:t>
            </a:r>
            <a:r>
              <a:rPr lang="en-US" baseline="0" dirty="0" err="1"/>
              <a:t>chown</a:t>
            </a:r>
            <a:r>
              <a:rPr lang="en-US" baseline="0" dirty="0"/>
              <a:t> to root and </a:t>
            </a:r>
            <a:r>
              <a:rPr lang="en-US" baseline="0" dirty="0" err="1"/>
              <a:t>setuid</a:t>
            </a:r>
            <a:r>
              <a:rPr lang="en-US" baseline="0" dirty="0"/>
              <a:t> and do it again; talk about /</a:t>
            </a:r>
            <a:r>
              <a:rPr lang="en-US" baseline="0" dirty="0" err="1"/>
              <a:t>usr</a:t>
            </a:r>
            <a:r>
              <a:rPr lang="en-US" baseline="0" dirty="0"/>
              <a:t>/bin/</a:t>
            </a:r>
            <a:r>
              <a:rPr lang="en-US" baseline="0" dirty="0" err="1"/>
              <a:t>passwd</a:t>
            </a:r>
            <a:r>
              <a:rPr lang="en-US" baseline="0" dirty="0"/>
              <a:t> and why it’s </a:t>
            </a:r>
            <a:r>
              <a:rPr lang="en-US" baseline="0" dirty="0" err="1"/>
              <a:t>setuid</a:t>
            </a:r>
            <a:r>
              <a:rPr lang="en-US" baseline="0" dirty="0"/>
              <a:t> root;  show that /</a:t>
            </a:r>
            <a:r>
              <a:rPr lang="en-US" baseline="0" dirty="0" err="1"/>
              <a:t>usr</a:t>
            </a:r>
            <a:r>
              <a:rPr lang="en-US" baseline="0" dirty="0"/>
              <a:t>/</a:t>
            </a:r>
            <a:r>
              <a:rPr lang="en-US" baseline="0" dirty="0" err="1"/>
              <a:t>sbin</a:t>
            </a:r>
            <a:r>
              <a:rPr lang="en-US" baseline="0" dirty="0"/>
              <a:t>/</a:t>
            </a:r>
            <a:r>
              <a:rPr lang="en-US" baseline="0" dirty="0" err="1"/>
              <a:t>sshd</a:t>
            </a:r>
            <a:r>
              <a:rPr lang="en-US" baseline="0" dirty="0"/>
              <a:t> is owned by root; show that write is </a:t>
            </a:r>
            <a:r>
              <a:rPr lang="en-US" baseline="0" dirty="0" err="1"/>
              <a:t>sgid</a:t>
            </a:r>
            <a:r>
              <a:rPr lang="en-US" baseline="0" dirty="0"/>
              <a:t> and explain why; use </a:t>
            </a:r>
            <a:r>
              <a:rPr lang="en-US" baseline="0" dirty="0" err="1"/>
              <a:t>sudo</a:t>
            </a:r>
            <a:r>
              <a:rPr lang="en-US" baseline="0" dirty="0"/>
              <a:t> to echo to someone’s </a:t>
            </a:r>
            <a:r>
              <a:rPr lang="en-US" baseline="0" dirty="0" err="1"/>
              <a:t>tty</a:t>
            </a:r>
            <a:r>
              <a:rPr lang="en-US" baseline="0" dirty="0"/>
              <a:t>; show that shell scripts always shed </a:t>
            </a:r>
            <a:r>
              <a:rPr lang="en-US" baseline="0" dirty="0" err="1"/>
              <a:t>privs</a:t>
            </a:r>
            <a:r>
              <a:rPr lang="en-US" baseline="0" dirty="0"/>
              <a:t> as do other scripts</a:t>
            </a:r>
          </a:p>
          <a:p>
            <a:endParaRPr lang="en-US" baseline="0" dirty="0"/>
          </a:p>
          <a:p>
            <a:r>
              <a:rPr lang="en-US" baseline="0" dirty="0"/>
              <a:t>Discuss </a:t>
            </a:r>
            <a:r>
              <a:rPr lang="en-US" baseline="0" dirty="0" err="1"/>
              <a:t>ls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38600"/>
            <a:ext cx="7467600" cy="1828800"/>
          </a:xfrm>
        </p:spPr>
        <p:txBody>
          <a:bodyPr/>
          <a:lstStyle/>
          <a:p>
            <a:r>
              <a:rPr lang="en-US" dirty="0"/>
              <a:t>Ethical Hacking – 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  Fall 2020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keeps </a:t>
            </a:r>
            <a:r>
              <a:rPr lang="en-US" dirty="0" err="1"/>
              <a:t>euid</a:t>
            </a:r>
            <a:r>
              <a:rPr lang="en-US" dirty="0"/>
              <a:t>/</a:t>
            </a:r>
            <a:r>
              <a:rPr lang="en-US" dirty="0" err="1"/>
              <a:t>egid</a:t>
            </a:r>
            <a:r>
              <a:rPr lang="en-US" dirty="0"/>
              <a:t> and doesn’t?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ways you can lose </a:t>
            </a:r>
            <a:r>
              <a:rPr lang="en-US" dirty="0" err="1"/>
              <a:t>euid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kernel can ignore the bit when it executes a program</a:t>
            </a:r>
          </a:p>
          <a:p>
            <a:pPr lvl="2"/>
            <a:r>
              <a:rPr lang="en-US" dirty="0"/>
              <a:t>This happens on scripts (bash, python, </a:t>
            </a:r>
            <a:r>
              <a:rPr lang="en-US" dirty="0" err="1"/>
              <a:t>perl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; anything with shebang)</a:t>
            </a:r>
          </a:p>
          <a:p>
            <a:pPr lvl="2"/>
            <a:r>
              <a:rPr lang="en-US" dirty="0"/>
              <a:t>This requires a C wrapper if you really want a </a:t>
            </a:r>
            <a:r>
              <a:rPr lang="en-US" dirty="0" err="1"/>
              <a:t>setuid</a:t>
            </a:r>
            <a:r>
              <a:rPr lang="en-US" dirty="0"/>
              <a:t> script</a:t>
            </a:r>
          </a:p>
          <a:p>
            <a:pPr lvl="1"/>
            <a:r>
              <a:rPr lang="en-US" dirty="0"/>
              <a:t>The program itself can see that it’s running with </a:t>
            </a:r>
            <a:r>
              <a:rPr lang="en-US" dirty="0" err="1"/>
              <a:t>privs</a:t>
            </a:r>
            <a:r>
              <a:rPr lang="en-US" dirty="0"/>
              <a:t> and drop them,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sz="2200" dirty="0" err="1">
                <a:latin typeface="Courier"/>
                <a:cs typeface="Courier"/>
              </a:rPr>
              <a:t>seteuid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getuid</a:t>
            </a:r>
            <a:r>
              <a:rPr lang="en-US" sz="2200" dirty="0">
                <a:latin typeface="Courier"/>
                <a:cs typeface="Courier"/>
              </a:rPr>
              <a:t>());</a:t>
            </a:r>
            <a:endParaRPr lang="en-US" dirty="0">
              <a:latin typeface="Courier"/>
              <a:cs typeface="Courier"/>
            </a:endParaRPr>
          </a:p>
          <a:p>
            <a:pPr lvl="2"/>
            <a:r>
              <a:rPr lang="en-US" dirty="0"/>
              <a:t>Most shells will do this (bash, dash, 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is annoying for </a:t>
            </a:r>
            <a:r>
              <a:rPr lang="en-US" dirty="0" err="1"/>
              <a:t>shellcode</a:t>
            </a:r>
            <a:r>
              <a:rPr lang="en-US" dirty="0"/>
              <a:t> as we’ll see later</a:t>
            </a:r>
          </a:p>
          <a:p>
            <a:pPr lvl="2"/>
            <a:r>
              <a:rPr lang="en-US" dirty="0"/>
              <a:t>You can always get around it by setting </a:t>
            </a:r>
            <a:r>
              <a:rPr lang="en-US" dirty="0" err="1"/>
              <a:t>uid</a:t>
            </a:r>
            <a:r>
              <a:rPr lang="en-US" dirty="0"/>
              <a:t> = </a:t>
            </a:r>
            <a:r>
              <a:rPr lang="en-US" dirty="0" err="1"/>
              <a:t>euid</a:t>
            </a:r>
            <a:r>
              <a:rPr lang="en-US" dirty="0"/>
              <a:t> before spawning a shell</a:t>
            </a:r>
          </a:p>
          <a:p>
            <a:pPr lvl="2"/>
            <a:r>
              <a:rPr lang="en-US" dirty="0"/>
              <a:t>On razor I installed an older version of dash as “</a:t>
            </a:r>
            <a:r>
              <a:rPr lang="en-US" dirty="0" err="1"/>
              <a:t>sh</a:t>
            </a:r>
            <a:r>
              <a:rPr lang="en-US" dirty="0"/>
              <a:t>” so it won’t do this</a:t>
            </a:r>
          </a:p>
        </p:txBody>
      </p:sp>
    </p:spTree>
    <p:extLst>
      <p:ext uri="{BB962C8B-B14F-4D97-AF65-F5344CB8AC3E}">
        <p14:creationId xmlns:p14="http://schemas.microsoft.com/office/powerpoint/2010/main" val="21851686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are “special”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-l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d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</a:t>
            </a:r>
            <a:r>
              <a:rPr lang="en-US" dirty="0" err="1"/>
              <a:t>jrblack</a:t>
            </a:r>
            <a:r>
              <a:rPr lang="en-US" dirty="0"/>
              <a:t> admin …</a:t>
            </a:r>
          </a:p>
          <a:p>
            <a:r>
              <a:rPr lang="en-US" dirty="0"/>
              <a:t>They start with a “d”</a:t>
            </a:r>
          </a:p>
          <a:p>
            <a:pPr lvl="1"/>
            <a:r>
              <a:rPr lang="en-US" dirty="0"/>
              <a:t>A directory is just a file with </a:t>
            </a:r>
            <a:r>
              <a:rPr lang="en-US" dirty="0">
                <a:solidFill>
                  <a:srgbClr val="00B0F0"/>
                </a:solidFill>
              </a:rPr>
              <a:t>filenames</a:t>
            </a:r>
            <a:r>
              <a:rPr lang="en-US" dirty="0"/>
              <a:t> and </a:t>
            </a:r>
            <a:r>
              <a:rPr lang="en-US" dirty="0" err="1"/>
              <a:t>ptrs</a:t>
            </a:r>
            <a:r>
              <a:rPr lang="en-US" dirty="0"/>
              <a:t> to </a:t>
            </a:r>
            <a:r>
              <a:rPr lang="en-US" dirty="0" err="1">
                <a:solidFill>
                  <a:srgbClr val="00B0F0"/>
                </a:solidFill>
              </a:rPr>
              <a:t>inodes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has the meta-info about files (owner, group, mode, timestamps, link count, where its blocks live)</a:t>
            </a:r>
          </a:p>
          <a:p>
            <a:r>
              <a:rPr lang="en-US" dirty="0">
                <a:solidFill>
                  <a:srgbClr val="00B0F0"/>
                </a:solidFill>
              </a:rPr>
              <a:t>Execute</a:t>
            </a:r>
            <a:r>
              <a:rPr lang="en-US" dirty="0"/>
              <a:t> means you can </a:t>
            </a:r>
            <a:r>
              <a:rPr lang="en-US" dirty="0">
                <a:solidFill>
                  <a:srgbClr val="00B0F0"/>
                </a:solidFill>
              </a:rPr>
              <a:t>traverse/</a:t>
            </a:r>
            <a:r>
              <a:rPr lang="en-US" dirty="0" err="1">
                <a:solidFill>
                  <a:srgbClr val="00B0F0"/>
                </a:solidFill>
              </a:rPr>
              <a:t>cd</a:t>
            </a:r>
            <a:r>
              <a:rPr lang="en-US" dirty="0"/>
              <a:t> to them</a:t>
            </a:r>
          </a:p>
          <a:p>
            <a:r>
              <a:rPr lang="en-US" dirty="0">
                <a:solidFill>
                  <a:srgbClr val="00B0F0"/>
                </a:solidFill>
              </a:rPr>
              <a:t>Read</a:t>
            </a:r>
            <a:r>
              <a:rPr lang="en-US" dirty="0"/>
              <a:t> means you can </a:t>
            </a:r>
            <a:r>
              <a:rPr lang="en-US" dirty="0">
                <a:solidFill>
                  <a:srgbClr val="00B0F0"/>
                </a:solidFill>
              </a:rPr>
              <a:t>read</a:t>
            </a:r>
            <a:r>
              <a:rPr lang="en-US" dirty="0"/>
              <a:t> them (do an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Write</a:t>
            </a:r>
            <a:r>
              <a:rPr lang="en-US" dirty="0"/>
              <a:t> means you can </a:t>
            </a:r>
            <a:r>
              <a:rPr lang="en-US" dirty="0">
                <a:solidFill>
                  <a:srgbClr val="00B0F0"/>
                </a:solidFill>
              </a:rPr>
              <a:t>create/unlink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So having write perms on a directory means you can write any file in it, even without write perms on that file</a:t>
            </a:r>
          </a:p>
          <a:p>
            <a:pPr lvl="2"/>
            <a:r>
              <a:rPr lang="en-US" dirty="0"/>
              <a:t>Although you might change the file’s owner doing this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20" y="2862643"/>
            <a:ext cx="2667000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file1         file2          file3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019" y="1975358"/>
            <a:ext cx="464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 contains </a:t>
            </a:r>
            <a:r>
              <a:rPr lang="en-US" dirty="0">
                <a:solidFill>
                  <a:srgbClr val="00B0F0"/>
                </a:solidFill>
              </a:rPr>
              <a:t>ONLY</a:t>
            </a:r>
            <a:r>
              <a:rPr lang="en-US" dirty="0"/>
              <a:t> filenames, nothing more</a:t>
            </a:r>
          </a:p>
          <a:p>
            <a:r>
              <a:rPr lang="en-US" dirty="0"/>
              <a:t>You need ‘r’ permission to read this (to do an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033" y="4252793"/>
            <a:ext cx="5181600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-w 2 </a:t>
            </a:r>
            <a:r>
              <a:rPr lang="en-US" dirty="0" err="1"/>
              <a:t>jrblack</a:t>
            </a:r>
            <a:r>
              <a:rPr lang="en-US" dirty="0"/>
              <a:t> admin    2048  Jan 31 2011</a:t>
            </a:r>
          </a:p>
        </p:txBody>
      </p:sp>
      <p:sp>
        <p:nvSpPr>
          <p:cNvPr id="20" name="Oval 19"/>
          <p:cNvSpPr/>
          <p:nvPr/>
        </p:nvSpPr>
        <p:spPr>
          <a:xfrm>
            <a:off x="6755025" y="1664051"/>
            <a:ext cx="1416908" cy="988540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Block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86" y="4817096"/>
            <a:ext cx="5181600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rwx</a:t>
            </a:r>
            <a:r>
              <a:rPr lang="en-US" dirty="0"/>
              <a:t>------  1 </a:t>
            </a:r>
            <a:r>
              <a:rPr lang="en-US" dirty="0" err="1"/>
              <a:t>jrblack</a:t>
            </a:r>
            <a:r>
              <a:rPr lang="en-US" dirty="0"/>
              <a:t> </a:t>
            </a:r>
            <a:r>
              <a:rPr lang="en-US" dirty="0" err="1"/>
              <a:t>jrblack</a:t>
            </a:r>
            <a:r>
              <a:rPr lang="en-US" dirty="0"/>
              <a:t>    1024  Feb 1  2011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945" y="5379316"/>
            <a:ext cx="687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inodes</a:t>
            </a:r>
            <a:r>
              <a:rPr lang="en-US" dirty="0"/>
              <a:t> contain meta-information</a:t>
            </a:r>
          </a:p>
          <a:p>
            <a:r>
              <a:rPr lang="en-US" dirty="0"/>
              <a:t>You need ‘x’ permission to read </a:t>
            </a:r>
            <a:r>
              <a:rPr lang="en-US" dirty="0" err="1"/>
              <a:t>inodes</a:t>
            </a:r>
            <a:r>
              <a:rPr lang="en-US" dirty="0"/>
              <a:t> (</a:t>
            </a:r>
            <a:r>
              <a:rPr lang="en-US" dirty="0" err="1"/>
              <a:t>cd</a:t>
            </a:r>
            <a:r>
              <a:rPr lang="en-US" dirty="0"/>
              <a:t> and path traversal)</a:t>
            </a:r>
          </a:p>
          <a:p>
            <a:r>
              <a:rPr lang="en-US" dirty="0"/>
              <a:t>You can use </a:t>
            </a:r>
            <a:r>
              <a:rPr lang="en-US" dirty="0">
                <a:solidFill>
                  <a:srgbClr val="00B0F0"/>
                </a:solidFill>
              </a:rPr>
              <a:t>stat(1)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stat(2)/</a:t>
            </a:r>
            <a:r>
              <a:rPr lang="en-US" dirty="0" err="1">
                <a:solidFill>
                  <a:srgbClr val="00B0F0"/>
                </a:solidFill>
              </a:rPr>
              <a:t>lstat</a:t>
            </a:r>
            <a:r>
              <a:rPr lang="en-US" dirty="0">
                <a:solidFill>
                  <a:srgbClr val="00B0F0"/>
                </a:solidFill>
              </a:rPr>
              <a:t>(2) </a:t>
            </a:r>
            <a:r>
              <a:rPr lang="en-US" dirty="0"/>
              <a:t>to inspect </a:t>
            </a:r>
            <a:r>
              <a:rPr lang="en-US" dirty="0" err="1"/>
              <a:t>inodes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90616" y="3542270"/>
            <a:ext cx="1005016" cy="378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2162433" y="3546388"/>
            <a:ext cx="1005016" cy="378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934996" y="3735858"/>
            <a:ext cx="1589902" cy="576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00331" y="2763821"/>
            <a:ext cx="1416908" cy="988540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Block</a:t>
            </a:r>
          </a:p>
        </p:txBody>
      </p:sp>
      <p:sp>
        <p:nvSpPr>
          <p:cNvPr id="49" name="Oval 48"/>
          <p:cNvSpPr/>
          <p:nvPr/>
        </p:nvSpPr>
        <p:spPr>
          <a:xfrm>
            <a:off x="6825045" y="3892427"/>
            <a:ext cx="1416908" cy="988540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Block</a:t>
            </a:r>
          </a:p>
        </p:txBody>
      </p:sp>
      <p:sp>
        <p:nvSpPr>
          <p:cNvPr id="50" name="Oval 49"/>
          <p:cNvSpPr/>
          <p:nvPr/>
        </p:nvSpPr>
        <p:spPr>
          <a:xfrm>
            <a:off x="6870351" y="4992197"/>
            <a:ext cx="1416908" cy="988540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Block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5029204" y="2623752"/>
            <a:ext cx="2051219" cy="15487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2"/>
          </p:cNvCxnSpPr>
          <p:nvPr/>
        </p:nvCxnSpPr>
        <p:spPr>
          <a:xfrm>
            <a:off x="5276338" y="4534931"/>
            <a:ext cx="1594013" cy="9515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9" idx="2"/>
          </p:cNvCxnSpPr>
          <p:nvPr/>
        </p:nvCxnSpPr>
        <p:spPr>
          <a:xfrm flipV="1">
            <a:off x="5296932" y="4386697"/>
            <a:ext cx="1528113" cy="605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 and </a:t>
            </a:r>
            <a:r>
              <a:rPr lang="en-US" dirty="0" err="1"/>
              <a:t>setgid</a:t>
            </a:r>
            <a:r>
              <a:rPr lang="en-US" dirty="0"/>
              <a:t>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three more bits allocated to a file’s perms field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setuid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setgid</a:t>
            </a:r>
            <a:r>
              <a:rPr lang="en-US" dirty="0"/>
              <a:t>, and the sticky bit</a:t>
            </a:r>
          </a:p>
          <a:p>
            <a:pPr lvl="1"/>
            <a:r>
              <a:rPr lang="en-US" dirty="0"/>
              <a:t>Given as a leading octal digit in </a:t>
            </a:r>
            <a:r>
              <a:rPr lang="en-US" dirty="0" err="1"/>
              <a:t>chmod</a:t>
            </a:r>
            <a:r>
              <a:rPr lang="en-US" dirty="0"/>
              <a:t>, and hacked into “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-l</a:t>
            </a:r>
            <a:r>
              <a:rPr lang="en-US" dirty="0"/>
              <a:t>” output in god-awful ways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$ touch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4700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------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admin …</a:t>
            </a:r>
          </a:p>
          <a:p>
            <a:r>
              <a:rPr lang="en-US" dirty="0"/>
              <a:t>For directories, the semantics are different…</a:t>
            </a:r>
          </a:p>
          <a:p>
            <a:pPr lvl="1"/>
            <a:r>
              <a:rPr lang="en-US" dirty="0" err="1"/>
              <a:t>setuid</a:t>
            </a:r>
            <a:r>
              <a:rPr lang="en-US" dirty="0"/>
              <a:t> has no effect</a:t>
            </a:r>
          </a:p>
          <a:p>
            <a:pPr lvl="1"/>
            <a:r>
              <a:rPr lang="en-US" dirty="0" err="1"/>
              <a:t>setgid</a:t>
            </a:r>
            <a:r>
              <a:rPr lang="en-US" dirty="0"/>
              <a:t> means files created here will inherit the directory’s group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uid</a:t>
            </a:r>
            <a:r>
              <a:rPr lang="en-US" dirty="0"/>
              <a:t>/</a:t>
            </a:r>
            <a:r>
              <a:rPr lang="en-US" dirty="0" err="1"/>
              <a:t>gid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replace the last lie with a new one:</a:t>
            </a:r>
          </a:p>
          <a:p>
            <a:pPr lvl="1"/>
            <a:r>
              <a:rPr lang="en-US" dirty="0"/>
              <a:t>Process has </a:t>
            </a:r>
            <a:r>
              <a:rPr lang="en-US" u="sng" dirty="0"/>
              <a:t>three </a:t>
            </a:r>
            <a:r>
              <a:rPr lang="en-US" dirty="0" err="1"/>
              <a:t>uids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real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effective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saved</a:t>
            </a:r>
          </a:p>
          <a:p>
            <a:pPr lvl="1"/>
            <a:r>
              <a:rPr lang="en-US" dirty="0"/>
              <a:t>We have been talking about the real </a:t>
            </a:r>
            <a:r>
              <a:rPr lang="en-US" dirty="0" err="1"/>
              <a:t>uid</a:t>
            </a:r>
            <a:r>
              <a:rPr lang="en-US" dirty="0"/>
              <a:t>, or ‘</a:t>
            </a:r>
            <a:r>
              <a:rPr lang="en-US" dirty="0" err="1">
                <a:solidFill>
                  <a:srgbClr val="00B0F0"/>
                </a:solidFill>
              </a:rPr>
              <a:t>ruid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This corresponds to the </a:t>
            </a:r>
            <a:r>
              <a:rPr lang="en-US" dirty="0">
                <a:solidFill>
                  <a:srgbClr val="00B0F0"/>
                </a:solidFill>
              </a:rPr>
              <a:t>owner</a:t>
            </a:r>
            <a:r>
              <a:rPr lang="en-US" dirty="0"/>
              <a:t> of the process</a:t>
            </a:r>
          </a:p>
          <a:p>
            <a:pPr lvl="1"/>
            <a:r>
              <a:rPr lang="en-US" dirty="0"/>
              <a:t>The effective </a:t>
            </a:r>
            <a:r>
              <a:rPr lang="en-US" dirty="0" err="1"/>
              <a:t>uid</a:t>
            </a:r>
            <a:r>
              <a:rPr lang="en-US" dirty="0"/>
              <a:t> ‘</a:t>
            </a:r>
            <a:r>
              <a:rPr lang="en-US" dirty="0" err="1">
                <a:solidFill>
                  <a:srgbClr val="00B0F0"/>
                </a:solidFill>
              </a:rPr>
              <a:t>euid</a:t>
            </a:r>
            <a:r>
              <a:rPr lang="en-US" dirty="0"/>
              <a:t>’ is used for most </a:t>
            </a:r>
            <a:r>
              <a:rPr lang="en-US" dirty="0">
                <a:solidFill>
                  <a:srgbClr val="00B0F0"/>
                </a:solidFill>
              </a:rPr>
              <a:t>access-control</a:t>
            </a:r>
            <a:r>
              <a:rPr lang="en-US" dirty="0"/>
              <a:t> decisions</a:t>
            </a:r>
          </a:p>
          <a:p>
            <a:pPr lvl="2"/>
            <a:r>
              <a:rPr lang="en-US" dirty="0"/>
              <a:t>Linux actually has a fourth </a:t>
            </a:r>
            <a:r>
              <a:rPr lang="en-US" dirty="0" err="1"/>
              <a:t>uid</a:t>
            </a:r>
            <a:r>
              <a:rPr lang="en-US" dirty="0"/>
              <a:t>, ‘</a:t>
            </a:r>
            <a:r>
              <a:rPr lang="en-US" dirty="0" err="1"/>
              <a:t>fsuid</a:t>
            </a:r>
            <a:r>
              <a:rPr lang="en-US" dirty="0"/>
              <a:t>’ that controls file access (this just shadows the </a:t>
            </a:r>
            <a:r>
              <a:rPr lang="en-US" dirty="0" err="1"/>
              <a:t>euid</a:t>
            </a:r>
            <a:r>
              <a:rPr lang="en-US" dirty="0"/>
              <a:t> and is there only for NFS)</a:t>
            </a:r>
          </a:p>
          <a:p>
            <a:pPr lvl="1"/>
            <a:r>
              <a:rPr lang="en-US" dirty="0"/>
              <a:t>The saved </a:t>
            </a:r>
            <a:r>
              <a:rPr lang="en-US" dirty="0" err="1"/>
              <a:t>uid</a:t>
            </a:r>
            <a:r>
              <a:rPr lang="en-US" dirty="0"/>
              <a:t> ‘</a:t>
            </a:r>
            <a:r>
              <a:rPr lang="en-US" dirty="0" err="1">
                <a:solidFill>
                  <a:srgbClr val="00B0F0"/>
                </a:solidFill>
              </a:rPr>
              <a:t>suid</a:t>
            </a:r>
            <a:r>
              <a:rPr lang="en-US" dirty="0"/>
              <a:t>’ is a </a:t>
            </a:r>
            <a:r>
              <a:rPr lang="en-US" dirty="0">
                <a:solidFill>
                  <a:srgbClr val="00B0F0"/>
                </a:solidFill>
              </a:rPr>
              <a:t>storage</a:t>
            </a:r>
            <a:r>
              <a:rPr lang="en-US" dirty="0"/>
              <a:t> place for when we are changing </a:t>
            </a:r>
            <a:r>
              <a:rPr lang="en-US" dirty="0" err="1"/>
              <a:t>priv</a:t>
            </a:r>
            <a:r>
              <a:rPr lang="en-US" dirty="0"/>
              <a:t> levels</a:t>
            </a:r>
          </a:p>
          <a:p>
            <a:pPr lvl="1"/>
            <a:r>
              <a:rPr lang="en-US" dirty="0"/>
              <a:t>A process has three </a:t>
            </a:r>
            <a:r>
              <a:rPr lang="en-US" dirty="0" err="1"/>
              <a:t>gids</a:t>
            </a:r>
            <a:r>
              <a:rPr lang="en-US" dirty="0"/>
              <a:t> as well, analogous to the above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(simplified) View of a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925320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sgid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2061" y="38978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fsuid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fsgid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401" y="3438769"/>
            <a:ext cx="176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version: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Mommy, where do processes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processes are spawned like this: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fork(): </a:t>
            </a:r>
            <a:r>
              <a:rPr lang="en-US" dirty="0"/>
              <a:t>process creates a </a:t>
            </a:r>
            <a:r>
              <a:rPr lang="en-US" dirty="0">
                <a:solidFill>
                  <a:srgbClr val="00B0F0"/>
                </a:solidFill>
              </a:rPr>
              <a:t>copy</a:t>
            </a:r>
            <a:r>
              <a:rPr lang="en-US" dirty="0"/>
              <a:t> of itself</a:t>
            </a:r>
          </a:p>
          <a:p>
            <a:pPr lvl="2"/>
            <a:r>
              <a:rPr lang="en-US" dirty="0"/>
              <a:t>parent and child continue in parallel</a:t>
            </a:r>
          </a:p>
          <a:p>
            <a:pPr lvl="2"/>
            <a:r>
              <a:rPr lang="en-US" dirty="0"/>
              <a:t>child distinguishes itself by seeing fork() == 0</a:t>
            </a:r>
          </a:p>
          <a:p>
            <a:pPr lvl="3"/>
            <a:r>
              <a:rPr lang="en-US" dirty="0"/>
              <a:t>(parent sees fork() == </a:t>
            </a:r>
            <a:r>
              <a:rPr lang="en-US" dirty="0" err="1"/>
              <a:t>child_pid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method is efficient due to copy-on-write</a:t>
            </a:r>
          </a:p>
          <a:p>
            <a:pPr lvl="2"/>
            <a:r>
              <a:rPr lang="en-US" dirty="0"/>
              <a:t>All </a:t>
            </a:r>
            <a:r>
              <a:rPr lang="en-US" dirty="0" err="1">
                <a:solidFill>
                  <a:srgbClr val="00B0F0"/>
                </a:solidFill>
              </a:rPr>
              <a:t>privs</a:t>
            </a:r>
            <a:r>
              <a:rPr lang="en-US" dirty="0"/>
              <a:t> for the child are </a:t>
            </a:r>
            <a:r>
              <a:rPr lang="en-US" dirty="0">
                <a:solidFill>
                  <a:srgbClr val="00B0F0"/>
                </a:solidFill>
              </a:rPr>
              <a:t>inherited</a:t>
            </a:r>
            <a:r>
              <a:rPr lang="en-US" dirty="0"/>
              <a:t> from the parent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exec(): </a:t>
            </a:r>
            <a:r>
              <a:rPr lang="en-US" dirty="0"/>
              <a:t>process </a:t>
            </a:r>
            <a:r>
              <a:rPr lang="en-US" dirty="0">
                <a:solidFill>
                  <a:srgbClr val="00B0F0"/>
                </a:solidFill>
              </a:rPr>
              <a:t>replaces</a:t>
            </a:r>
            <a:r>
              <a:rPr lang="en-US" dirty="0"/>
              <a:t> itself with a new process</a:t>
            </a:r>
          </a:p>
          <a:p>
            <a:r>
              <a:rPr lang="en-US" dirty="0"/>
              <a:t>Has a ton of variants that are subtly different</a:t>
            </a:r>
          </a:p>
          <a:p>
            <a:pPr lvl="1"/>
            <a:r>
              <a:rPr lang="en-US" dirty="0" err="1"/>
              <a:t>execve</a:t>
            </a:r>
            <a:r>
              <a:rPr lang="en-US" dirty="0"/>
              <a:t>() is the main one, the others are “frontends”</a:t>
            </a:r>
          </a:p>
          <a:p>
            <a:r>
              <a:rPr lang="en-US" dirty="0"/>
              <a:t>Often programs will fork() then exec()</a:t>
            </a:r>
          </a:p>
          <a:p>
            <a:r>
              <a:rPr lang="en-US" dirty="0" err="1"/>
              <a:t>execve</a:t>
            </a:r>
            <a:r>
              <a:rPr lang="en-US" dirty="0"/>
              <a:t>() specifies a file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exec’ed</a:t>
            </a:r>
            <a:r>
              <a:rPr lang="en-US" dirty="0"/>
              <a:t> process will </a:t>
            </a:r>
            <a:r>
              <a:rPr lang="en-US" dirty="0">
                <a:solidFill>
                  <a:srgbClr val="00B0F0"/>
                </a:solidFill>
              </a:rPr>
              <a:t>retain</a:t>
            </a:r>
            <a:r>
              <a:rPr lang="en-US" dirty="0"/>
              <a:t> the </a:t>
            </a:r>
            <a:r>
              <a:rPr lang="en-US" dirty="0" err="1">
                <a:solidFill>
                  <a:srgbClr val="00B0F0"/>
                </a:solidFill>
              </a:rPr>
              <a:t>privs</a:t>
            </a:r>
            <a:r>
              <a:rPr lang="en-US" dirty="0"/>
              <a:t> from its </a:t>
            </a:r>
            <a:r>
              <a:rPr lang="en-US" dirty="0">
                <a:solidFill>
                  <a:srgbClr val="00B0F0"/>
                </a:solidFill>
              </a:rPr>
              <a:t>parent</a:t>
            </a:r>
            <a:r>
              <a:rPr lang="en-US" dirty="0"/>
              <a:t>, unless the </a:t>
            </a:r>
            <a:r>
              <a:rPr lang="en-US" dirty="0" err="1"/>
              <a:t>suid</a:t>
            </a:r>
            <a:r>
              <a:rPr lang="en-US" dirty="0"/>
              <a:t>/</a:t>
            </a:r>
            <a:r>
              <a:rPr lang="en-US" dirty="0" err="1"/>
              <a:t>sgid</a:t>
            </a:r>
            <a:r>
              <a:rPr lang="en-US" dirty="0"/>
              <a:t> bits are set</a:t>
            </a:r>
          </a:p>
          <a:p>
            <a:r>
              <a:rPr lang="en-US" dirty="0"/>
              <a:t>Also specifies </a:t>
            </a:r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env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 and </a:t>
            </a:r>
            <a:r>
              <a:rPr lang="en-US" dirty="0" err="1"/>
              <a:t>suid</a:t>
            </a:r>
            <a:r>
              <a:rPr lang="en-US" dirty="0"/>
              <a:t>/</a:t>
            </a:r>
            <a:r>
              <a:rPr lang="en-US" dirty="0" err="1"/>
              <a:t>sgid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exec() a file with the </a:t>
            </a:r>
            <a:r>
              <a:rPr lang="en-US" dirty="0" err="1"/>
              <a:t>setuid</a:t>
            </a:r>
            <a:r>
              <a:rPr lang="en-US" dirty="0"/>
              <a:t> bit on</a:t>
            </a:r>
          </a:p>
          <a:p>
            <a:pPr lvl="1"/>
            <a:r>
              <a:rPr lang="en-US" dirty="0"/>
              <a:t>The spawned process gets an </a:t>
            </a:r>
            <a:r>
              <a:rPr lang="en-US" dirty="0" err="1">
                <a:solidFill>
                  <a:srgbClr val="00B0F0"/>
                </a:solidFill>
              </a:rPr>
              <a:t>euid</a:t>
            </a:r>
            <a:r>
              <a:rPr lang="en-US" dirty="0"/>
              <a:t> and </a:t>
            </a:r>
            <a:r>
              <a:rPr lang="en-US" dirty="0" err="1">
                <a:solidFill>
                  <a:srgbClr val="00B0F0"/>
                </a:solidFill>
              </a:rPr>
              <a:t>suid</a:t>
            </a:r>
            <a:r>
              <a:rPr lang="en-US" dirty="0"/>
              <a:t> = file </a:t>
            </a:r>
            <a:r>
              <a:rPr lang="en-US" dirty="0">
                <a:solidFill>
                  <a:srgbClr val="00B0F0"/>
                </a:solidFill>
              </a:rPr>
              <a:t>owner’s </a:t>
            </a:r>
            <a:r>
              <a:rPr lang="en-US" dirty="0" err="1">
                <a:solidFill>
                  <a:srgbClr val="00B0F0"/>
                </a:solidFill>
              </a:rPr>
              <a:t>uid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If we exec() a file with the </a:t>
            </a:r>
            <a:r>
              <a:rPr lang="en-US" dirty="0" err="1"/>
              <a:t>sgid</a:t>
            </a:r>
            <a:r>
              <a:rPr lang="en-US" dirty="0"/>
              <a:t> bit</a:t>
            </a:r>
          </a:p>
          <a:p>
            <a:pPr lvl="1"/>
            <a:r>
              <a:rPr lang="en-US" dirty="0"/>
              <a:t>The spawned process gets an </a:t>
            </a:r>
            <a:r>
              <a:rPr lang="en-US" dirty="0" err="1"/>
              <a:t>egid</a:t>
            </a:r>
            <a:r>
              <a:rPr lang="en-US" dirty="0"/>
              <a:t> and </a:t>
            </a:r>
            <a:r>
              <a:rPr lang="en-US" dirty="0" err="1"/>
              <a:t>sgid</a:t>
            </a:r>
            <a:r>
              <a:rPr lang="en-US" dirty="0"/>
              <a:t> = file group’s </a:t>
            </a:r>
            <a:r>
              <a:rPr lang="en-US" dirty="0" err="1"/>
              <a:t>gid</a:t>
            </a:r>
            <a:endParaRPr lang="en-US" dirty="0"/>
          </a:p>
          <a:p>
            <a:r>
              <a:rPr lang="en-US" dirty="0"/>
              <a:t>Let’s look at some examples on moxie</a:t>
            </a:r>
          </a:p>
          <a:p>
            <a:pPr lvl="1"/>
            <a:r>
              <a:rPr lang="en-US" dirty="0"/>
              <a:t>Note to self: see notes on this slide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24181</TotalTime>
  <Words>872</Words>
  <Application>Microsoft Macintosh PowerPoint</Application>
  <PresentationFormat>On-screen Show (4:3)</PresentationFormat>
  <Paragraphs>103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Courier</vt:lpstr>
      <vt:lpstr>Courier New</vt:lpstr>
      <vt:lpstr>Tw Cen MT</vt:lpstr>
      <vt:lpstr>Wingdings</vt:lpstr>
      <vt:lpstr>Wingdings 2</vt:lpstr>
      <vt:lpstr>Median</vt:lpstr>
      <vt:lpstr>Ethical Hacking – Lecture 7</vt:lpstr>
      <vt:lpstr>Directories are “special”</vt:lpstr>
      <vt:lpstr>Directories</vt:lpstr>
      <vt:lpstr>Setuid and setgid bits</vt:lpstr>
      <vt:lpstr>Process uid/gid</vt:lpstr>
      <vt:lpstr>A (simplified) View of a Process</vt:lpstr>
      <vt:lpstr>Mommy, where do processes come from?</vt:lpstr>
      <vt:lpstr>exec()</vt:lpstr>
      <vt:lpstr>exec() and suid/sgid</vt:lpstr>
      <vt:lpstr>What keeps euid/egid and doesn’t?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563</cp:revision>
  <dcterms:created xsi:type="dcterms:W3CDTF">2006-08-16T00:00:00Z</dcterms:created>
  <dcterms:modified xsi:type="dcterms:W3CDTF">2020-10-08T05:18:12Z</dcterms:modified>
</cp:coreProperties>
</file>