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1" r:id="rId3"/>
    <p:sldId id="272" r:id="rId4"/>
    <p:sldId id="282" r:id="rId5"/>
    <p:sldId id="278" r:id="rId6"/>
    <p:sldId id="306" r:id="rId7"/>
    <p:sldId id="276" r:id="rId8"/>
    <p:sldId id="274" r:id="rId9"/>
    <p:sldId id="273" r:id="rId10"/>
    <p:sldId id="279" r:id="rId11"/>
    <p:sldId id="280" r:id="rId12"/>
    <p:sldId id="281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79425" autoAdjust="0"/>
  </p:normalViewPr>
  <p:slideViewPr>
    <p:cSldViewPr snapToGrid="0">
      <p:cViewPr varScale="1">
        <p:scale>
          <a:sx n="89" d="100"/>
          <a:sy n="89" d="100"/>
        </p:scale>
        <p:origin x="1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</a:t>
            </a:r>
            <a:r>
              <a:rPr lang="en-US" baseline="0" dirty="0"/>
              <a:t> a </a:t>
            </a:r>
            <a:r>
              <a:rPr lang="en-US" baseline="0" dirty="0" err="1"/>
              <a:t>setuid</a:t>
            </a:r>
            <a:r>
              <a:rPr lang="en-US" baseline="0" dirty="0"/>
              <a:t>-root </a:t>
            </a:r>
            <a:r>
              <a:rPr lang="en-US" baseline="0" dirty="0" err="1"/>
              <a:t>sh</a:t>
            </a:r>
            <a:r>
              <a:rPr lang="en-US" baseline="0" dirty="0"/>
              <a:t> on moxie, note that running it gives root.  Try copying /bin/bash and note that it drops </a:t>
            </a:r>
            <a:r>
              <a:rPr lang="en-US" baseline="0" dirty="0" err="1"/>
              <a:t>privs</a:t>
            </a:r>
            <a:r>
              <a:rPr lang="en-US" baseline="0" dirty="0"/>
              <a:t>.  Try it with /bin/</a:t>
            </a:r>
            <a:r>
              <a:rPr lang="en-US" baseline="0" dirty="0" err="1"/>
              <a:t>sh</a:t>
            </a:r>
            <a:r>
              <a:rPr lang="en-US" baseline="0" dirty="0"/>
              <a:t> and it doesn’t drop (</a:t>
            </a:r>
            <a:r>
              <a:rPr lang="en-US" baseline="0" dirty="0" err="1"/>
              <a:t>symlinked</a:t>
            </a:r>
            <a:r>
              <a:rPr lang="en-US" baseline="0" dirty="0"/>
              <a:t> to dash)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your own cat, dir traversal,</a:t>
            </a:r>
            <a:r>
              <a:rPr lang="en-US" baseline="0" dirty="0"/>
              <a:t> inject with ; &amp;&amp; || `` $() | &lt; and &gt; not to mention –x supplying </a:t>
            </a:r>
            <a:r>
              <a:rPr lang="en-US" baseline="0" dirty="0" err="1"/>
              <a:t>args</a:t>
            </a:r>
            <a:r>
              <a:rPr lang="en-US" baseline="0" dirty="0"/>
              <a:t> to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38600"/>
            <a:ext cx="7467600" cy="1828800"/>
          </a:xfrm>
        </p:spPr>
        <p:txBody>
          <a:bodyPr/>
          <a:lstStyle/>
          <a:p>
            <a:r>
              <a:rPr lang="en-US" dirty="0"/>
              <a:t>Ethical Hacking – 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           Fall 2020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system(string)</a:t>
            </a:r>
          </a:p>
          <a:p>
            <a:pPr lvl="1"/>
            <a:r>
              <a:rPr lang="en-US" dirty="0"/>
              <a:t>executes /bin/</a:t>
            </a:r>
            <a:r>
              <a:rPr lang="en-US" dirty="0" err="1"/>
              <a:t>sh</a:t>
            </a:r>
            <a:r>
              <a:rPr lang="en-US" dirty="0"/>
              <a:t> -c string</a:t>
            </a:r>
          </a:p>
          <a:p>
            <a:r>
              <a:rPr lang="en-US" dirty="0" err="1"/>
              <a:t>popen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creates a pipe, forks a process, invokes /bin/</a:t>
            </a:r>
            <a:r>
              <a:rPr lang="en-US" dirty="0" err="1"/>
              <a:t>sh</a:t>
            </a:r>
            <a:r>
              <a:rPr lang="en-US" dirty="0"/>
              <a:t> -c</a:t>
            </a:r>
          </a:p>
          <a:p>
            <a:r>
              <a:rPr lang="en-US" dirty="0" err="1"/>
              <a:t>execlp</a:t>
            </a:r>
            <a:r>
              <a:rPr lang="en-US" dirty="0"/>
              <a:t>() and </a:t>
            </a:r>
            <a:r>
              <a:rPr lang="en-US" dirty="0" err="1"/>
              <a:t>execvp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 PATH </a:t>
            </a:r>
            <a:r>
              <a:rPr lang="en-US" dirty="0" err="1"/>
              <a:t>env</a:t>
            </a:r>
            <a:r>
              <a:rPr lang="en-US" dirty="0"/>
              <a:t> variable to locate executable</a:t>
            </a:r>
          </a:p>
          <a:p>
            <a:r>
              <a:rPr lang="en-US" dirty="0"/>
              <a:t>Lesson: we can mess with the environment and control the actions of these system calls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Path Substitution</a:t>
            </a:r>
          </a:p>
          <a:p>
            <a:pPr lvl="1"/>
            <a:r>
              <a:rPr lang="en-US" dirty="0"/>
              <a:t>Executable invokes a </a:t>
            </a:r>
            <a:r>
              <a:rPr lang="en-US" dirty="0">
                <a:solidFill>
                  <a:srgbClr val="00B0F0"/>
                </a:solidFill>
              </a:rPr>
              <a:t>command</a:t>
            </a:r>
            <a:r>
              <a:rPr lang="en-US" dirty="0"/>
              <a:t> without an </a:t>
            </a:r>
            <a:r>
              <a:rPr lang="en-US" dirty="0">
                <a:solidFill>
                  <a:srgbClr val="00B0F0"/>
                </a:solidFill>
              </a:rPr>
              <a:t>absolute</a:t>
            </a:r>
            <a:r>
              <a:rPr lang="en-US" dirty="0"/>
              <a:t> path</a:t>
            </a:r>
          </a:p>
          <a:p>
            <a:pPr lvl="1"/>
            <a:r>
              <a:rPr lang="en-US" dirty="0"/>
              <a:t>Attacker modifies </a:t>
            </a:r>
            <a:r>
              <a:rPr lang="en-US" dirty="0">
                <a:solidFill>
                  <a:srgbClr val="00B0F0"/>
                </a:solidFill>
              </a:rPr>
              <a:t>PATH</a:t>
            </a:r>
            <a:r>
              <a:rPr lang="en-US" dirty="0"/>
              <a:t> variable to cause execution of a different file</a:t>
            </a:r>
          </a:p>
          <a:p>
            <a:r>
              <a:rPr lang="en-US" dirty="0"/>
              <a:t>Home redirect</a:t>
            </a:r>
          </a:p>
          <a:p>
            <a:pPr lvl="1"/>
            <a:r>
              <a:rPr lang="en-US" dirty="0"/>
              <a:t>Executable references file with ~</a:t>
            </a:r>
          </a:p>
          <a:p>
            <a:pPr lvl="2"/>
            <a:r>
              <a:rPr lang="en-US" dirty="0"/>
              <a:t>Ex: open(“</a:t>
            </a:r>
            <a:r>
              <a:rPr lang="en-US" dirty="0">
                <a:solidFill>
                  <a:srgbClr val="00B0F0"/>
                </a:solidFill>
              </a:rPr>
              <a:t>~</a:t>
            </a:r>
            <a:r>
              <a:rPr lang="en-US" dirty="0"/>
              <a:t>/.</a:t>
            </a:r>
            <a:r>
              <a:rPr lang="en-US" dirty="0" err="1"/>
              <a:t>configrc</a:t>
            </a:r>
            <a:r>
              <a:rPr lang="en-US" dirty="0"/>
              <a:t>”, “r”)</a:t>
            </a:r>
          </a:p>
          <a:p>
            <a:pPr lvl="1"/>
            <a:r>
              <a:rPr lang="en-US" dirty="0"/>
              <a:t>Attacker sets </a:t>
            </a:r>
            <a:r>
              <a:rPr lang="en-US" dirty="0">
                <a:solidFill>
                  <a:srgbClr val="00B0F0"/>
                </a:solidFill>
              </a:rPr>
              <a:t>HOME</a:t>
            </a:r>
            <a:r>
              <a:rPr lang="en-US" dirty="0"/>
              <a:t> elsewhere and ~ resolves to that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Preserve Attack (obsolete)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/lib/preserve was used by the vi editor to make a backup copy of the file being edited by a user</a:t>
            </a:r>
          </a:p>
          <a:p>
            <a:r>
              <a:rPr lang="en-US" dirty="0"/>
              <a:t>In the case of the “sudden death” of the editor, preserve would</a:t>
            </a:r>
          </a:p>
          <a:p>
            <a:pPr>
              <a:buNone/>
            </a:pPr>
            <a:r>
              <a:rPr lang="en-US" dirty="0"/>
              <a:t>send an email to the user to tell him/her that the file had been saved</a:t>
            </a:r>
          </a:p>
          <a:p>
            <a:r>
              <a:rPr lang="en-US" dirty="0"/>
              <a:t>Preserve</a:t>
            </a:r>
          </a:p>
          <a:p>
            <a:pPr lvl="1"/>
            <a:r>
              <a:rPr lang="en-US" dirty="0"/>
              <a:t>Ran </a:t>
            </a:r>
            <a:r>
              <a:rPr lang="en-US" dirty="0" err="1"/>
              <a:t>setuid</a:t>
            </a:r>
            <a:r>
              <a:rPr lang="en-US" dirty="0"/>
              <a:t>-root to guarantee the privacy of temporary files</a:t>
            </a:r>
          </a:p>
          <a:p>
            <a:pPr lvl="1"/>
            <a:r>
              <a:rPr lang="en-US" dirty="0"/>
              <a:t> Used /bin/mail to send email, invoked with system()</a:t>
            </a:r>
          </a:p>
          <a:p>
            <a:r>
              <a:rPr lang="en-US" dirty="0"/>
              <a:t>Attacker</a:t>
            </a:r>
          </a:p>
          <a:p>
            <a:pPr lvl="1"/>
            <a:r>
              <a:rPr lang="en-US" dirty="0"/>
              <a:t>changes IFS to “/”</a:t>
            </a:r>
          </a:p>
          <a:p>
            <a:pPr lvl="1"/>
            <a:r>
              <a:rPr lang="en-US" dirty="0"/>
              <a:t>creates program named “bin” in current dir</a:t>
            </a:r>
          </a:p>
          <a:p>
            <a:pPr lvl="1"/>
            <a:r>
              <a:rPr lang="sv-SE" dirty="0"/>
              <a:t>kills a running vi program</a:t>
            </a:r>
          </a:p>
          <a:p>
            <a:r>
              <a:rPr lang="sv-SE" dirty="0"/>
              <a:t>Remedy: preserve is gone, IFS is reset by modern shells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Invoking commands with system(), </a:t>
            </a:r>
            <a:r>
              <a:rPr lang="en-US" dirty="0" err="1"/>
              <a:t>popen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from privileged programs, is dangerous</a:t>
            </a:r>
          </a:p>
          <a:p>
            <a:pPr lvl="1"/>
            <a:r>
              <a:rPr lang="en-US" dirty="0"/>
              <a:t>They might use an externally-set PATH</a:t>
            </a:r>
          </a:p>
          <a:p>
            <a:pPr lvl="1"/>
            <a:endParaRPr lang="en-US" dirty="0"/>
          </a:p>
          <a:p>
            <a:r>
              <a:rPr lang="en-US" dirty="0"/>
              <a:t>Always </a:t>
            </a:r>
            <a:r>
              <a:rPr lang="en-US" dirty="0">
                <a:solidFill>
                  <a:srgbClr val="00B0F0"/>
                </a:solidFill>
              </a:rPr>
              <a:t>reset</a:t>
            </a:r>
            <a:r>
              <a:rPr lang="en-US" dirty="0"/>
              <a:t> your </a:t>
            </a:r>
            <a:r>
              <a:rPr lang="en-US" dirty="0">
                <a:solidFill>
                  <a:srgbClr val="00B0F0"/>
                </a:solidFill>
              </a:rPr>
              <a:t>environment</a:t>
            </a:r>
          </a:p>
          <a:p>
            <a:pPr lvl="1"/>
            <a:r>
              <a:rPr lang="en-US" dirty="0" err="1"/>
              <a:t>perl</a:t>
            </a:r>
            <a:r>
              <a:rPr lang="en-US" dirty="0"/>
              <a:t> programs commonly set their PATH in the first lines</a:t>
            </a:r>
          </a:p>
          <a:p>
            <a:pPr lvl="2"/>
            <a:r>
              <a:rPr lang="de-DE" dirty="0"/>
              <a:t>$ENV{'PATH'} = '/bin:/usr/bin'; </a:t>
            </a:r>
            <a:endParaRPr lang="en-US" dirty="0"/>
          </a:p>
          <a:p>
            <a:pPr lvl="1"/>
            <a:r>
              <a:rPr lang="en-US" dirty="0"/>
              <a:t>Sometimes they don’t… then it’s FUN TIME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Command-Line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Command-line parameters are often used by an application without</a:t>
            </a:r>
          </a:p>
          <a:p>
            <a:pPr lvl="1"/>
            <a:r>
              <a:rPr lang="en-US" dirty="0"/>
              <a:t>Size checking</a:t>
            </a:r>
          </a:p>
          <a:p>
            <a:pPr lvl="1"/>
            <a:r>
              <a:rPr lang="en-US" dirty="0"/>
              <a:t>Sanitization</a:t>
            </a:r>
          </a:p>
          <a:p>
            <a:r>
              <a:rPr lang="en-US" dirty="0"/>
              <a:t>User-provided data can be used to perform</a:t>
            </a:r>
          </a:p>
          <a:p>
            <a:pPr lvl="1"/>
            <a:r>
              <a:rPr lang="en-US" dirty="0"/>
              <a:t>Command injections (or “the ‘;’ attack”)</a:t>
            </a:r>
          </a:p>
          <a:p>
            <a:pPr lvl="1"/>
            <a:r>
              <a:rPr lang="en-US" dirty="0"/>
              <a:t>Directory traversal attacks (or the “dot-dot attack”)</a:t>
            </a:r>
          </a:p>
          <a:p>
            <a:pPr lvl="1"/>
            <a:r>
              <a:rPr lang="en-US" dirty="0"/>
              <a:t>Overflows</a:t>
            </a:r>
          </a:p>
          <a:p>
            <a:pPr lvl="1"/>
            <a:r>
              <a:rPr lang="en-US" dirty="0"/>
              <a:t>Format string attacks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/>
              <a:t>    char </a:t>
            </a:r>
            <a:r>
              <a:rPr lang="en-US" dirty="0" err="1"/>
              <a:t>cmd</a:t>
            </a:r>
            <a:r>
              <a:rPr lang="en-US" dirty="0"/>
              <a:t>[1024];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snprintf</a:t>
            </a:r>
            <a:r>
              <a:rPr lang="en-US" dirty="0"/>
              <a:t>(</a:t>
            </a:r>
            <a:r>
              <a:rPr lang="en-US" dirty="0" err="1"/>
              <a:t>cmd</a:t>
            </a:r>
            <a:r>
              <a:rPr lang="en-US" dirty="0"/>
              <a:t>, 1024, "cat /</a:t>
            </a:r>
            <a:r>
              <a:rPr lang="en-US" dirty="0" err="1"/>
              <a:t>var</a:t>
            </a:r>
            <a:r>
              <a:rPr lang="en-US" dirty="0"/>
              <a:t>/log/%s", 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cmd</a:t>
            </a:r>
            <a:r>
              <a:rPr lang="en-US" dirty="0"/>
              <a:t>[1023] = '\0';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return system(</a:t>
            </a:r>
            <a:r>
              <a:rPr lang="en-US" dirty="0" err="1"/>
              <a:t>cmd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Command-line parameters should always be </a:t>
            </a:r>
            <a:r>
              <a:rPr lang="en-US" dirty="0">
                <a:solidFill>
                  <a:srgbClr val="00B0F0"/>
                </a:solidFill>
              </a:rPr>
              <a:t>checked for length/size</a:t>
            </a:r>
            <a:r>
              <a:rPr lang="en-US" dirty="0"/>
              <a:t> if copied into local buffers</a:t>
            </a:r>
          </a:p>
          <a:p>
            <a:r>
              <a:rPr lang="en-US" dirty="0"/>
              <a:t>Command-line parameters should always be </a:t>
            </a:r>
            <a:r>
              <a:rPr lang="en-US" dirty="0">
                <a:solidFill>
                  <a:srgbClr val="00B0F0"/>
                </a:solidFill>
              </a:rPr>
              <a:t>sanitized</a:t>
            </a:r>
          </a:p>
          <a:p>
            <a:r>
              <a:rPr lang="en-US" dirty="0"/>
              <a:t>General validation problem</a:t>
            </a:r>
          </a:p>
          <a:p>
            <a:pPr lvl="1"/>
            <a:r>
              <a:rPr lang="en-US" dirty="0"/>
              <a:t>Look for evidence of malicious input (e.g., ‘;’ in a username)</a:t>
            </a:r>
          </a:p>
          <a:p>
            <a:pPr lvl="1"/>
            <a:r>
              <a:rPr lang="en-US" dirty="0"/>
              <a:t>Define what’s allowed and deny everything else</a:t>
            </a:r>
          </a:p>
          <a:p>
            <a:pPr lvl="1"/>
            <a:r>
              <a:rPr lang="en-US" dirty="0"/>
              <a:t>Escape possibly dangerous input</a:t>
            </a:r>
          </a:p>
          <a:p>
            <a:r>
              <a:rPr lang="en-US" dirty="0"/>
              <a:t>Especially applies to web-based applications, SQL queries, etc.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application create/use temporary files for logging, locking</a:t>
            </a:r>
          </a:p>
          <a:p>
            <a:r>
              <a:rPr lang="en-US" dirty="0"/>
              <a:t>Some applications do not test</a:t>
            </a:r>
          </a:p>
          <a:p>
            <a:pPr lvl="1"/>
            <a:r>
              <a:rPr lang="en-US" dirty="0"/>
              <a:t>If the file already exists</a:t>
            </a:r>
          </a:p>
          <a:p>
            <a:pPr lvl="1"/>
            <a:r>
              <a:rPr lang="en-US" dirty="0"/>
              <a:t>If the file is actually a symbolic link</a:t>
            </a:r>
          </a:p>
          <a:p>
            <a:r>
              <a:rPr lang="en-US" dirty="0"/>
              <a:t>Sometimes the filename can be specified by the user</a:t>
            </a:r>
          </a:p>
          <a:p>
            <a:r>
              <a:rPr lang="en-US" dirty="0"/>
              <a:t>Sometimes the filename is predictable</a:t>
            </a:r>
          </a:p>
          <a:p>
            <a:r>
              <a:rPr lang="en-US" dirty="0"/>
              <a:t>Sometimes the erroneous handling of an exception will cause the bypassing of security checks</a:t>
            </a:r>
          </a:p>
          <a:p>
            <a:r>
              <a:rPr lang="en-US" dirty="0"/>
              <a:t>Attacker creates symbolic link to a file accessible only to the </a:t>
            </a:r>
            <a:r>
              <a:rPr lang="en-US" dirty="0" err="1"/>
              <a:t>superuser</a:t>
            </a:r>
            <a:r>
              <a:rPr lang="en-US" dirty="0"/>
              <a:t> and invokes the application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 or TOCTTOU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Attacker may race against the application by exploiting the gap between testing and accessing the file (time-of-check-to-time-of use)</a:t>
            </a:r>
          </a:p>
          <a:p>
            <a:pPr lvl="1"/>
            <a:r>
              <a:rPr lang="en-US" dirty="0"/>
              <a:t>Time-Of-Check (t1): validity of assumption A on entity E is checked</a:t>
            </a:r>
          </a:p>
          <a:p>
            <a:pPr lvl="1"/>
            <a:r>
              <a:rPr lang="en-US" dirty="0"/>
              <a:t>Time-Of-Use (t2): E is used, assuming A is still valid</a:t>
            </a:r>
          </a:p>
          <a:p>
            <a:pPr lvl="1"/>
            <a:r>
              <a:rPr lang="en-US" dirty="0"/>
              <a:t>Time-Of-Attack (t3): assumption A is invalidated</a:t>
            </a:r>
          </a:p>
          <a:p>
            <a:pPr lvl="1"/>
            <a:r>
              <a:rPr lang="en-US" dirty="0"/>
              <a:t>t1 &lt; t3 &lt; t2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TOCTTOU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access() system call returns the access rights of the user specified by the real UID</a:t>
            </a:r>
          </a:p>
          <a:p>
            <a:pPr lvl="1"/>
            <a:r>
              <a:rPr lang="en-US" dirty="0"/>
              <a:t>The open() system call is executed using the effective UID</a:t>
            </a:r>
          </a:p>
          <a:p>
            <a:pPr lvl="1"/>
            <a:r>
              <a:rPr lang="en-US" dirty="0"/>
              <a:t>Linux kernel calls are atomic, but this is TWO calls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if (access(filename, R_OK) == 0) {</a:t>
            </a:r>
          </a:p>
          <a:p>
            <a:pPr lvl="1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open(filename, O_RDONLY)) &lt; 0) {</a:t>
            </a:r>
          </a:p>
          <a:p>
            <a:pPr lvl="1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(filename);</a:t>
            </a:r>
          </a:p>
          <a:p>
            <a:pPr lvl="1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return -1;</a:t>
            </a:r>
          </a:p>
          <a:p>
            <a:pPr lvl="1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read(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count);</a:t>
            </a:r>
          </a:p>
          <a:p>
            <a:pPr lvl="1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control their own </a:t>
            </a:r>
            <a:r>
              <a:rPr lang="en-US" dirty="0">
                <a:solidFill>
                  <a:srgbClr val="00B0F0"/>
                </a:solidFill>
              </a:rPr>
              <a:t>access</a:t>
            </a:r>
            <a:r>
              <a:rPr lang="en-US" dirty="0"/>
              <a:t> by </a:t>
            </a:r>
            <a:r>
              <a:rPr lang="en-US" dirty="0">
                <a:solidFill>
                  <a:srgbClr val="00B0F0"/>
                </a:solidFill>
              </a:rPr>
              <a:t>acquiring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dropping</a:t>
            </a:r>
            <a:r>
              <a:rPr lang="en-US" dirty="0"/>
              <a:t> </a:t>
            </a:r>
            <a:r>
              <a:rPr lang="en-US" dirty="0" err="1"/>
              <a:t>privs</a:t>
            </a:r>
            <a:r>
              <a:rPr lang="en-US" dirty="0"/>
              <a:t> as necessary</a:t>
            </a:r>
          </a:p>
          <a:p>
            <a:pPr lvl="1"/>
            <a:r>
              <a:rPr lang="en-US" dirty="0" err="1"/>
              <a:t>Privs</a:t>
            </a:r>
            <a:r>
              <a:rPr lang="en-US" dirty="0"/>
              <a:t> can be dropped </a:t>
            </a:r>
            <a:r>
              <a:rPr lang="en-US" dirty="0">
                <a:solidFill>
                  <a:srgbClr val="00B0F0"/>
                </a:solidFill>
              </a:rPr>
              <a:t>permanently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temporarily</a:t>
            </a:r>
          </a:p>
          <a:p>
            <a:pPr lvl="2"/>
            <a:r>
              <a:rPr lang="en-US" dirty="0"/>
              <a:t>Temporary drop: remove </a:t>
            </a:r>
            <a:r>
              <a:rPr lang="en-US" dirty="0" err="1"/>
              <a:t>priv’ed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 from </a:t>
            </a:r>
            <a:r>
              <a:rPr lang="en-US" dirty="0" err="1"/>
              <a:t>euid</a:t>
            </a:r>
            <a:r>
              <a:rPr lang="en-US" dirty="0"/>
              <a:t>, but leave it in </a:t>
            </a:r>
            <a:r>
              <a:rPr lang="en-US" dirty="0" err="1"/>
              <a:t>suid</a:t>
            </a:r>
            <a:r>
              <a:rPr lang="en-US" dirty="0"/>
              <a:t> (can restore later)</a:t>
            </a:r>
          </a:p>
          <a:p>
            <a:pPr lvl="2"/>
            <a:r>
              <a:rPr lang="en-US" dirty="0"/>
              <a:t>Permanent drop: remove </a:t>
            </a:r>
            <a:r>
              <a:rPr lang="en-US" dirty="0" err="1"/>
              <a:t>priv’ed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 from </a:t>
            </a:r>
            <a:r>
              <a:rPr lang="en-US" dirty="0" err="1"/>
              <a:t>euid</a:t>
            </a:r>
            <a:r>
              <a:rPr lang="en-US" dirty="0"/>
              <a:t> and </a:t>
            </a:r>
            <a:r>
              <a:rPr lang="en-US" dirty="0" err="1"/>
              <a:t>suid</a:t>
            </a:r>
            <a:endParaRPr lang="en-US" dirty="0"/>
          </a:p>
          <a:p>
            <a:pPr lvl="3"/>
            <a:r>
              <a:rPr lang="en-US" dirty="0"/>
              <a:t>Remove from </a:t>
            </a:r>
            <a:r>
              <a:rPr lang="en-US" dirty="0" err="1"/>
              <a:t>ruid</a:t>
            </a:r>
            <a:r>
              <a:rPr lang="en-US" dirty="0"/>
              <a:t> as well, if required/desired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B0F0"/>
                </a:solidFill>
              </a:rPr>
              <a:t>Principle of Least Privilege</a:t>
            </a:r>
            <a:r>
              <a:rPr lang="en-US" dirty="0"/>
              <a:t>” says to drop </a:t>
            </a:r>
            <a:r>
              <a:rPr lang="en-US" dirty="0" err="1"/>
              <a:t>privs</a:t>
            </a:r>
            <a:r>
              <a:rPr lang="en-US" dirty="0"/>
              <a:t> when you don’t need them</a:t>
            </a:r>
          </a:p>
          <a:p>
            <a:pPr lvl="1"/>
            <a:r>
              <a:rPr lang="en-US" dirty="0"/>
              <a:t>A lot of </a:t>
            </a:r>
            <a:r>
              <a:rPr lang="en-US" dirty="0" err="1"/>
              <a:t>vulns</a:t>
            </a:r>
            <a:r>
              <a:rPr lang="en-US" dirty="0"/>
              <a:t> come from failing to do this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775F55"/>
                </a:solidFill>
              </a:rPr>
              <a:t>Exploiting Race Conditions can be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Pass “target” to victim</a:t>
            </a:r>
          </a:p>
          <a:p>
            <a:pPr lvl="2"/>
            <a:r>
              <a:rPr lang="en-US" dirty="0"/>
              <a:t>target is a </a:t>
            </a:r>
            <a:r>
              <a:rPr lang="en-US" dirty="0" err="1"/>
              <a:t>symlink</a:t>
            </a:r>
            <a:r>
              <a:rPr lang="en-US" dirty="0"/>
              <a:t> to a file that will pass his check</a:t>
            </a:r>
          </a:p>
          <a:p>
            <a:pPr lvl="3"/>
            <a:r>
              <a:rPr lang="en-US" dirty="0"/>
              <a:t>(In the context of the previous slide, this means “readable by effective ids of this process”)</a:t>
            </a:r>
          </a:p>
          <a:p>
            <a:pPr lvl="1"/>
            <a:r>
              <a:rPr lang="en-US" dirty="0"/>
              <a:t>After victim processes the </a:t>
            </a:r>
            <a:r>
              <a:rPr lang="en-US" dirty="0" err="1"/>
              <a:t>symlink</a:t>
            </a:r>
            <a:r>
              <a:rPr lang="en-US" dirty="0"/>
              <a:t> we switch it to a different file before he runs open()</a:t>
            </a:r>
          </a:p>
          <a:p>
            <a:pPr lvl="2"/>
            <a:r>
              <a:rPr lang="en-US" dirty="0"/>
              <a:t>Note that the timing window for this is quite small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TOCTTOU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4270" y="2141838"/>
            <a:ext cx="1285103" cy="832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sp>
        <p:nvSpPr>
          <p:cNvPr id="6" name="Oval 5"/>
          <p:cNvSpPr/>
          <p:nvPr/>
        </p:nvSpPr>
        <p:spPr>
          <a:xfrm>
            <a:off x="5906529" y="2108886"/>
            <a:ext cx="1565189" cy="8732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Legit File</a:t>
            </a:r>
          </a:p>
        </p:txBody>
      </p:sp>
      <p:sp>
        <p:nvSpPr>
          <p:cNvPr id="7" name="Oval 6"/>
          <p:cNvSpPr/>
          <p:nvPr/>
        </p:nvSpPr>
        <p:spPr>
          <a:xfrm>
            <a:off x="5836507" y="3464010"/>
            <a:ext cx="1668163" cy="8732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Attacker’s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1632" y="5581134"/>
            <a:ext cx="1285103" cy="8320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cxnSp>
        <p:nvCxnSpPr>
          <p:cNvPr id="10" name="Straight Arrow Connector 9"/>
          <p:cNvCxnSpPr>
            <a:stCxn id="4" idx="3"/>
            <a:endCxn id="13" idx="2"/>
          </p:cNvCxnSpPr>
          <p:nvPr/>
        </p:nvCxnSpPr>
        <p:spPr>
          <a:xfrm flipV="1">
            <a:off x="1779373" y="2553730"/>
            <a:ext cx="436606" cy="41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15979" y="2248930"/>
            <a:ext cx="1268627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symlink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3488725" y="2537255"/>
            <a:ext cx="2417804" cy="8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1" y="3295135"/>
            <a:ext cx="292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Victim verifies Legit File,</a:t>
            </a:r>
          </a:p>
          <a:p>
            <a:r>
              <a:rPr lang="en-US" dirty="0"/>
              <a:t>Attacker switches the </a:t>
            </a:r>
            <a:r>
              <a:rPr lang="en-US" dirty="0" err="1"/>
              <a:t>symlink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263081" y="2339550"/>
            <a:ext cx="473678" cy="350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3179806" y="2804985"/>
            <a:ext cx="2656701" cy="10956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6266" y="574176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$ victim </a:t>
            </a:r>
            <a:r>
              <a:rPr lang="en-US" dirty="0" err="1"/>
              <a:t>symlink</a:t>
            </a:r>
            <a:endParaRPr lang="en-US" dirty="0"/>
          </a:p>
          <a:p>
            <a:r>
              <a:rPr lang="en-US" dirty="0"/>
              <a:t>       $ </a:t>
            </a:r>
            <a:r>
              <a:rPr lang="en-US" dirty="0" err="1"/>
              <a:t>ln</a:t>
            </a:r>
            <a:r>
              <a:rPr lang="en-US" dirty="0"/>
              <a:t> -</a:t>
            </a:r>
            <a:r>
              <a:rPr lang="en-US" dirty="0" err="1"/>
              <a:t>sf</a:t>
            </a:r>
            <a:r>
              <a:rPr lang="en-US" dirty="0"/>
              <a:t> …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the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attacker switches the link too early</a:t>
            </a:r>
          </a:p>
          <a:p>
            <a:pPr lvl="1"/>
            <a:r>
              <a:rPr lang="en-US" dirty="0"/>
              <a:t>Permission Denied</a:t>
            </a:r>
          </a:p>
          <a:p>
            <a:r>
              <a:rPr lang="en-US" dirty="0"/>
              <a:t>If too late</a:t>
            </a:r>
          </a:p>
          <a:p>
            <a:pPr lvl="1"/>
            <a:r>
              <a:rPr lang="en-US" dirty="0"/>
              <a:t>Victim opens the legit file </a:t>
            </a:r>
          </a:p>
          <a:p>
            <a:r>
              <a:rPr lang="en-US" dirty="0"/>
              <a:t>If would sure be nice if we could</a:t>
            </a:r>
          </a:p>
          <a:p>
            <a:pPr lvl="1"/>
            <a:r>
              <a:rPr lang="en-US" dirty="0"/>
              <a:t>(1) Know when the victim has checked status but not opened the file</a:t>
            </a:r>
          </a:p>
          <a:p>
            <a:pPr lvl="1"/>
            <a:r>
              <a:rPr lang="en-US" dirty="0"/>
              <a:t>(2) Slow everything down a bit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Slowing Things Down with </a:t>
            </a:r>
            <a:r>
              <a:rPr lang="en-US" sz="3600" dirty="0" err="1"/>
              <a:t>Symlink</a:t>
            </a:r>
            <a:r>
              <a:rPr lang="en-US" sz="3600" dirty="0"/>
              <a:t> Mazes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Suppose I chain a bunch of </a:t>
            </a:r>
            <a:r>
              <a:rPr lang="en-US" dirty="0" err="1"/>
              <a:t>symlinks</a:t>
            </a:r>
            <a:endParaRPr lang="en-US" dirty="0"/>
          </a:p>
          <a:p>
            <a:pPr lvl="1"/>
            <a:r>
              <a:rPr lang="en-US" dirty="0"/>
              <a:t>8 is max length though…</a:t>
            </a:r>
          </a:p>
          <a:p>
            <a:pPr lvl="1"/>
            <a:r>
              <a:rPr lang="en-US" dirty="0"/>
              <a:t>(As of Linux 3.5 it’s 40 max, so this can be expanded now!)</a:t>
            </a:r>
          </a:p>
          <a:p>
            <a:r>
              <a:rPr lang="en-US" dirty="0"/>
              <a:t>Suppose I put them down deep into </a:t>
            </a:r>
            <a:r>
              <a:rPr lang="en-US" dirty="0" err="1"/>
              <a:t>subdirs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4096 is MAXPATHLEN, so 2000 is about the max</a:t>
            </a:r>
          </a:p>
          <a:p>
            <a:r>
              <a:rPr lang="en-US" dirty="0"/>
              <a:t>It takes some care, but we can make 6 deep </a:t>
            </a:r>
            <a:r>
              <a:rPr lang="en-US" dirty="0" err="1"/>
              <a:t>subdirs</a:t>
            </a:r>
            <a:r>
              <a:rPr lang="en-US" dirty="0"/>
              <a:t> with links from one to the next</a:t>
            </a:r>
          </a:p>
          <a:p>
            <a:pPr lvl="1"/>
            <a:r>
              <a:rPr lang="en-US" dirty="0"/>
              <a:t>This gives 12,000 directories traversed for one file access</a:t>
            </a:r>
          </a:p>
          <a:p>
            <a:pPr lvl="1"/>
            <a:r>
              <a:rPr lang="en-US" dirty="0"/>
              <a:t>You can get more now with 40 </a:t>
            </a:r>
            <a:r>
              <a:rPr lang="en-US" dirty="0" err="1"/>
              <a:t>symlink</a:t>
            </a:r>
            <a:r>
              <a:rPr lang="en-US" dirty="0"/>
              <a:t> max, </a:t>
            </a:r>
            <a:r>
              <a:rPr lang="en-US"/>
              <a:t>but you don’t need to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/>
              <a:t>Symlink</a:t>
            </a:r>
            <a:r>
              <a:rPr lang="en-US" dirty="0"/>
              <a:t> Maze: 12,000 directories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5821" y="2273650"/>
            <a:ext cx="4703790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jrblack</a:t>
            </a:r>
            <a:r>
              <a:rPr lang="en-US" dirty="0"/>
              <a:t>/A/A/A/A … A/A/</a:t>
            </a:r>
            <a:r>
              <a:rPr lang="en-US" dirty="0" err="1"/>
              <a:t>symlink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9937" y="2936806"/>
            <a:ext cx="4674960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jrblack</a:t>
            </a:r>
            <a:r>
              <a:rPr lang="en-US" dirty="0"/>
              <a:t>/B/B/B/B …  B/B/</a:t>
            </a:r>
            <a:r>
              <a:rPr lang="en-US" dirty="0" err="1"/>
              <a:t>symlink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9514" y="3546418"/>
            <a:ext cx="4683198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jrblack</a:t>
            </a:r>
            <a:r>
              <a:rPr lang="en-US" dirty="0"/>
              <a:t>/C/C/C/C … C/C/</a:t>
            </a:r>
            <a:r>
              <a:rPr lang="en-US" dirty="0" err="1"/>
              <a:t>symlink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2291" y="4184860"/>
            <a:ext cx="4654368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jrblack</a:t>
            </a:r>
            <a:r>
              <a:rPr lang="en-US" dirty="0"/>
              <a:t>/D/D/D/D … D/D/</a:t>
            </a:r>
            <a:r>
              <a:rPr lang="en-US" dirty="0" err="1"/>
              <a:t>symlink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4057" y="4753262"/>
            <a:ext cx="4679078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jrblack</a:t>
            </a:r>
            <a:r>
              <a:rPr lang="en-US" dirty="0"/>
              <a:t>/E/E/E/E/E … E/E/</a:t>
            </a:r>
            <a:r>
              <a:rPr lang="en-US" dirty="0" err="1"/>
              <a:t>symlink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9935" y="5334038"/>
            <a:ext cx="4699676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jrblack</a:t>
            </a:r>
            <a:r>
              <a:rPr lang="en-US" dirty="0"/>
              <a:t>/F/F/F/F/F … F/F/</a:t>
            </a:r>
            <a:r>
              <a:rPr lang="en-US" dirty="0" err="1"/>
              <a:t>symlink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0080" y="1692883"/>
            <a:ext cx="7125730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jrblack</a:t>
            </a:r>
            <a:r>
              <a:rPr lang="en-US" dirty="0"/>
              <a:t>/target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9486" y="6161914"/>
            <a:ext cx="7125730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/challenge/level5/legit</a:t>
            </a:r>
          </a:p>
        </p:txBody>
      </p:sp>
      <p:sp>
        <p:nvSpPr>
          <p:cNvPr id="21" name="Freeform 20"/>
          <p:cNvSpPr/>
          <p:nvPr/>
        </p:nvSpPr>
        <p:spPr>
          <a:xfrm>
            <a:off x="1054444" y="2059454"/>
            <a:ext cx="593124" cy="354227"/>
          </a:xfrm>
          <a:custGeom>
            <a:avLst/>
            <a:gdLst>
              <a:gd name="connsiteX0" fmla="*/ 0 w 593124"/>
              <a:gd name="connsiteY0" fmla="*/ 0 h 420129"/>
              <a:gd name="connsiteX1" fmla="*/ 593124 w 593124"/>
              <a:gd name="connsiteY1" fmla="*/ 420129 h 420129"/>
              <a:gd name="connsiteX0" fmla="*/ 0 w 593124"/>
              <a:gd name="connsiteY0" fmla="*/ 0 h 420129"/>
              <a:gd name="connsiteX1" fmla="*/ 593124 w 593124"/>
              <a:gd name="connsiteY1" fmla="*/ 420129 h 420129"/>
              <a:gd name="connsiteX0" fmla="*/ 0 w 593124"/>
              <a:gd name="connsiteY0" fmla="*/ 0 h 420129"/>
              <a:gd name="connsiteX1" fmla="*/ 593124 w 593124"/>
              <a:gd name="connsiteY1" fmla="*/ 420129 h 4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124" h="420129">
                <a:moveTo>
                  <a:pt x="0" y="0"/>
                </a:moveTo>
                <a:cubicBezTo>
                  <a:pt x="41189" y="337751"/>
                  <a:pt x="288324" y="411891"/>
                  <a:pt x="593124" y="420129"/>
                </a:cubicBezTo>
              </a:path>
            </a:pathLst>
          </a:custGeom>
          <a:ln w="2857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5400000">
            <a:off x="1198606" y="5688224"/>
            <a:ext cx="510743" cy="420129"/>
          </a:xfrm>
          <a:custGeom>
            <a:avLst/>
            <a:gdLst>
              <a:gd name="connsiteX0" fmla="*/ 0 w 593124"/>
              <a:gd name="connsiteY0" fmla="*/ 0 h 420129"/>
              <a:gd name="connsiteX1" fmla="*/ 593124 w 593124"/>
              <a:gd name="connsiteY1" fmla="*/ 420129 h 420129"/>
              <a:gd name="connsiteX0" fmla="*/ 0 w 593124"/>
              <a:gd name="connsiteY0" fmla="*/ 0 h 420129"/>
              <a:gd name="connsiteX1" fmla="*/ 593124 w 593124"/>
              <a:gd name="connsiteY1" fmla="*/ 420129 h 420129"/>
              <a:gd name="connsiteX0" fmla="*/ 0 w 593124"/>
              <a:gd name="connsiteY0" fmla="*/ 0 h 420129"/>
              <a:gd name="connsiteX1" fmla="*/ 593124 w 593124"/>
              <a:gd name="connsiteY1" fmla="*/ 420129 h 4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124" h="420129">
                <a:moveTo>
                  <a:pt x="0" y="0"/>
                </a:moveTo>
                <a:cubicBezTo>
                  <a:pt x="41189" y="337751"/>
                  <a:pt x="288324" y="411891"/>
                  <a:pt x="593124" y="420129"/>
                </a:cubicBezTo>
              </a:path>
            </a:pathLst>
          </a:custGeom>
          <a:ln w="2857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43459" y="2520772"/>
            <a:ext cx="612346" cy="543698"/>
          </a:xfrm>
          <a:custGeom>
            <a:avLst/>
            <a:gdLst>
              <a:gd name="connsiteX0" fmla="*/ 0 w 8238"/>
              <a:gd name="connsiteY0" fmla="*/ 0 h 609600"/>
              <a:gd name="connsiteX1" fmla="*/ 8238 w 8238"/>
              <a:gd name="connsiteY1" fmla="*/ 609600 h 609600"/>
              <a:gd name="connsiteX0" fmla="*/ 606655 w 616655"/>
              <a:gd name="connsiteY0" fmla="*/ 0 h 10000"/>
              <a:gd name="connsiteX1" fmla="*/ 616655 w 616655"/>
              <a:gd name="connsiteY1" fmla="*/ 10000 h 10000"/>
              <a:gd name="connsiteX0" fmla="*/ 733319 w 743319"/>
              <a:gd name="connsiteY0" fmla="*/ 0 h 10000"/>
              <a:gd name="connsiteX1" fmla="*/ 743319 w 743319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319" h="10000">
                <a:moveTo>
                  <a:pt x="733319" y="0"/>
                </a:moveTo>
                <a:cubicBezTo>
                  <a:pt x="126664" y="2792"/>
                  <a:pt x="0" y="9910"/>
                  <a:pt x="743319" y="10000"/>
                </a:cubicBezTo>
              </a:path>
            </a:pathLst>
          </a:custGeom>
          <a:ln w="2222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47577" y="3118016"/>
            <a:ext cx="612346" cy="543698"/>
          </a:xfrm>
          <a:custGeom>
            <a:avLst/>
            <a:gdLst>
              <a:gd name="connsiteX0" fmla="*/ 0 w 8238"/>
              <a:gd name="connsiteY0" fmla="*/ 0 h 609600"/>
              <a:gd name="connsiteX1" fmla="*/ 8238 w 8238"/>
              <a:gd name="connsiteY1" fmla="*/ 609600 h 609600"/>
              <a:gd name="connsiteX0" fmla="*/ 606655 w 616655"/>
              <a:gd name="connsiteY0" fmla="*/ 0 h 10000"/>
              <a:gd name="connsiteX1" fmla="*/ 616655 w 616655"/>
              <a:gd name="connsiteY1" fmla="*/ 10000 h 10000"/>
              <a:gd name="connsiteX0" fmla="*/ 733319 w 743319"/>
              <a:gd name="connsiteY0" fmla="*/ 0 h 10000"/>
              <a:gd name="connsiteX1" fmla="*/ 743319 w 743319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319" h="10000">
                <a:moveTo>
                  <a:pt x="733319" y="0"/>
                </a:moveTo>
                <a:cubicBezTo>
                  <a:pt x="126664" y="2792"/>
                  <a:pt x="0" y="9910"/>
                  <a:pt x="743319" y="10000"/>
                </a:cubicBezTo>
              </a:path>
            </a:pathLst>
          </a:custGeom>
          <a:ln w="2222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51696" y="3764686"/>
            <a:ext cx="612346" cy="543698"/>
          </a:xfrm>
          <a:custGeom>
            <a:avLst/>
            <a:gdLst>
              <a:gd name="connsiteX0" fmla="*/ 0 w 8238"/>
              <a:gd name="connsiteY0" fmla="*/ 0 h 609600"/>
              <a:gd name="connsiteX1" fmla="*/ 8238 w 8238"/>
              <a:gd name="connsiteY1" fmla="*/ 609600 h 609600"/>
              <a:gd name="connsiteX0" fmla="*/ 606655 w 616655"/>
              <a:gd name="connsiteY0" fmla="*/ 0 h 10000"/>
              <a:gd name="connsiteX1" fmla="*/ 616655 w 616655"/>
              <a:gd name="connsiteY1" fmla="*/ 10000 h 10000"/>
              <a:gd name="connsiteX0" fmla="*/ 733319 w 743319"/>
              <a:gd name="connsiteY0" fmla="*/ 0 h 10000"/>
              <a:gd name="connsiteX1" fmla="*/ 743319 w 743319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319" h="10000">
                <a:moveTo>
                  <a:pt x="733319" y="0"/>
                </a:moveTo>
                <a:cubicBezTo>
                  <a:pt x="126664" y="2792"/>
                  <a:pt x="0" y="9910"/>
                  <a:pt x="743319" y="10000"/>
                </a:cubicBezTo>
              </a:path>
            </a:pathLst>
          </a:custGeom>
          <a:ln w="2222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55816" y="4378406"/>
            <a:ext cx="612346" cy="543698"/>
          </a:xfrm>
          <a:custGeom>
            <a:avLst/>
            <a:gdLst>
              <a:gd name="connsiteX0" fmla="*/ 0 w 8238"/>
              <a:gd name="connsiteY0" fmla="*/ 0 h 609600"/>
              <a:gd name="connsiteX1" fmla="*/ 8238 w 8238"/>
              <a:gd name="connsiteY1" fmla="*/ 609600 h 609600"/>
              <a:gd name="connsiteX0" fmla="*/ 606655 w 616655"/>
              <a:gd name="connsiteY0" fmla="*/ 0 h 10000"/>
              <a:gd name="connsiteX1" fmla="*/ 616655 w 616655"/>
              <a:gd name="connsiteY1" fmla="*/ 10000 h 10000"/>
              <a:gd name="connsiteX0" fmla="*/ 733319 w 743319"/>
              <a:gd name="connsiteY0" fmla="*/ 0 h 10000"/>
              <a:gd name="connsiteX1" fmla="*/ 743319 w 743319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319" h="10000">
                <a:moveTo>
                  <a:pt x="733319" y="0"/>
                </a:moveTo>
                <a:cubicBezTo>
                  <a:pt x="126664" y="2792"/>
                  <a:pt x="0" y="9910"/>
                  <a:pt x="743319" y="10000"/>
                </a:cubicBezTo>
              </a:path>
            </a:pathLst>
          </a:custGeom>
          <a:ln w="2222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51697" y="4983887"/>
            <a:ext cx="612346" cy="543698"/>
          </a:xfrm>
          <a:custGeom>
            <a:avLst/>
            <a:gdLst>
              <a:gd name="connsiteX0" fmla="*/ 0 w 8238"/>
              <a:gd name="connsiteY0" fmla="*/ 0 h 609600"/>
              <a:gd name="connsiteX1" fmla="*/ 8238 w 8238"/>
              <a:gd name="connsiteY1" fmla="*/ 609600 h 609600"/>
              <a:gd name="connsiteX0" fmla="*/ 606655 w 616655"/>
              <a:gd name="connsiteY0" fmla="*/ 0 h 10000"/>
              <a:gd name="connsiteX1" fmla="*/ 616655 w 616655"/>
              <a:gd name="connsiteY1" fmla="*/ 10000 h 10000"/>
              <a:gd name="connsiteX0" fmla="*/ 733319 w 743319"/>
              <a:gd name="connsiteY0" fmla="*/ 0 h 10000"/>
              <a:gd name="connsiteX1" fmla="*/ 743319 w 743319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319" h="10000">
                <a:moveTo>
                  <a:pt x="733319" y="0"/>
                </a:moveTo>
                <a:cubicBezTo>
                  <a:pt x="126664" y="2792"/>
                  <a:pt x="0" y="9910"/>
                  <a:pt x="743319" y="10000"/>
                </a:cubicBezTo>
              </a:path>
            </a:pathLst>
          </a:custGeom>
          <a:ln w="22225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31449" y="3468130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/>
              <a:t>victim traverses </a:t>
            </a:r>
            <a:r>
              <a:rPr lang="en-US" dirty="0"/>
              <a:t>the</a:t>
            </a:r>
          </a:p>
          <a:p>
            <a:r>
              <a:rPr lang="en-US" dirty="0"/>
              <a:t>first </a:t>
            </a:r>
            <a:r>
              <a:rPr lang="en-US" dirty="0" err="1"/>
              <a:t>symlink</a:t>
            </a:r>
            <a:r>
              <a:rPr lang="en-US" dirty="0"/>
              <a:t>, we change it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1042087" y="2220098"/>
            <a:ext cx="313038" cy="22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13415" y="2059037"/>
            <a:ext cx="601362" cy="56841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04454" y="2627878"/>
            <a:ext cx="2183027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jrblack</a:t>
            </a:r>
            <a:r>
              <a:rPr lang="en-US" dirty="0"/>
              <a:t>/evil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 are the Enemy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should script the creation of the </a:t>
            </a:r>
            <a:r>
              <a:rPr lang="en-US" dirty="0" err="1"/>
              <a:t>symlink</a:t>
            </a:r>
            <a:r>
              <a:rPr lang="en-US" dirty="0"/>
              <a:t> maze</a:t>
            </a:r>
          </a:p>
          <a:p>
            <a:r>
              <a:rPr lang="en-US" dirty="0"/>
              <a:t>Right after creation, the directories and links will be in the buffer/page cache</a:t>
            </a:r>
          </a:p>
          <a:p>
            <a:pPr lvl="1"/>
            <a:r>
              <a:rPr lang="en-US" dirty="0"/>
              <a:t>This is a kernel structure</a:t>
            </a:r>
          </a:p>
          <a:p>
            <a:pPr lvl="1"/>
            <a:r>
              <a:rPr lang="en-US" dirty="0"/>
              <a:t>cat /proc/</a:t>
            </a:r>
            <a:r>
              <a:rPr lang="en-US" dirty="0" err="1"/>
              <a:t>meminfo</a:t>
            </a:r>
            <a:endParaRPr lang="en-US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echo 3 &gt; /proc/sys/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drop_caches</a:t>
            </a:r>
            <a:endParaRPr lang="en-US" sz="57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Needs </a:t>
            </a:r>
            <a:r>
              <a:rPr lang="en-US" dirty="0" err="1"/>
              <a:t>privs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/dev/null 2&gt;&amp;1</a:t>
            </a:r>
          </a:p>
          <a:p>
            <a:pPr lvl="1"/>
            <a:r>
              <a:rPr lang="en-US" dirty="0"/>
              <a:t>Will fill the buffer cache with stuff</a:t>
            </a:r>
          </a:p>
          <a:p>
            <a:pPr lvl="1"/>
            <a:r>
              <a:rPr lang="en-US" dirty="0"/>
              <a:t>Odds are high that at least one of your thousands of directories will get booted from cache</a:t>
            </a:r>
          </a:p>
          <a:p>
            <a:pPr lvl="2"/>
            <a:r>
              <a:rPr lang="en-US" dirty="0"/>
              <a:t>If victim blocks on disk i/o, Linux will sleep him</a:t>
            </a:r>
          </a:p>
          <a:p>
            <a:pPr lvl="1"/>
            <a:r>
              <a:rPr lang="en-US" dirty="0"/>
              <a:t>Should slow down access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Knowing when that </a:t>
            </a:r>
            <a:r>
              <a:rPr lang="en-US" sz="3600" dirty="0" err="1"/>
              <a:t>symlink</a:t>
            </a:r>
            <a:r>
              <a:rPr lang="en-US" sz="3600" dirty="0"/>
              <a:t> was traversed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</a:t>
            </a:r>
            <a:r>
              <a:rPr lang="en-US" dirty="0" err="1"/>
              <a:t>filesystem</a:t>
            </a:r>
            <a:r>
              <a:rPr lang="en-US" dirty="0"/>
              <a:t> has access times on </a:t>
            </a:r>
            <a:r>
              <a:rPr lang="en-US" dirty="0" err="1"/>
              <a:t>symlinks</a:t>
            </a:r>
            <a:endParaRPr lang="en-US" dirty="0"/>
          </a:p>
          <a:p>
            <a:pPr lvl="1"/>
            <a:r>
              <a:rPr lang="en-US" dirty="0"/>
              <a:t>Cannot be mounted </a:t>
            </a:r>
            <a:r>
              <a:rPr lang="en-US" dirty="0" err="1">
                <a:solidFill>
                  <a:srgbClr val="00B0F0"/>
                </a:solidFill>
              </a:rPr>
              <a:t>noatime</a:t>
            </a:r>
            <a:r>
              <a:rPr lang="en-US" dirty="0"/>
              <a:t> or </a:t>
            </a:r>
            <a:r>
              <a:rPr lang="en-US" dirty="0" err="1">
                <a:solidFill>
                  <a:srgbClr val="00B0F0"/>
                </a:solidFill>
              </a:rPr>
              <a:t>relatime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/>
              <a:t>(You can’t turn this off… requires root)</a:t>
            </a:r>
          </a:p>
          <a:p>
            <a:pPr lvl="2"/>
            <a:r>
              <a:rPr lang="en-US" dirty="0"/>
              <a:t>(/ is currently </a:t>
            </a:r>
            <a:r>
              <a:rPr lang="en-US" dirty="0" err="1"/>
              <a:t>relatime</a:t>
            </a:r>
            <a:r>
              <a:rPr lang="en-US" dirty="0"/>
              <a:t> on razor)</a:t>
            </a:r>
          </a:p>
          <a:p>
            <a:pPr lvl="1"/>
            <a:r>
              <a:rPr lang="en-US" dirty="0" err="1"/>
              <a:t>lstat</a:t>
            </a:r>
            <a:r>
              <a:rPr lang="en-US" dirty="0"/>
              <a:t>() the </a:t>
            </a:r>
            <a:r>
              <a:rPr lang="en-US" dirty="0" err="1"/>
              <a:t>symlink</a:t>
            </a:r>
            <a:r>
              <a:rPr lang="en-US" dirty="0"/>
              <a:t> and wait for access-time to update, then switch the link</a:t>
            </a:r>
          </a:p>
          <a:p>
            <a:r>
              <a:rPr lang="en-US" dirty="0"/>
              <a:t>If you can key off of a </a:t>
            </a:r>
            <a:r>
              <a:rPr lang="en-US" dirty="0" err="1"/>
              <a:t>privs</a:t>
            </a:r>
            <a:r>
              <a:rPr lang="en-US" dirty="0"/>
              <a:t> switch, use /proc/</a:t>
            </a:r>
            <a:r>
              <a:rPr lang="en-US" dirty="0" err="1"/>
              <a:t>pid</a:t>
            </a:r>
            <a:r>
              <a:rPr lang="en-US"/>
              <a:t>/status</a:t>
            </a:r>
            <a:endParaRPr lang="en-US" dirty="0"/>
          </a:p>
          <a:p>
            <a:pPr lvl="1"/>
            <a:r>
              <a:rPr lang="en-US" dirty="0"/>
              <a:t>You know about the /proc pseudo-</a:t>
            </a:r>
            <a:r>
              <a:rPr lang="en-US" dirty="0" err="1"/>
              <a:t>filesystem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This “file” gives </a:t>
            </a:r>
            <a:r>
              <a:rPr lang="en-US" dirty="0" err="1"/>
              <a:t>ruid</a:t>
            </a:r>
            <a:r>
              <a:rPr lang="en-US" dirty="0"/>
              <a:t>, </a:t>
            </a:r>
            <a:r>
              <a:rPr lang="en-US" dirty="0" err="1"/>
              <a:t>euid</a:t>
            </a:r>
            <a:r>
              <a:rPr lang="en-US" dirty="0"/>
              <a:t>, </a:t>
            </a:r>
            <a:r>
              <a:rPr lang="en-US" dirty="0" err="1"/>
              <a:t>suid</a:t>
            </a:r>
            <a:r>
              <a:rPr lang="en-US" dirty="0"/>
              <a:t>, </a:t>
            </a:r>
            <a:r>
              <a:rPr lang="en-US" dirty="0" err="1"/>
              <a:t>fsuid</a:t>
            </a:r>
            <a:r>
              <a:rPr lang="en-US" dirty="0"/>
              <a:t> for given </a:t>
            </a:r>
            <a:r>
              <a:rPr lang="en-US" dirty="0" err="1"/>
              <a:t>pid</a:t>
            </a: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 the 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Bottom line: you can get away without knowing when the </a:t>
            </a:r>
            <a:r>
              <a:rPr lang="en-US" dirty="0" err="1"/>
              <a:t>symlink</a:t>
            </a:r>
            <a:r>
              <a:rPr lang="en-US" dirty="0"/>
              <a:t> was traversed</a:t>
            </a:r>
          </a:p>
          <a:p>
            <a:pPr lvl="1"/>
            <a:r>
              <a:rPr lang="en-US" dirty="0"/>
              <a:t>Just make sure you have a large enough window and you’ll win</a:t>
            </a:r>
          </a:p>
          <a:p>
            <a:r>
              <a:rPr lang="en-US" dirty="0"/>
              <a:t>Other bottom line:</a:t>
            </a:r>
          </a:p>
          <a:p>
            <a:pPr lvl="1"/>
            <a:r>
              <a:rPr lang="en-US" dirty="0"/>
              <a:t>This maybe looks easy on a slide projector, but it’s a bit of work</a:t>
            </a:r>
          </a:p>
          <a:p>
            <a:pPr lvl="2"/>
            <a:r>
              <a:rPr lang="en-US" dirty="0"/>
              <a:t>I guarantee you’ll do it wrong at first and need some time to unwind your head</a:t>
            </a:r>
          </a:p>
          <a:p>
            <a:pPr lvl="2"/>
            <a:r>
              <a:rPr lang="en-US" dirty="0"/>
              <a:t>Be persistent, run a few times, night before it’s due the buffer cache should self-clear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Commands for bashing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&amp;  -- run a command in the background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jobs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kill -9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-p  A/A/A/A/A/A/A/A….A/A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echo –n ‘’ or echo ‘xxx’ &gt; /dev/null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sleep 0.0001        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oldfile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newfile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`` or $()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$(python –c ‘print “A/”*2000 + “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symlnk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”’) ./target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echo ‘running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…’   // godlike echo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Linux has four: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setresuid</a:t>
            </a:r>
            <a:r>
              <a:rPr lang="en-US" dirty="0"/>
              <a:t>(</a:t>
            </a:r>
            <a:r>
              <a:rPr lang="en-US" dirty="0" err="1"/>
              <a:t>newruid</a:t>
            </a:r>
            <a:r>
              <a:rPr lang="en-US" dirty="0"/>
              <a:t>, </a:t>
            </a:r>
            <a:r>
              <a:rPr lang="en-US" dirty="0" err="1"/>
              <a:t>neweuid</a:t>
            </a:r>
            <a:r>
              <a:rPr lang="en-US" dirty="0"/>
              <a:t>, </a:t>
            </a:r>
            <a:r>
              <a:rPr lang="en-US" dirty="0" err="1"/>
              <a:t>newsuid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current </a:t>
            </a:r>
            <a:r>
              <a:rPr lang="en-US" dirty="0" err="1"/>
              <a:t>euid</a:t>
            </a:r>
            <a:r>
              <a:rPr lang="en-US" dirty="0"/>
              <a:t> == 0, do it</a:t>
            </a:r>
          </a:p>
          <a:p>
            <a:pPr lvl="2"/>
            <a:r>
              <a:rPr lang="en-US" dirty="0"/>
              <a:t>Otherwise, only accept the call if </a:t>
            </a:r>
            <a:r>
              <a:rPr lang="en-US" dirty="0" err="1"/>
              <a:t>newruid</a:t>
            </a:r>
            <a:r>
              <a:rPr lang="en-US" dirty="0"/>
              <a:t>, </a:t>
            </a:r>
            <a:r>
              <a:rPr lang="en-US" dirty="0" err="1"/>
              <a:t>neweuid</a:t>
            </a:r>
            <a:r>
              <a:rPr lang="en-US" dirty="0"/>
              <a:t>, and </a:t>
            </a:r>
            <a:r>
              <a:rPr lang="en-US" dirty="0" err="1"/>
              <a:t>newsuid</a:t>
            </a:r>
            <a:r>
              <a:rPr lang="en-US" dirty="0"/>
              <a:t> are values from the process’s current values</a:t>
            </a:r>
          </a:p>
          <a:p>
            <a:pPr lvl="2"/>
            <a:r>
              <a:rPr lang="en-US" dirty="0"/>
              <a:t>All or nothing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seteuid</a:t>
            </a:r>
            <a:r>
              <a:rPr lang="en-US" dirty="0"/>
              <a:t>(</a:t>
            </a:r>
            <a:r>
              <a:rPr lang="en-US" dirty="0" err="1"/>
              <a:t>neweuid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euid</a:t>
            </a:r>
            <a:r>
              <a:rPr lang="en-US" dirty="0"/>
              <a:t> == 0, do it, else only allow values from process’s current values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setuid</a:t>
            </a:r>
            <a:r>
              <a:rPr lang="en-US" dirty="0"/>
              <a:t>(), </a:t>
            </a:r>
            <a:r>
              <a:rPr lang="en-US" dirty="0" err="1">
                <a:solidFill>
                  <a:srgbClr val="00B0F0"/>
                </a:solidFill>
              </a:rPr>
              <a:t>setreuid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I’m hoping we can avoid these—complicated for historical reasons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 on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exploit a program with </a:t>
            </a:r>
            <a:r>
              <a:rPr lang="en-US" dirty="0" err="1"/>
              <a:t>uid</a:t>
            </a:r>
            <a:r>
              <a:rPr lang="en-US" dirty="0"/>
              <a:t> = </a:t>
            </a:r>
            <a:r>
              <a:rPr lang="en-US" dirty="0" err="1"/>
              <a:t>whocares</a:t>
            </a:r>
            <a:r>
              <a:rPr lang="en-US" dirty="0"/>
              <a:t> and </a:t>
            </a:r>
            <a:r>
              <a:rPr lang="en-US" dirty="0" err="1"/>
              <a:t>euid</a:t>
            </a:r>
            <a:r>
              <a:rPr lang="en-US" dirty="0"/>
              <a:t> = root</a:t>
            </a:r>
          </a:p>
          <a:p>
            <a:r>
              <a:rPr lang="en-US" dirty="0"/>
              <a:t>If you then spawn /bin/</a:t>
            </a:r>
            <a:r>
              <a:rPr lang="en-US" dirty="0" err="1"/>
              <a:t>sh</a:t>
            </a:r>
            <a:r>
              <a:rPr lang="en-US" dirty="0"/>
              <a:t> and that’s </a:t>
            </a:r>
            <a:r>
              <a:rPr lang="en-US" dirty="0" err="1"/>
              <a:t>symlinked</a:t>
            </a:r>
            <a:r>
              <a:rPr lang="en-US" dirty="0"/>
              <a:t> to bash</a:t>
            </a:r>
          </a:p>
          <a:p>
            <a:pPr lvl="1"/>
            <a:r>
              <a:rPr lang="en-US" dirty="0"/>
              <a:t>Then bash will often drop </a:t>
            </a:r>
            <a:r>
              <a:rPr lang="en-US" dirty="0" err="1"/>
              <a:t>privs</a:t>
            </a:r>
            <a:endParaRPr lang="en-US" dirty="0"/>
          </a:p>
          <a:p>
            <a:pPr lvl="1"/>
            <a:r>
              <a:rPr lang="en-US" dirty="0"/>
              <a:t>dash usually won’t (though some newer versions do)</a:t>
            </a:r>
          </a:p>
          <a:p>
            <a:pPr lvl="1"/>
            <a:r>
              <a:rPr lang="en-US" dirty="0"/>
              <a:t>Let’s try this on moxie</a:t>
            </a:r>
          </a:p>
          <a:p>
            <a:pPr lvl="1"/>
            <a:endParaRPr lang="en-US" dirty="0"/>
          </a:p>
          <a:p>
            <a:r>
              <a:rPr lang="en-US" dirty="0"/>
              <a:t>So you run can </a:t>
            </a:r>
            <a:r>
              <a:rPr lang="en-US" dirty="0" err="1"/>
              <a:t>setresuid</a:t>
            </a:r>
            <a:r>
              <a:rPr lang="en-US" dirty="0"/>
              <a:t>(</a:t>
            </a:r>
            <a:r>
              <a:rPr lang="en-US" dirty="0" err="1"/>
              <a:t>euid</a:t>
            </a:r>
            <a:r>
              <a:rPr lang="en-US" dirty="0"/>
              <a:t>, </a:t>
            </a:r>
            <a:r>
              <a:rPr lang="en-US" dirty="0" err="1"/>
              <a:t>euid</a:t>
            </a:r>
            <a:r>
              <a:rPr lang="en-US" dirty="0"/>
              <a:t>, </a:t>
            </a:r>
            <a:r>
              <a:rPr lang="en-US" dirty="0" err="1"/>
              <a:t>euid</a:t>
            </a:r>
            <a:r>
              <a:rPr lang="en-US" dirty="0"/>
              <a:t>) from your </a:t>
            </a:r>
            <a:r>
              <a:rPr lang="en-US" dirty="0" err="1"/>
              <a:t>shellcode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before</a:t>
            </a:r>
            <a:r>
              <a:rPr lang="en-US" dirty="0"/>
              <a:t> you spawn a shell</a:t>
            </a:r>
          </a:p>
          <a:p>
            <a:pPr lvl="1"/>
            <a:r>
              <a:rPr lang="en-US" dirty="0"/>
              <a:t>This was an option in the </a:t>
            </a:r>
            <a:r>
              <a:rPr lang="en-US" dirty="0" err="1"/>
              <a:t>metasploit</a:t>
            </a:r>
            <a:r>
              <a:rPr lang="en-US" dirty="0"/>
              <a:t> payload we viewed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drop of </a:t>
            </a:r>
            <a:r>
              <a:rPr lang="en-US" dirty="0" err="1"/>
              <a:t>privs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1925320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euid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suid</a:t>
                      </a:r>
                      <a:r>
                        <a:rPr lang="en-US" dirty="0"/>
                        <a:t> = 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rgid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sgid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9800" y="1600200"/>
            <a:ext cx="524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jrblack</a:t>
            </a:r>
            <a:r>
              <a:rPr lang="en-US" b="1" dirty="0"/>
              <a:t> runs executable ‘</a:t>
            </a:r>
            <a:r>
              <a:rPr lang="en-US" b="1" dirty="0" err="1"/>
              <a:t>woot</a:t>
            </a:r>
            <a:r>
              <a:rPr lang="en-US" b="1" dirty="0"/>
              <a:t>’ which has </a:t>
            </a:r>
            <a:r>
              <a:rPr lang="en-US" b="1" dirty="0" err="1"/>
              <a:t>setuid</a:t>
            </a:r>
            <a:r>
              <a:rPr lang="en-US" b="1" dirty="0"/>
              <a:t>=root</a:t>
            </a:r>
          </a:p>
        </p:txBody>
      </p:sp>
      <p:sp>
        <p:nvSpPr>
          <p:cNvPr id="8" name="Down Arrow 7"/>
          <p:cNvSpPr/>
          <p:nvPr/>
        </p:nvSpPr>
        <p:spPr>
          <a:xfrm>
            <a:off x="4163568" y="28194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33400" y="3601720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euid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suid</a:t>
                      </a:r>
                      <a:r>
                        <a:rPr lang="en-US" dirty="0"/>
                        <a:t> = 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rgid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sgid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297180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woot</a:t>
            </a:r>
            <a:r>
              <a:rPr lang="en-US" b="1" dirty="0"/>
              <a:t> drops </a:t>
            </a:r>
            <a:r>
              <a:rPr lang="en-US" b="1" dirty="0" err="1"/>
              <a:t>privs</a:t>
            </a:r>
            <a:r>
              <a:rPr lang="en-US" b="1" dirty="0"/>
              <a:t> temporarily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6220" y="2971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seteuid</a:t>
            </a:r>
            <a:r>
              <a:rPr lang="en-US" b="1" dirty="0"/>
              <a:t>(</a:t>
            </a:r>
            <a:r>
              <a:rPr lang="en-US" b="1" dirty="0" err="1"/>
              <a:t>uid</a:t>
            </a:r>
            <a:r>
              <a:rPr lang="en-US" b="1" dirty="0"/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163568" y="45720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533400" y="5354320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euid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suid</a:t>
                      </a:r>
                      <a:r>
                        <a:rPr lang="en-US" dirty="0"/>
                        <a:t> = 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rgid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sgid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jrblack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43000" y="4724400"/>
            <a:ext cx="24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woot</a:t>
            </a:r>
            <a:r>
              <a:rPr lang="en-US" b="1" dirty="0"/>
              <a:t> needs </a:t>
            </a:r>
            <a:r>
              <a:rPr lang="en-US" b="1" dirty="0" err="1"/>
              <a:t>privs</a:t>
            </a:r>
            <a:r>
              <a:rPr lang="en-US" b="1" dirty="0"/>
              <a:t> again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16220" y="47244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seteuid</a:t>
            </a:r>
            <a:r>
              <a:rPr lang="en-US" b="1" dirty="0"/>
              <a:t>(</a:t>
            </a:r>
            <a:r>
              <a:rPr lang="en-US" b="1" dirty="0" err="1"/>
              <a:t>suid</a:t>
            </a:r>
            <a:r>
              <a:rPr lang="en-US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1" y="6332415"/>
            <a:ext cx="269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(what’s the concern here?)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Better way to temporarily drop </a:t>
            </a:r>
            <a:r>
              <a:rPr lang="en-US" dirty="0" err="1"/>
              <a:t>privs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463" y="2027206"/>
            <a:ext cx="3933645" cy="31393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r>
              <a:rPr lang="en-US" dirty="0" err="1">
                <a:solidFill>
                  <a:srgbClr val="92D050"/>
                </a:solidFill>
              </a:rPr>
              <a:t>printf</a:t>
            </a:r>
            <a:r>
              <a:rPr lang="en-US" dirty="0">
                <a:solidFill>
                  <a:srgbClr val="92D050"/>
                </a:solidFill>
              </a:rPr>
              <a:t>(“forking child now”);</a:t>
            </a:r>
          </a:p>
          <a:p>
            <a:r>
              <a:rPr lang="en-US" dirty="0">
                <a:solidFill>
                  <a:srgbClr val="92D050"/>
                </a:solidFill>
              </a:rPr>
              <a:t>if ((</a:t>
            </a:r>
            <a:r>
              <a:rPr lang="en-US" dirty="0" err="1">
                <a:solidFill>
                  <a:srgbClr val="92D050"/>
                </a:solidFill>
              </a:rPr>
              <a:t>cpid</a:t>
            </a:r>
            <a:r>
              <a:rPr lang="en-US" dirty="0">
                <a:solidFill>
                  <a:srgbClr val="92D050"/>
                </a:solidFill>
              </a:rPr>
              <a:t> = fork()) == 0)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setresuid</a:t>
            </a:r>
            <a:r>
              <a:rPr lang="en-US" dirty="0"/>
              <a:t>(</a:t>
            </a:r>
            <a:r>
              <a:rPr lang="en-US" dirty="0" err="1"/>
              <a:t>getuid</a:t>
            </a:r>
            <a:r>
              <a:rPr lang="en-US" dirty="0"/>
              <a:t>(), </a:t>
            </a:r>
            <a:r>
              <a:rPr lang="en-US" dirty="0" err="1"/>
              <a:t>getuid</a:t>
            </a:r>
            <a:r>
              <a:rPr lang="en-US" dirty="0"/>
              <a:t>(), </a:t>
            </a:r>
            <a:r>
              <a:rPr lang="en-US" dirty="0" err="1"/>
              <a:t>getuid</a:t>
            </a:r>
            <a:r>
              <a:rPr lang="en-US" dirty="0"/>
              <a:t>);</a:t>
            </a:r>
          </a:p>
          <a:p>
            <a:r>
              <a:rPr lang="en-US" dirty="0"/>
              <a:t>    system(“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myfile</a:t>
            </a:r>
            <a:r>
              <a:rPr lang="en-US" dirty="0"/>
              <a:t>”);</a:t>
            </a:r>
          </a:p>
          <a:p>
            <a:r>
              <a:rPr lang="en-US" dirty="0"/>
              <a:t>    exit(0);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92D050"/>
                </a:solidFill>
              </a:rPr>
              <a:t>wait(&amp;status);</a:t>
            </a:r>
          </a:p>
          <a:p>
            <a:r>
              <a:rPr lang="en-US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0278" y="2032963"/>
            <a:ext cx="3933645" cy="31393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if ((</a:t>
            </a:r>
            <a:r>
              <a:rPr lang="en-US" dirty="0" err="1">
                <a:solidFill>
                  <a:srgbClr val="00B0F0"/>
                </a:solidFill>
              </a:rPr>
              <a:t>cpid</a:t>
            </a:r>
            <a:r>
              <a:rPr lang="en-US" dirty="0">
                <a:solidFill>
                  <a:srgbClr val="00B0F0"/>
                </a:solidFill>
              </a:rPr>
              <a:t> = fork()) == 0) {</a:t>
            </a:r>
          </a:p>
          <a:p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setresuid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getuid</a:t>
            </a:r>
            <a:r>
              <a:rPr lang="en-US" dirty="0">
                <a:solidFill>
                  <a:srgbClr val="00B0F0"/>
                </a:solidFill>
              </a:rPr>
              <a:t>(), </a:t>
            </a:r>
            <a:r>
              <a:rPr lang="en-US" dirty="0" err="1">
                <a:solidFill>
                  <a:srgbClr val="00B0F0"/>
                </a:solidFill>
              </a:rPr>
              <a:t>getuid</a:t>
            </a:r>
            <a:r>
              <a:rPr lang="en-US" dirty="0">
                <a:solidFill>
                  <a:srgbClr val="00B0F0"/>
                </a:solidFill>
              </a:rPr>
              <a:t>(), </a:t>
            </a:r>
            <a:r>
              <a:rPr lang="en-US" dirty="0" err="1">
                <a:solidFill>
                  <a:srgbClr val="00B0F0"/>
                </a:solidFill>
              </a:rPr>
              <a:t>getuid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  <a:p>
            <a:r>
              <a:rPr lang="en-US" dirty="0">
                <a:solidFill>
                  <a:srgbClr val="00B0F0"/>
                </a:solidFill>
              </a:rPr>
              <a:t>    system(“</a:t>
            </a:r>
            <a:r>
              <a:rPr lang="en-US" dirty="0" err="1">
                <a:solidFill>
                  <a:srgbClr val="00B0F0"/>
                </a:solidFill>
              </a:rPr>
              <a:t>rm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myfile</a:t>
            </a:r>
            <a:r>
              <a:rPr lang="en-US" dirty="0">
                <a:solidFill>
                  <a:srgbClr val="00B0F0"/>
                </a:solidFill>
              </a:rPr>
              <a:t>”);</a:t>
            </a:r>
          </a:p>
          <a:p>
            <a:r>
              <a:rPr lang="en-US" dirty="0">
                <a:solidFill>
                  <a:srgbClr val="00B0F0"/>
                </a:solidFill>
              </a:rPr>
              <a:t>    exit(0);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wait(&amp;status);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211" y="5658928"/>
            <a:ext cx="15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2807" y="559566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it?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68313" y="2171700"/>
          <a:ext cx="8208962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3" imgW="8209524" imgH="3086531" progId="PBrush">
                  <p:embed/>
                </p:oleObj>
              </mc:Choice>
              <mc:Fallback>
                <p:oleObj name="Bitmap Image" r:id="rId3" imgW="8209524" imgH="308653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71700"/>
                        <a:ext cx="8208962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all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99% of Unix escalation exploits are due to bugs in </a:t>
            </a:r>
            <a:r>
              <a:rPr lang="en-US" dirty="0" err="1"/>
              <a:t>setuid</a:t>
            </a:r>
            <a:r>
              <a:rPr lang="en-US" dirty="0"/>
              <a:t>-root programs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$ find / \( -perm -004000 -o -perm -002000 \) -type f -print</a:t>
            </a:r>
          </a:p>
          <a:p>
            <a:r>
              <a:rPr lang="en-US" dirty="0"/>
              <a:t>Attacking these programs is done by</a:t>
            </a:r>
          </a:p>
          <a:p>
            <a:pPr lvl="1"/>
            <a:r>
              <a:rPr lang="en-US" dirty="0"/>
              <a:t>Inputs</a:t>
            </a:r>
          </a:p>
          <a:p>
            <a:pPr lvl="2"/>
            <a:r>
              <a:rPr lang="en-US" dirty="0"/>
              <a:t>At startup: command-line, environment setup</a:t>
            </a:r>
          </a:p>
          <a:p>
            <a:pPr lvl="2"/>
            <a:r>
              <a:rPr lang="en-US" dirty="0"/>
              <a:t>During execution: dynamic linking, file input</a:t>
            </a:r>
          </a:p>
          <a:p>
            <a:pPr lvl="1"/>
            <a:r>
              <a:rPr lang="en-US" dirty="0"/>
              <a:t>Environment</a:t>
            </a:r>
          </a:p>
          <a:p>
            <a:pPr lvl="2"/>
            <a:r>
              <a:rPr lang="en-US" dirty="0"/>
              <a:t>Creation of files, or changing access to files</a:t>
            </a:r>
          </a:p>
          <a:p>
            <a:pPr lvl="2"/>
            <a:r>
              <a:rPr lang="en-US" dirty="0"/>
              <a:t>Process semantics (</a:t>
            </a:r>
            <a:r>
              <a:rPr lang="en-US" dirty="0" err="1"/>
              <a:t>eg</a:t>
            </a:r>
            <a:r>
              <a:rPr lang="en-US" dirty="0"/>
              <a:t>, signals)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</a:t>
            </a:r>
            <a:r>
              <a:rPr lang="en-US" dirty="0" err="1"/>
              <a:t>setuid</a:t>
            </a:r>
            <a:r>
              <a:rPr lang="en-US" dirty="0"/>
              <a:t>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Environment Attacks</a:t>
            </a:r>
          </a:p>
          <a:p>
            <a:r>
              <a:rPr lang="en-US" dirty="0"/>
              <a:t>Input arguments attacks</a:t>
            </a:r>
          </a:p>
          <a:p>
            <a:r>
              <a:rPr lang="en-US" dirty="0"/>
              <a:t>File access attacks</a:t>
            </a:r>
          </a:p>
          <a:p>
            <a:pPr lvl="1"/>
            <a:r>
              <a:rPr lang="en-US" dirty="0"/>
              <a:t>Race condition attacks</a:t>
            </a:r>
          </a:p>
          <a:p>
            <a:pPr lvl="1"/>
            <a:r>
              <a:rPr lang="en-US" dirty="0"/>
              <a:t>File descriptor attacks</a:t>
            </a:r>
          </a:p>
          <a:p>
            <a:r>
              <a:rPr lang="en-US" dirty="0"/>
              <a:t>Overflow attacks (stack, heap)</a:t>
            </a:r>
          </a:p>
          <a:p>
            <a:r>
              <a:rPr lang="en-US" dirty="0"/>
              <a:t>Format string attacks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27003</TotalTime>
  <Words>2104</Words>
  <Application>Microsoft Macintosh PowerPoint</Application>
  <PresentationFormat>On-screen Show (4:3)</PresentationFormat>
  <Paragraphs>282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Courier New</vt:lpstr>
      <vt:lpstr>Tw Cen MT</vt:lpstr>
      <vt:lpstr>Wingdings</vt:lpstr>
      <vt:lpstr>Wingdings 2</vt:lpstr>
      <vt:lpstr>Median</vt:lpstr>
      <vt:lpstr>Bitmap Image</vt:lpstr>
      <vt:lpstr>Ethical Hacking – Lecture 8</vt:lpstr>
      <vt:lpstr>Unix Security Model</vt:lpstr>
      <vt:lpstr>Relevant system calls</vt:lpstr>
      <vt:lpstr>Digression on Shellcode</vt:lpstr>
      <vt:lpstr>Temporary drop of privs</vt:lpstr>
      <vt:lpstr>Better way to temporarily drop privs</vt:lpstr>
      <vt:lpstr>Got it?</vt:lpstr>
      <vt:lpstr>Why do we care about all this?</vt:lpstr>
      <vt:lpstr>Exploiting setuid Programs</vt:lpstr>
      <vt:lpstr>Hacking the Environment</vt:lpstr>
      <vt:lpstr>Hacking the Environment</vt:lpstr>
      <vt:lpstr>Preserve Attack (obsolete)</vt:lpstr>
      <vt:lpstr>Lessons Learned</vt:lpstr>
      <vt:lpstr>Fun with Command-Line Parameters</vt:lpstr>
      <vt:lpstr>A Simple Example</vt:lpstr>
      <vt:lpstr>Lessons Learned</vt:lpstr>
      <vt:lpstr>Playing with the File System</vt:lpstr>
      <vt:lpstr>Race Conditions or TOCTTOU</vt:lpstr>
      <vt:lpstr>TOCTTOU Example</vt:lpstr>
      <vt:lpstr>Exploiting Race Conditions can be Tricky</vt:lpstr>
      <vt:lpstr>Exploiting TOCTTOU</vt:lpstr>
      <vt:lpstr>Missing the Window</vt:lpstr>
      <vt:lpstr>Slowing Things Down with Symlink Mazes</vt:lpstr>
      <vt:lpstr>A Symlink Maze: 12,000 directories</vt:lpstr>
      <vt:lpstr>Caches are the Enemy</vt:lpstr>
      <vt:lpstr>Knowing when that symlink was traversed</vt:lpstr>
      <vt:lpstr>Exploiting in the wild</vt:lpstr>
      <vt:lpstr>Handy Commands for bashing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637</cp:revision>
  <dcterms:created xsi:type="dcterms:W3CDTF">2006-08-16T00:00:00Z</dcterms:created>
  <dcterms:modified xsi:type="dcterms:W3CDTF">2020-10-13T05:12:22Z</dcterms:modified>
</cp:coreProperties>
</file>