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2" r:id="rId3"/>
    <p:sldId id="303" r:id="rId4"/>
    <p:sldId id="305" r:id="rId5"/>
    <p:sldId id="304" r:id="rId6"/>
    <p:sldId id="299" r:id="rId7"/>
    <p:sldId id="300" r:id="rId8"/>
    <p:sldId id="325" r:id="rId9"/>
    <p:sldId id="324" r:id="rId10"/>
    <p:sldId id="301" r:id="rId11"/>
    <p:sldId id="322" r:id="rId12"/>
    <p:sldId id="306" r:id="rId13"/>
    <p:sldId id="323" r:id="rId14"/>
    <p:sldId id="326" r:id="rId15"/>
    <p:sldId id="308" r:id="rId16"/>
    <p:sldId id="307" r:id="rId17"/>
    <p:sldId id="309" r:id="rId18"/>
    <p:sldId id="311" r:id="rId19"/>
    <p:sldId id="312" r:id="rId20"/>
    <p:sldId id="327" r:id="rId21"/>
    <p:sldId id="31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6" autoAdjust="0"/>
    <p:restoredTop sz="79425" autoAdjust="0"/>
  </p:normalViewPr>
  <p:slideViewPr>
    <p:cSldViewPr snapToGrid="0">
      <p:cViewPr varScale="1">
        <p:scale>
          <a:sx n="89" d="100"/>
          <a:sy n="89" d="100"/>
        </p:scale>
        <p:origin x="1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answer: we wouldn’t see </a:t>
            </a:r>
            <a:r>
              <a:rPr lang="en-US" dirty="0" err="1"/>
              <a:t>aaaaaaaa</a:t>
            </a:r>
            <a:r>
              <a:rPr lang="en-US" baseline="0" dirty="0"/>
              <a:t> on the stack because it’s too far away; and increasing the 200 </a:t>
            </a:r>
            <a:r>
              <a:rPr lang="en-US" baseline="0" dirty="0" err="1"/>
              <a:t>wouldn</a:t>
            </a:r>
            <a:r>
              <a:rPr lang="fr-FR" baseline="0" dirty="0"/>
              <a:t>’</a:t>
            </a:r>
            <a:r>
              <a:rPr lang="en-US" baseline="0" dirty="0"/>
              <a:t>t help because it would increase the size of </a:t>
            </a:r>
            <a:r>
              <a:rPr lang="en-US" baseline="0" dirty="0" err="1"/>
              <a:t>argv</a:t>
            </a:r>
            <a:r>
              <a:rPr lang="en-US" baseline="0" dirty="0"/>
              <a:t>[1] making the </a:t>
            </a:r>
            <a:r>
              <a:rPr lang="en-US" baseline="0" dirty="0" err="1"/>
              <a:t>aaaaaaaa</a:t>
            </a:r>
            <a:r>
              <a:rPr lang="en-US" baseline="0" dirty="0"/>
              <a:t> increase in distance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answer is yes: we</a:t>
            </a:r>
            <a:r>
              <a:rPr lang="en-US" baseline="0" dirty="0"/>
              <a:t> could put the target </a:t>
            </a:r>
            <a:r>
              <a:rPr lang="en-US" baseline="0" dirty="0" err="1"/>
              <a:t>addr</a:t>
            </a:r>
            <a:r>
              <a:rPr lang="en-US" baseline="0" dirty="0"/>
              <a:t> in envp, though I’ve never tried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format.c</a:t>
            </a:r>
            <a:r>
              <a:rPr lang="en-US" dirty="0"/>
              <a:t>, r $(</a:t>
            </a:r>
            <a:r>
              <a:rPr lang="en-US" dirty="0" err="1"/>
              <a:t>printf</a:t>
            </a:r>
            <a:r>
              <a:rPr lang="en-US" dirty="0"/>
              <a:t> "\</a:t>
            </a:r>
            <a:r>
              <a:rPr lang="en-US" dirty="0" err="1"/>
              <a:t>xfc</a:t>
            </a:r>
            <a:r>
              <a:rPr lang="en-US" dirty="0"/>
              <a:t>\xf7\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%%121\$</a:t>
            </a:r>
            <a:r>
              <a:rPr lang="en-US" dirty="0" err="1"/>
              <a:t>nx</a:t>
            </a:r>
            <a:r>
              <a:rPr lang="en-US" dirty="0"/>
              <a:t>")</a:t>
            </a:r>
            <a:r>
              <a:rPr lang="en-US" baseline="0" dirty="0"/>
              <a:t> // set a 2</a:t>
            </a:r>
            <a:r>
              <a:rPr lang="en-US" baseline="30000" dirty="0"/>
              <a:t>nd</a:t>
            </a:r>
            <a:r>
              <a:rPr lang="en-US" baseline="0" dirty="0"/>
              <a:t> break at the </a:t>
            </a:r>
            <a:r>
              <a:rPr lang="en-US" baseline="0" dirty="0" err="1"/>
              <a:t>printf</a:t>
            </a:r>
            <a:r>
              <a:rPr lang="en-US" baseline="0" dirty="0"/>
              <a:t> call and stop there; use x/2 $</a:t>
            </a:r>
            <a:r>
              <a:rPr lang="en-US" baseline="0" dirty="0" err="1"/>
              <a:t>ebp</a:t>
            </a:r>
            <a:r>
              <a:rPr lang="en-US" baseline="0" dirty="0"/>
              <a:t> to find return </a:t>
            </a:r>
            <a:r>
              <a:rPr lang="en-US" baseline="0" dirty="0" err="1"/>
              <a:t>addr</a:t>
            </a:r>
            <a:r>
              <a:rPr lang="en-US" baseline="0" dirty="0"/>
              <a:t> (works only if –</a:t>
            </a:r>
            <a:r>
              <a:rPr lang="en-US" baseline="0" dirty="0" err="1"/>
              <a:t>mpreferred</a:t>
            </a:r>
            <a:r>
              <a:rPr lang="en-US" baseline="0" dirty="0"/>
              <a:t>-stack-boundary=2 is used!); use x $</a:t>
            </a:r>
            <a:r>
              <a:rPr lang="en-US" baseline="0" dirty="0" err="1"/>
              <a:t>esp</a:t>
            </a:r>
            <a:r>
              <a:rPr lang="en-US" baseline="0" dirty="0"/>
              <a:t> to see pointer to </a:t>
            </a:r>
            <a:r>
              <a:rPr lang="en-US" baseline="0" dirty="0" err="1"/>
              <a:t>argv</a:t>
            </a:r>
            <a:r>
              <a:rPr lang="en-US" baseline="0" dirty="0"/>
              <a:t>[1] as </a:t>
            </a:r>
            <a:r>
              <a:rPr lang="en-US" baseline="0" dirty="0" err="1"/>
              <a:t>printf</a:t>
            </a:r>
            <a:r>
              <a:rPr lang="en-US" baseline="0" dirty="0"/>
              <a:t> is just about to execute, or simply use p </a:t>
            </a:r>
            <a:r>
              <a:rPr lang="en-US" baseline="0" dirty="0" err="1"/>
              <a:t>argv</a:t>
            </a:r>
            <a:r>
              <a:rPr lang="en-US" baseline="0" dirty="0"/>
              <a:t>[1] to get </a:t>
            </a:r>
            <a:r>
              <a:rPr lang="en-US" baseline="0" dirty="0" err="1"/>
              <a:t>addr</a:t>
            </a:r>
            <a:r>
              <a:rPr lang="en-US" baseline="0" dirty="0"/>
              <a:t> of </a:t>
            </a:r>
            <a:r>
              <a:rPr lang="en-US" baseline="0" dirty="0" err="1"/>
              <a:t>argv</a:t>
            </a:r>
            <a:r>
              <a:rPr lang="en-US" baseline="0" dirty="0"/>
              <a:t>[1]; offset is the (</a:t>
            </a:r>
            <a:r>
              <a:rPr lang="en-US" baseline="0" dirty="0" err="1"/>
              <a:t>addr</a:t>
            </a:r>
            <a:r>
              <a:rPr lang="en-US" baseline="0" dirty="0"/>
              <a:t> of </a:t>
            </a:r>
            <a:r>
              <a:rPr lang="en-US" baseline="0" dirty="0" err="1"/>
              <a:t>argv</a:t>
            </a:r>
            <a:r>
              <a:rPr lang="en-US" baseline="0" dirty="0"/>
              <a:t>[1] minus $</a:t>
            </a:r>
            <a:r>
              <a:rPr lang="en-US" baseline="0" dirty="0" err="1"/>
              <a:t>esp</a:t>
            </a:r>
            <a:r>
              <a:rPr lang="en-US" baseline="0" dirty="0"/>
              <a:t>)/4-3 (use p command and may have to cast with (</a:t>
            </a:r>
            <a:r>
              <a:rPr lang="en-US" baseline="0" dirty="0" err="1"/>
              <a:t>int</a:t>
            </a:r>
            <a:r>
              <a:rPr lang="en-US" baseline="0" dirty="0"/>
              <a:t>)$</a:t>
            </a:r>
            <a:r>
              <a:rPr lang="en-US" baseline="0" dirty="0" err="1"/>
              <a:t>esp</a:t>
            </a:r>
            <a:r>
              <a:rPr lang="en-US" baseline="0" dirty="0"/>
              <a:t> to use in arithmetic expressions; value to be written is 0x00000004; single command that works: 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((*(int*)$esp)-(int)$esp)/4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</a:t>
            </a:r>
            <a:r>
              <a:rPr lang="en-US" baseline="0" dirty="0"/>
              <a:t> just write in ascending order by reordering the parameter selectors or reordering the addresses in the format string; but all of these require four addresses in the format string… which is fine but slightly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./format $(python -c 'print "\x2c\xd2\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\x2e\xd2\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\xff%56280x%120$hn%9247x%121$hn"') worked on razor, Oct 29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./format $(python -c 'print "\x2c\xd1\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\x2e\xd1\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\xff%56264x%126$hn%9263x%127$hnxx”’) worked on razor Oct 29 2020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read arbitrarily far into the stack</a:t>
            </a:r>
          </a:p>
          <a:p>
            <a:r>
              <a:rPr lang="en-US" dirty="0"/>
              <a:t>We can inject arbitrarily many bytes into the stack</a:t>
            </a:r>
          </a:p>
          <a:p>
            <a:pPr lvl="1"/>
            <a:r>
              <a:rPr lang="en-US" dirty="0"/>
              <a:t>And eventually we’ll see them if we search far enough</a:t>
            </a:r>
          </a:p>
          <a:p>
            <a:r>
              <a:rPr lang="en-US" dirty="0"/>
              <a:t>So what?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00B0F0"/>
                </a:solidFill>
              </a:rPr>
              <a:t>might</a:t>
            </a:r>
            <a:r>
              <a:rPr lang="en-US" dirty="0"/>
              <a:t> be bad if there is sensitive info on the stack (</a:t>
            </a:r>
            <a:r>
              <a:rPr lang="en-US" dirty="0" err="1"/>
              <a:t>eg</a:t>
            </a:r>
            <a:r>
              <a:rPr lang="en-US" dirty="0"/>
              <a:t>, passwords)</a:t>
            </a:r>
          </a:p>
          <a:p>
            <a:pPr lvl="1"/>
            <a:r>
              <a:rPr lang="en-US" dirty="0"/>
              <a:t>But more importantly, </a:t>
            </a:r>
            <a:r>
              <a:rPr lang="en-US" dirty="0" err="1"/>
              <a:t>printf</a:t>
            </a:r>
            <a:r>
              <a:rPr lang="en-US" dirty="0"/>
              <a:t> has the </a:t>
            </a:r>
            <a:r>
              <a:rPr lang="en-US" dirty="0">
                <a:solidFill>
                  <a:srgbClr val="00B0F0"/>
                </a:solidFill>
              </a:rPr>
              <a:t>%n</a:t>
            </a:r>
            <a:r>
              <a:rPr lang="en-US" dirty="0"/>
              <a:t> format flag</a:t>
            </a:r>
          </a:p>
          <a:p>
            <a:pPr lvl="2"/>
            <a:r>
              <a:rPr lang="en-US" dirty="0"/>
              <a:t>Let’s take a look at </a:t>
            </a:r>
            <a:r>
              <a:rPr lang="en-US" dirty="0" err="1"/>
              <a:t>percentn.c</a:t>
            </a:r>
            <a:r>
              <a:rPr lang="en-US" dirty="0"/>
              <a:t> on razor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main ()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("12345%n6%n\n",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&amp;j);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("%d chars output, then %d\n",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n’s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parameter should be an address of 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will write “number of chars output thus far” to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the indicated address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%n to write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rgbClr val="00B0F0"/>
                </a:solidFill>
              </a:rPr>
              <a:t>inject addresses </a:t>
            </a:r>
            <a:r>
              <a:rPr lang="en-US" dirty="0"/>
              <a:t>via the format string itself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B0F0"/>
                </a:solidFill>
              </a:rPr>
              <a:t>parameter selection </a:t>
            </a:r>
            <a:r>
              <a:rPr lang="en-US" dirty="0"/>
              <a:t>to point at those addresses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B0F0"/>
                </a:solidFill>
              </a:rPr>
              <a:t>%n</a:t>
            </a:r>
            <a:r>
              <a:rPr lang="en-US" dirty="0"/>
              <a:t> to indicate that the injected address(</a:t>
            </a:r>
            <a:r>
              <a:rPr lang="en-US" dirty="0" err="1"/>
              <a:t>es</a:t>
            </a:r>
            <a:r>
              <a:rPr lang="en-US" dirty="0"/>
              <a:t>) should be written to</a:t>
            </a:r>
          </a:p>
          <a:p>
            <a:pPr lvl="1"/>
            <a:r>
              <a:rPr lang="en-US" dirty="0"/>
              <a:t>Some C libraries have %n disabled now</a:t>
            </a:r>
          </a:p>
          <a:p>
            <a:r>
              <a:rPr lang="en-US" dirty="0"/>
              <a:t>We can manipulate the </a:t>
            </a:r>
            <a:r>
              <a:rPr lang="en-US" dirty="0">
                <a:solidFill>
                  <a:srgbClr val="00B0F0"/>
                </a:solidFill>
              </a:rPr>
              <a:t>value</a:t>
            </a:r>
            <a:r>
              <a:rPr lang="en-US" dirty="0"/>
              <a:t> we’d like to write using width indicators (</a:t>
            </a:r>
            <a:r>
              <a:rPr lang="en-US" dirty="0" err="1"/>
              <a:t>eg</a:t>
            </a:r>
            <a:r>
              <a:rPr lang="en-US" dirty="0"/>
              <a:t>, %1234x)</a:t>
            </a:r>
          </a:p>
          <a:p>
            <a:pPr lvl="1"/>
            <a:r>
              <a:rPr lang="en-US" dirty="0"/>
              <a:t>The one restriction is that we can’t </a:t>
            </a:r>
            <a:r>
              <a:rPr lang="en-US" dirty="0">
                <a:solidFill>
                  <a:srgbClr val="00B0F0"/>
                </a:solidFill>
              </a:rPr>
              <a:t>decrease</a:t>
            </a:r>
            <a:r>
              <a:rPr lang="en-US" dirty="0"/>
              <a:t> width so we either need to wrap our target’s size or do writes in order of increasing value</a:t>
            </a:r>
          </a:p>
          <a:p>
            <a:pPr lvl="1"/>
            <a:r>
              <a:rPr lang="en-US" dirty="0"/>
              <a:t>With care we can write any value to any address (except .</a:t>
            </a:r>
            <a:r>
              <a:rPr lang="en-US" dirty="0" err="1"/>
              <a:t>dtors</a:t>
            </a:r>
            <a:r>
              <a:rPr lang="en-US" dirty="0"/>
              <a:t> list on razor because it’s </a:t>
            </a:r>
            <a:r>
              <a:rPr lang="en-US" dirty="0" err="1"/>
              <a:t>readonly</a:t>
            </a:r>
            <a:r>
              <a:rPr lang="en-US" dirty="0"/>
              <a:t> nowadays)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Format String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pass in the string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“\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xdc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\xf5\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\xff%120$n”</a:t>
            </a:r>
          </a:p>
          <a:p>
            <a:pPr lvl="1"/>
            <a:r>
              <a:rPr lang="en-US" dirty="0"/>
              <a:t>First four bytes are the address we wish to write to</a:t>
            </a:r>
          </a:p>
          <a:p>
            <a:pPr lvl="1"/>
            <a:r>
              <a:rPr lang="en-US" dirty="0"/>
              <a:t>The 120 is the parameter selector for the %n format </a:t>
            </a:r>
            <a:r>
              <a:rPr lang="en-US" dirty="0" err="1"/>
              <a:t>specifier</a:t>
            </a:r>
            <a:endParaRPr lang="en-US" dirty="0"/>
          </a:p>
          <a:p>
            <a:pPr lvl="2"/>
            <a:r>
              <a:rPr lang="en-US" dirty="0"/>
              <a:t>This means go 120*4 bytes up the stack and find the address to write to</a:t>
            </a:r>
          </a:p>
          <a:p>
            <a:pPr lvl="2"/>
            <a:r>
              <a:rPr lang="en-US" dirty="0"/>
              <a:t>We’re trying to find 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xdc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\xf5\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dirty="0"/>
              <a:t> on the stack as the </a:t>
            </a:r>
            <a:r>
              <a:rPr lang="en-US" dirty="0" err="1"/>
              <a:t>argv</a:t>
            </a:r>
            <a:r>
              <a:rPr lang="en-US" dirty="0"/>
              <a:t>[1] parameter </a:t>
            </a:r>
          </a:p>
          <a:p>
            <a:pPr lvl="3"/>
            <a:r>
              <a:rPr lang="en-US" dirty="0"/>
              <a:t>Why is </a:t>
            </a:r>
            <a:r>
              <a:rPr lang="en-US" dirty="0" err="1"/>
              <a:t>argv</a:t>
            </a:r>
            <a:r>
              <a:rPr lang="en-US" dirty="0"/>
              <a:t>[1] on the stack at all?</a:t>
            </a:r>
          </a:p>
          <a:p>
            <a:pPr lvl="3"/>
            <a:r>
              <a:rPr lang="en-US" dirty="0"/>
              <a:t>Could we put the target address in envp as well?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25698"/>
              </p:ext>
            </p:extLst>
          </p:nvPr>
        </p:nvGraphicFramePr>
        <p:xfrm>
          <a:off x="206190" y="149405"/>
          <a:ext cx="8340162" cy="65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main’s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fp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0xfffff980</a:t>
                      </a:r>
                      <a:r>
                        <a:rPr lang="en-US" sz="1600" b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main()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0xfffff984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sz="1600" baseline="30000" dirty="0"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param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ptr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init’s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libc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0xfffff990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00000002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ptr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array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envp array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Courier New" pitchFamily="49" charset="0"/>
                          <a:cs typeface="Courier New" pitchFamily="49" charset="0"/>
                        </a:rPr>
                        <a:t>stuff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array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argv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argv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“./format”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0xffffffabc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0xfffff984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0xffffffac4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“%120$n”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0xffffffac8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Attack: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attack is a major pain</a:t>
            </a:r>
          </a:p>
          <a:p>
            <a:pPr lvl="1"/>
            <a:r>
              <a:rPr lang="en-US" dirty="0"/>
              <a:t>Most people have felt level 12 is the hardest on razor</a:t>
            </a:r>
          </a:p>
          <a:p>
            <a:pPr lvl="1"/>
            <a:r>
              <a:rPr lang="en-US" dirty="0"/>
              <a:t>The biggest issue is that addresses keep moving when you change </a:t>
            </a:r>
            <a:r>
              <a:rPr lang="en-US" dirty="0" err="1"/>
              <a:t>argv</a:t>
            </a:r>
            <a:r>
              <a:rPr lang="en-US" dirty="0"/>
              <a:t>[1] and sometimes </a:t>
            </a:r>
            <a:r>
              <a:rPr lang="en-US" dirty="0" err="1"/>
              <a:t>argv</a:t>
            </a:r>
            <a:r>
              <a:rPr lang="en-US" dirty="0"/>
              <a:t>[1] is not aligned</a:t>
            </a:r>
          </a:p>
          <a:p>
            <a:pPr lvl="2"/>
            <a:r>
              <a:rPr lang="en-US" dirty="0" err="1"/>
              <a:t>Solns</a:t>
            </a:r>
            <a:r>
              <a:rPr lang="en-US" dirty="0"/>
              <a:t>: (1) keep trying, hopefully things converge, (2) be persistent and expect to spend some time on this, (3) adding extra chars to the end of </a:t>
            </a:r>
            <a:r>
              <a:rPr lang="en-US" dirty="0" err="1"/>
              <a:t>argv</a:t>
            </a:r>
            <a:r>
              <a:rPr lang="en-US" dirty="0"/>
              <a:t>[1] can help with alignment</a:t>
            </a:r>
          </a:p>
          <a:p>
            <a:r>
              <a:rPr lang="en-US" dirty="0"/>
              <a:t>Let’s go play on razor for a bit…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Attack: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1) That sucked</a:t>
            </a:r>
          </a:p>
          <a:p>
            <a:pPr lvl="1"/>
            <a:r>
              <a:rPr lang="en-US" dirty="0"/>
              <a:t>2) Writing .</a:t>
            </a:r>
            <a:r>
              <a:rPr lang="en-US" dirty="0" err="1"/>
              <a:t>dtors</a:t>
            </a:r>
            <a:r>
              <a:rPr lang="en-US" dirty="0"/>
              <a:t> would have been a lot </a:t>
            </a:r>
            <a:r>
              <a:rPr lang="en-US" dirty="0">
                <a:solidFill>
                  <a:srgbClr val="00B0F0"/>
                </a:solidFill>
              </a:rPr>
              <a:t>easier</a:t>
            </a:r>
            <a:r>
              <a:rPr lang="en-US" dirty="0"/>
              <a:t> since it doesn’t move as we adjust </a:t>
            </a:r>
            <a:r>
              <a:rPr lang="en-US" dirty="0" err="1"/>
              <a:t>argv</a:t>
            </a:r>
            <a:r>
              <a:rPr lang="en-US" dirty="0"/>
              <a:t>[1]</a:t>
            </a:r>
          </a:p>
          <a:p>
            <a:pPr lvl="2"/>
            <a:r>
              <a:rPr lang="en-US" dirty="0"/>
              <a:t>This is one reason format attacks have traditionally targeted .</a:t>
            </a:r>
            <a:r>
              <a:rPr lang="en-US" dirty="0" err="1"/>
              <a:t>dtors</a:t>
            </a:r>
            <a:endParaRPr lang="en-US" dirty="0"/>
          </a:p>
          <a:p>
            <a:pPr lvl="2"/>
            <a:r>
              <a:rPr lang="en-US" dirty="0"/>
              <a:t>Another reason to target .</a:t>
            </a:r>
            <a:r>
              <a:rPr lang="en-US" dirty="0" err="1"/>
              <a:t>dtors</a:t>
            </a:r>
            <a:r>
              <a:rPr lang="en-US" dirty="0"/>
              <a:t> is that the code virtually </a:t>
            </a:r>
            <a:r>
              <a:rPr lang="en-US" dirty="0">
                <a:solidFill>
                  <a:srgbClr val="00B0F0"/>
                </a:solidFill>
              </a:rPr>
              <a:t>has</a:t>
            </a:r>
            <a:r>
              <a:rPr lang="en-US" dirty="0"/>
              <a:t> to run the </a:t>
            </a:r>
            <a:r>
              <a:rPr lang="en-US" dirty="0" err="1"/>
              <a:t>shellcode</a:t>
            </a:r>
            <a:r>
              <a:rPr lang="en-US" dirty="0"/>
              <a:t> eventually and (unlike buffers) won’t mess up your exploit after a </a:t>
            </a:r>
            <a:r>
              <a:rPr lang="en-US" dirty="0" err="1"/>
              <a:t>strcpy</a:t>
            </a:r>
            <a:endParaRPr lang="en-US" dirty="0"/>
          </a:p>
          <a:p>
            <a:pPr lvl="2"/>
            <a:r>
              <a:rPr lang="en-US" dirty="0"/>
              <a:t>Another reason to target .</a:t>
            </a:r>
            <a:r>
              <a:rPr lang="en-US" dirty="0" err="1"/>
              <a:t>dtors</a:t>
            </a:r>
            <a:r>
              <a:rPr lang="en-US" dirty="0"/>
              <a:t> is because you </a:t>
            </a:r>
            <a:r>
              <a:rPr lang="en-US" dirty="0">
                <a:solidFill>
                  <a:srgbClr val="00B0F0"/>
                </a:solidFill>
              </a:rPr>
              <a:t>can</a:t>
            </a:r>
            <a:r>
              <a:rPr lang="en-US" dirty="0"/>
              <a:t> target .</a:t>
            </a:r>
            <a:r>
              <a:rPr lang="en-US" dirty="0" err="1"/>
              <a:t>dtors</a:t>
            </a:r>
            <a:r>
              <a:rPr lang="en-US" dirty="0"/>
              <a:t> (you can’t when doing buffers overflows of course)</a:t>
            </a:r>
          </a:p>
          <a:p>
            <a:pPr lvl="1"/>
            <a:r>
              <a:rPr lang="en-US" dirty="0"/>
              <a:t>3) If we’re stuck hitting the return address, you had better be patient and be willing to experiment a little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String Attack: </a:t>
            </a:r>
            <a:r>
              <a:rPr lang="en-US" dirty="0" err="1"/>
              <a:t>Shellcode</a:t>
            </a:r>
            <a:r>
              <a:rPr lang="en-US" dirty="0"/>
              <a:t>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write 0xffff9db0 (assuming this is the middle of NOP sled) not 0x00000004</a:t>
            </a:r>
          </a:p>
          <a:p>
            <a:pPr lvl="1"/>
            <a:r>
              <a:rPr lang="en-US" dirty="0"/>
              <a:t>We can’t just put a </a:t>
            </a:r>
            <a:r>
              <a:rPr lang="en-US" dirty="0" err="1"/>
              <a:t>printf</a:t>
            </a:r>
            <a:r>
              <a:rPr lang="en-US" dirty="0"/>
              <a:t> %3221224880x in our </a:t>
            </a:r>
            <a:r>
              <a:rPr lang="en-US" dirty="0" err="1"/>
              <a:t>argv</a:t>
            </a:r>
            <a:r>
              <a:rPr lang="en-US" dirty="0"/>
              <a:t>[1]</a:t>
            </a:r>
          </a:p>
          <a:p>
            <a:pPr lvl="2"/>
            <a:r>
              <a:rPr lang="en-US" dirty="0"/>
              <a:t>Might be a tad slow</a:t>
            </a:r>
          </a:p>
          <a:p>
            <a:pPr lvl="1"/>
            <a:r>
              <a:rPr lang="en-US" dirty="0"/>
              <a:t>We’re going to have to write to four addresses?</a:t>
            </a:r>
          </a:p>
          <a:p>
            <a:pPr lvl="2"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00  00  00  ff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00  00  00  ff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00  00  00  9d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 00  00  b0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2514" y="4580966"/>
            <a:ext cx="263633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 they’re not increasing from right-to-left!</a:t>
            </a:r>
          </a:p>
          <a:p>
            <a:r>
              <a:rPr lang="en-US" dirty="0" err="1"/>
              <a:t>Gah</a:t>
            </a:r>
            <a:r>
              <a:rPr lang="en-US" dirty="0"/>
              <a:t>!!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1085" y="4329954"/>
            <a:ext cx="2895600" cy="1595717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Non-increasing bytes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We can actually fix this by wrapping the values past 256 and relying on the lowest-order byte</a:t>
            </a:r>
          </a:p>
          <a:p>
            <a:pPr lvl="2"/>
            <a:r>
              <a:rPr lang="en-US" dirty="0"/>
              <a:t>So here we would write 0xff at the first address, 0xff at the next, then 0x19d, and finally 0x1b0 at the last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We’re going to have to write to </a:t>
            </a:r>
            <a:r>
              <a:rPr lang="en-US" b="1" dirty="0"/>
              <a:t>four</a:t>
            </a:r>
            <a:r>
              <a:rPr lang="en-US" dirty="0"/>
              <a:t> addresses?</a:t>
            </a:r>
          </a:p>
          <a:p>
            <a:pPr lvl="2"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00  00  00  ff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00  00  00  ff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00  00  01  9d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 00  01  b0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2514" y="4580966"/>
            <a:ext cx="263633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they’re increasing…</a:t>
            </a:r>
          </a:p>
          <a:p>
            <a:r>
              <a:rPr lang="en-US" dirty="0"/>
              <a:t>Great!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1085" y="4219012"/>
            <a:ext cx="2895600" cy="1595717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8122" y="6194620"/>
            <a:ext cx="598913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that we finally got that fixed, let’s do it a different way.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16-bits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 err="1">
                <a:solidFill>
                  <a:srgbClr val="00B0F0"/>
                </a:solidFill>
              </a:rPr>
              <a:t>hn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means that the address given points to a short (</a:t>
            </a:r>
            <a:r>
              <a:rPr lang="en-US" dirty="0" err="1"/>
              <a:t>ie</a:t>
            </a:r>
            <a:r>
              <a:rPr lang="en-US" dirty="0"/>
              <a:t>, a </a:t>
            </a:r>
            <a:r>
              <a:rPr lang="en-US" dirty="0">
                <a:solidFill>
                  <a:srgbClr val="00B0F0"/>
                </a:solidFill>
              </a:rPr>
              <a:t>16-bit</a:t>
            </a:r>
            <a:r>
              <a:rPr lang="en-US" dirty="0"/>
              <a:t> integer)</a:t>
            </a:r>
          </a:p>
          <a:p>
            <a:pPr lvl="1"/>
            <a:r>
              <a:rPr lang="en-US" dirty="0"/>
              <a:t>You can safely put %64000x in a format string</a:t>
            </a:r>
          </a:p>
          <a:p>
            <a:pPr lvl="1"/>
            <a:r>
              <a:rPr lang="en-US" dirty="0"/>
              <a:t>This induces all kind of </a:t>
            </a:r>
            <a:r>
              <a:rPr lang="en-US" dirty="0">
                <a:solidFill>
                  <a:srgbClr val="00B0F0"/>
                </a:solidFill>
              </a:rPr>
              <a:t>touchiness</a:t>
            </a:r>
            <a:r>
              <a:rPr lang="en-US" dirty="0"/>
              <a:t> since the size of that width indicator may affect stack values, but at least we need only </a:t>
            </a:r>
            <a:r>
              <a:rPr lang="en-US" dirty="0">
                <a:solidFill>
                  <a:srgbClr val="00B0F0"/>
                </a:solidFill>
              </a:rPr>
              <a:t>two</a:t>
            </a:r>
            <a:r>
              <a:rPr lang="en-US" dirty="0"/>
              <a:t> addresses in our </a:t>
            </a:r>
            <a:r>
              <a:rPr lang="en-US" dirty="0" err="1"/>
              <a:t>printf</a:t>
            </a:r>
            <a:r>
              <a:rPr lang="en-US" dirty="0"/>
              <a:t> instead of </a:t>
            </a:r>
            <a:r>
              <a:rPr lang="en-US" dirty="0">
                <a:solidFill>
                  <a:srgbClr val="00B0F0"/>
                </a:solidFill>
              </a:rPr>
              <a:t>four</a:t>
            </a:r>
          </a:p>
          <a:p>
            <a:r>
              <a:rPr lang="en-US" dirty="0"/>
              <a:t>So final form of </a:t>
            </a:r>
            <a:r>
              <a:rPr lang="en-US" dirty="0" err="1"/>
              <a:t>argv</a:t>
            </a:r>
            <a:r>
              <a:rPr lang="en-US" dirty="0"/>
              <a:t>[1]: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\xf5\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\xf5\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%%64000x%%115\$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%%18000x%%116\$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65412" y="5109882"/>
            <a:ext cx="1532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353671" y="5136776"/>
            <a:ext cx="546847" cy="475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534" y="5620856"/>
            <a:ext cx="259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1</a:t>
            </a:r>
            <a:r>
              <a:rPr lang="en-US" baseline="30000" dirty="0"/>
              <a:t>st </a:t>
            </a:r>
            <a:r>
              <a:rPr lang="en-US" dirty="0"/>
              <a:t>16-bit write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68706" y="5127812"/>
            <a:ext cx="1532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537014" y="5567083"/>
            <a:ext cx="995080" cy="1344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838" y="6078070"/>
            <a:ext cx="27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2</a:t>
            </a:r>
            <a:r>
              <a:rPr lang="en-US" baseline="30000" dirty="0"/>
              <a:t>nd</a:t>
            </a:r>
            <a:r>
              <a:rPr lang="en-US" dirty="0"/>
              <a:t> 16-bit write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63086" y="5118842"/>
            <a:ext cx="708160" cy="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4258235" y="5127813"/>
            <a:ext cx="744074" cy="331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9016" y="5387770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first write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23697" y="5118841"/>
            <a:ext cx="8247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150223" y="5177118"/>
            <a:ext cx="762004" cy="663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0357" y="5800148"/>
            <a:ext cx="304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find </a:t>
            </a:r>
            <a:r>
              <a:rPr lang="en-US" dirty="0" err="1"/>
              <a:t>addr</a:t>
            </a:r>
            <a:r>
              <a:rPr lang="en-US" dirty="0"/>
              <a:t> of 1</a:t>
            </a:r>
            <a:r>
              <a:rPr lang="en-US" baseline="30000" dirty="0"/>
              <a:t>st</a:t>
            </a:r>
            <a:r>
              <a:rPr lang="en-US" dirty="0"/>
              <a:t> write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3957" y="5118842"/>
            <a:ext cx="7798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566650" y="5204011"/>
            <a:ext cx="313763" cy="161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8117" y="5387770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2</a:t>
            </a:r>
            <a:r>
              <a:rPr lang="en-US" baseline="30000" dirty="0"/>
              <a:t>nd</a:t>
            </a:r>
            <a:r>
              <a:rPr lang="en-US" dirty="0"/>
              <a:t> write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252501" y="5118841"/>
            <a:ext cx="8247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7216588" y="5468470"/>
            <a:ext cx="1165413" cy="466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6010" y="6239418"/>
            <a:ext cx="31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find </a:t>
            </a:r>
            <a:r>
              <a:rPr lang="en-US" dirty="0" err="1"/>
              <a:t>addr</a:t>
            </a:r>
            <a:r>
              <a:rPr lang="en-US" dirty="0"/>
              <a:t> of 2</a:t>
            </a:r>
            <a:r>
              <a:rPr lang="en-US" baseline="30000" dirty="0"/>
              <a:t>nd</a:t>
            </a:r>
            <a:r>
              <a:rPr lang="en-US" dirty="0"/>
              <a:t> write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Case: The Off-by-One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 overflows come in all shapes and sizes</a:t>
            </a:r>
          </a:p>
          <a:p>
            <a:pPr lvl="1"/>
            <a:r>
              <a:rPr lang="en-US" dirty="0"/>
              <a:t>Some are not exploitable because you can’t reach the return address or affect anything of value</a:t>
            </a:r>
          </a:p>
          <a:p>
            <a:pPr lvl="1"/>
            <a:r>
              <a:rPr lang="en-US" dirty="0"/>
              <a:t>Obviously, the razor challenges are all exploitable, often in subtly different ways</a:t>
            </a:r>
          </a:p>
          <a:p>
            <a:pPr lvl="2"/>
            <a:r>
              <a:rPr lang="en-US" dirty="0"/>
              <a:t>One level requires you overwrite the buffer’s index on the way to the return address—tricky!  (And depends on </a:t>
            </a:r>
            <a:r>
              <a:rPr lang="en-US" dirty="0" err="1"/>
              <a:t>endian-ness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Another level overwrites only one byte beyond the buffer’s end</a:t>
            </a:r>
          </a:p>
          <a:p>
            <a:pPr lvl="3"/>
            <a:r>
              <a:rPr lang="en-US" dirty="0"/>
              <a:t>This is called an “off-by-one” error</a:t>
            </a:r>
          </a:p>
          <a:p>
            <a:pPr lvl="3"/>
            <a:r>
              <a:rPr lang="en-US" dirty="0"/>
              <a:t>Described only in 3</a:t>
            </a:r>
            <a:r>
              <a:rPr lang="en-US" baseline="30000" dirty="0"/>
              <a:t>rd</a:t>
            </a:r>
            <a:r>
              <a:rPr lang="en-US" dirty="0"/>
              <a:t> ed. of textbook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46FF-BE7B-5846-BD1E-0209BD2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1A75-D628-F240-A4AA-9382A8EFA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That was extremely touchy, but core dumps really saved the day</a:t>
            </a:r>
          </a:p>
          <a:p>
            <a:r>
              <a:rPr lang="en-US" dirty="0"/>
              <a:t>core file is NOT overwritten (Ubuntu bug) so rm core every time you run</a:t>
            </a:r>
          </a:p>
          <a:p>
            <a:r>
              <a:rPr lang="en-US" dirty="0"/>
              <a:t>The “%</a:t>
            </a:r>
            <a:r>
              <a:rPr lang="en-US" dirty="0" err="1"/>
              <a:t>hn</a:t>
            </a:r>
            <a:r>
              <a:rPr lang="en-US" dirty="0"/>
              <a:t>” isn’t really necessary, and just “%n” would work</a:t>
            </a:r>
          </a:p>
        </p:txBody>
      </p:sp>
    </p:spTree>
    <p:extLst>
      <p:ext uri="{BB962C8B-B14F-4D97-AF65-F5344CB8AC3E}">
        <p14:creationId xmlns:p14="http://schemas.microsoft.com/office/powerpoint/2010/main" val="35884481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Example: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73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Return </a:t>
            </a:r>
            <a:r>
              <a:rPr lang="en-US" dirty="0" err="1"/>
              <a:t>addr</a:t>
            </a:r>
            <a:r>
              <a:rPr lang="en-US" dirty="0"/>
              <a:t> is $ebp+4 (assuming –</a:t>
            </a:r>
            <a:r>
              <a:rPr lang="en-US" dirty="0" err="1"/>
              <a:t>mpreferred</a:t>
            </a:r>
            <a:r>
              <a:rPr lang="en-US" dirty="0"/>
              <a:t>-stack-boundary=2)</a:t>
            </a:r>
          </a:p>
          <a:p>
            <a:r>
              <a:rPr lang="en-US" dirty="0"/>
              <a:t>Parameter selection is ((*(</a:t>
            </a:r>
            <a:r>
              <a:rPr lang="en-US" dirty="0" err="1"/>
              <a:t>int</a:t>
            </a:r>
            <a:r>
              <a:rPr lang="en-US" dirty="0"/>
              <a:t>*)$</a:t>
            </a:r>
            <a:r>
              <a:rPr lang="en-US" dirty="0" err="1"/>
              <a:t>esp</a:t>
            </a:r>
            <a:r>
              <a:rPr lang="en-US" dirty="0"/>
              <a:t>)-(</a:t>
            </a:r>
            <a:r>
              <a:rPr lang="en-US" dirty="0" err="1"/>
              <a:t>int</a:t>
            </a:r>
            <a:r>
              <a:rPr lang="en-US" dirty="0"/>
              <a:t>)$</a:t>
            </a:r>
            <a:r>
              <a:rPr lang="en-US" dirty="0" err="1"/>
              <a:t>esp</a:t>
            </a:r>
            <a:r>
              <a:rPr lang="en-US" dirty="0"/>
              <a:t>)/4</a:t>
            </a:r>
          </a:p>
          <a:p>
            <a:pPr lvl="1"/>
            <a:r>
              <a:rPr lang="en-US" dirty="0"/>
              <a:t>Right before </a:t>
            </a:r>
            <a:r>
              <a:rPr lang="en-US" dirty="0" err="1"/>
              <a:t>printf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Value to write is relatively easy to figure out</a:t>
            </a:r>
          </a:p>
          <a:p>
            <a:r>
              <a:rPr lang="en-US" dirty="0"/>
              <a:t>After it works in </a:t>
            </a:r>
            <a:r>
              <a:rPr lang="en-US" dirty="0" err="1"/>
              <a:t>gdb</a:t>
            </a:r>
            <a:r>
              <a:rPr lang="en-US" dirty="0"/>
              <a:t>, it probably won’t work live, but force core dumps</a:t>
            </a:r>
          </a:p>
          <a:p>
            <a:pPr lvl="1"/>
            <a:r>
              <a:rPr lang="en-US" dirty="0" err="1"/>
              <a:t>ulimit</a:t>
            </a:r>
            <a:r>
              <a:rPr lang="en-US" dirty="0"/>
              <a:t> –c unlimited</a:t>
            </a:r>
          </a:p>
          <a:p>
            <a:pPr lvl="1"/>
            <a:r>
              <a:rPr lang="en-US" dirty="0"/>
              <a:t>“\</a:t>
            </a:r>
            <a:r>
              <a:rPr lang="en-US" dirty="0" err="1"/>
              <a:t>xdc</a:t>
            </a:r>
            <a:r>
              <a:rPr lang="en-US" dirty="0"/>
              <a:t>\xf5\</a:t>
            </a:r>
            <a:r>
              <a:rPr lang="en-US" dirty="0" err="1"/>
              <a:t>xff</a:t>
            </a:r>
            <a:r>
              <a:rPr lang="en-US" dirty="0">
                <a:solidFill>
                  <a:srgbClr val="FF0000"/>
                </a:solidFill>
              </a:rPr>
              <a:t>\x11</a:t>
            </a:r>
            <a:r>
              <a:rPr lang="en-US" dirty="0"/>
              <a:t>\x…” causes a core dump if your parameter selector hits it</a:t>
            </a:r>
          </a:p>
          <a:p>
            <a:pPr lvl="1"/>
            <a:r>
              <a:rPr lang="en-US" dirty="0"/>
              <a:t>After core dump use “x/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addr</a:t>
            </a:r>
            <a:r>
              <a:rPr lang="en-US" dirty="0"/>
              <a:t>&gt;” to get the </a:t>
            </a:r>
            <a:r>
              <a:rPr lang="en-US" dirty="0" err="1"/>
              <a:t>intsr</a:t>
            </a:r>
            <a:r>
              <a:rPr lang="en-US" dirty="0"/>
              <a:t> (should be </a:t>
            </a:r>
            <a:r>
              <a:rPr lang="en-US" dirty="0" err="1"/>
              <a:t>mov</a:t>
            </a:r>
            <a:r>
              <a:rPr lang="en-US" dirty="0"/>
              <a:t> %</a:t>
            </a:r>
            <a:r>
              <a:rPr lang="en-US"/>
              <a:t>bx</a:t>
            </a:r>
            <a:r>
              <a:rPr lang="en-US" dirty="0"/>
              <a:t>,(%</a:t>
            </a:r>
            <a:r>
              <a:rPr lang="en-US" dirty="0" err="1"/>
              <a:t>eax</a:t>
            </a:r>
            <a:r>
              <a:rPr lang="en-US" dirty="0"/>
              <a:t>)), then examine registers to find what value was being written to where</a:t>
            </a:r>
          </a:p>
          <a:p>
            <a:pPr lvl="1"/>
            <a:r>
              <a:rPr lang="en-US" dirty="0"/>
              <a:t>Note: you won’t get a core dump on </a:t>
            </a:r>
            <a:r>
              <a:rPr lang="en-US" dirty="0" err="1"/>
              <a:t>suid</a:t>
            </a:r>
            <a:r>
              <a:rPr lang="en-US" dirty="0"/>
              <a:t>/</a:t>
            </a:r>
            <a:r>
              <a:rPr lang="en-US" dirty="0" err="1"/>
              <a:t>sgid</a:t>
            </a:r>
            <a:r>
              <a:rPr lang="en-US" dirty="0"/>
              <a:t> binaries, so copy the binary then run your exploit to get core dumps</a:t>
            </a:r>
          </a:p>
          <a:p>
            <a:pPr lvl="1"/>
            <a:r>
              <a:rPr lang="en-US" dirty="0"/>
              <a:t>Use “frame” to move up the stack frames</a:t>
            </a:r>
          </a:p>
          <a:p>
            <a:pPr lvl="2"/>
            <a:r>
              <a:rPr lang="en-US" dirty="0"/>
              <a:t>Or use “up” and “down”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Off-by-One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 error, not always exploitable</a:t>
            </a:r>
          </a:p>
          <a:p>
            <a:r>
              <a:rPr lang="en-US" dirty="0"/>
              <a:t>Depends on subtle </a:t>
            </a:r>
            <a:r>
              <a:rPr lang="en-US" dirty="0">
                <a:solidFill>
                  <a:srgbClr val="00B0F0"/>
                </a:solidFill>
              </a:rPr>
              <a:t>details</a:t>
            </a:r>
            <a:r>
              <a:rPr lang="en-US" dirty="0"/>
              <a:t> like </a:t>
            </a:r>
            <a:r>
              <a:rPr lang="en-US" dirty="0" err="1"/>
              <a:t>endianness</a:t>
            </a:r>
            <a:endParaRPr lang="en-US" dirty="0"/>
          </a:p>
          <a:p>
            <a:pPr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offbyone.c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char buffer[256];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n-NO" sz="1500" b="1" dirty="0">
                <a:latin typeface="Courier New" pitchFamily="49" charset="0"/>
                <a:cs typeface="Courier New" pitchFamily="49" charset="0"/>
              </a:rPr>
              <a:t>  for(i = 0; i &lt;= 256; i++) /* BUG */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buffer[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5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at time of overflow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58550"/>
              </p:ext>
            </p:extLst>
          </p:nvPr>
        </p:nvGraphicFramePr>
        <p:xfrm>
          <a:off x="295838" y="1854198"/>
          <a:ext cx="5853951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0xfffff7f4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buffer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(and %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esp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256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b0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b1 b2 b3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main()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char *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sm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ptr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libc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15954" y="2796988"/>
            <a:ext cx="129988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ebp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1"/>
          </p:cNvCxnSpPr>
          <p:nvPr/>
        </p:nvCxnSpPr>
        <p:spPr>
          <a:xfrm rot="10800000" flipV="1">
            <a:off x="6113930" y="2981653"/>
            <a:ext cx="502025" cy="3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51813" y="3756214"/>
            <a:ext cx="129988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b0b1b2b3</a:t>
            </a:r>
            <a:r>
              <a:rPr lang="en-US" dirty="0"/>
              <a:t> points here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rot="10800000">
            <a:off x="6113929" y="4078944"/>
            <a:ext cx="537884" cy="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2376" y="6069106"/>
            <a:ext cx="749449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provided high 24 bits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&amp;buffer == b3b2b1 </a:t>
            </a:r>
            <a:r>
              <a:rPr lang="en-US" dirty="0"/>
              <a:t>(likely) we can change b0 and move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dirty="0"/>
              <a:t> backward to a place in the buffer that we control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Off-by-one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LSB to a </a:t>
            </a:r>
            <a:r>
              <a:rPr lang="en-US" dirty="0">
                <a:solidFill>
                  <a:srgbClr val="00B0F0"/>
                </a:solidFill>
              </a:rPr>
              <a:t>lower</a:t>
            </a:r>
            <a:r>
              <a:rPr lang="en-US" dirty="0"/>
              <a:t> value, causing the </a:t>
            </a:r>
            <a:r>
              <a:rPr lang="en-US" dirty="0" err="1"/>
              <a:t>sfp</a:t>
            </a:r>
            <a:r>
              <a:rPr lang="en-US" dirty="0"/>
              <a:t> value to address an area within the buffer</a:t>
            </a:r>
          </a:p>
          <a:p>
            <a:r>
              <a:rPr lang="en-US" dirty="0"/>
              <a:t>Inject a fake </a:t>
            </a:r>
            <a:r>
              <a:rPr lang="en-US" dirty="0" err="1"/>
              <a:t>sfp</a:t>
            </a:r>
            <a:r>
              <a:rPr lang="en-US" dirty="0"/>
              <a:t>/ret pair into the buffer at the appropriate location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sfp</a:t>
            </a:r>
            <a:r>
              <a:rPr lang="en-US" dirty="0"/>
              <a:t> doesn’t matter, just the ret address</a:t>
            </a:r>
          </a:p>
          <a:p>
            <a:r>
              <a:rPr lang="en-US" dirty="0"/>
              <a:t>After the </a:t>
            </a:r>
            <a:r>
              <a:rPr lang="en-US" dirty="0">
                <a:solidFill>
                  <a:srgbClr val="00B0F0"/>
                </a:solidFill>
              </a:rPr>
              <a:t>second</a:t>
            </a:r>
            <a:r>
              <a:rPr lang="en-US" dirty="0"/>
              <a:t> function return, the injected ret address will be followed</a:t>
            </a:r>
          </a:p>
          <a:p>
            <a:pPr lvl="1"/>
            <a:r>
              <a:rPr lang="en-US" dirty="0"/>
              <a:t>The injected ret will be to </a:t>
            </a:r>
            <a:r>
              <a:rPr lang="en-US" dirty="0" err="1"/>
              <a:t>shellcode</a:t>
            </a:r>
            <a:r>
              <a:rPr lang="en-US" dirty="0"/>
              <a:t>, of course</a:t>
            </a:r>
          </a:p>
          <a:p>
            <a:r>
              <a:rPr lang="en-US" dirty="0"/>
              <a:t>There are similar attacks for big-endian machines, but the world is x86 now…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00B0F0"/>
                </a:solidFill>
              </a:rPr>
              <a:t>bug</a:t>
            </a:r>
            <a:r>
              <a:rPr lang="en-US" dirty="0"/>
              <a:t>: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str</a:t>
            </a:r>
            <a:r>
              <a:rPr lang="en-US" dirty="0"/>
              <a:t> is just [A-Z][a-z][0-9], it works fine</a:t>
            </a:r>
          </a:p>
          <a:p>
            <a:pPr lvl="1"/>
            <a:r>
              <a:rPr lang="en-US" dirty="0"/>
              <a:t>But if </a:t>
            </a:r>
            <a:r>
              <a:rPr lang="en-US" dirty="0" err="1"/>
              <a:t>str</a:t>
            </a:r>
            <a:r>
              <a:rPr lang="en-US" dirty="0"/>
              <a:t> is user-controlled and </a:t>
            </a:r>
            <a:r>
              <a:rPr lang="en-US" dirty="0" err="1"/>
              <a:t>unsanitized</a:t>
            </a:r>
            <a:r>
              <a:rPr lang="en-US" dirty="0"/>
              <a:t>, we can </a:t>
            </a:r>
            <a:r>
              <a:rPr lang="en-US" dirty="0">
                <a:solidFill>
                  <a:srgbClr val="00B0F0"/>
                </a:solidFill>
              </a:rPr>
              <a:t>own</a:t>
            </a:r>
            <a:r>
              <a:rPr lang="en-US" dirty="0"/>
              <a:t> the program</a:t>
            </a:r>
          </a:p>
          <a:p>
            <a:r>
              <a:rPr lang="en-US" dirty="0"/>
              <a:t>Suppose </a:t>
            </a:r>
            <a:r>
              <a:rPr lang="en-US" dirty="0" err="1"/>
              <a:t>str</a:t>
            </a:r>
            <a:r>
              <a:rPr lang="en-US" dirty="0"/>
              <a:t> is </a:t>
            </a:r>
            <a:r>
              <a:rPr lang="en-US" dirty="0">
                <a:solidFill>
                  <a:srgbClr val="00B0F0"/>
                </a:solidFill>
              </a:rPr>
              <a:t>%x</a:t>
            </a:r>
            <a:r>
              <a:rPr lang="en-US" dirty="0"/>
              <a:t>, then what happens?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will look on the stack for an </a:t>
            </a:r>
            <a:r>
              <a:rPr lang="en-US" dirty="0" err="1"/>
              <a:t>int</a:t>
            </a:r>
            <a:r>
              <a:rPr lang="en-US" dirty="0"/>
              <a:t>-sized parameter</a:t>
            </a:r>
          </a:p>
          <a:p>
            <a:pPr lvl="1"/>
            <a:r>
              <a:rPr lang="en-US" dirty="0"/>
              <a:t>This means we can have </a:t>
            </a:r>
            <a:r>
              <a:rPr lang="en-US" dirty="0" err="1"/>
              <a:t>printf</a:t>
            </a:r>
            <a:r>
              <a:rPr lang="en-US" dirty="0"/>
              <a:t> read the stack for us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586" y="1642241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format.c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main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[]) 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[1]);}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–o format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format.c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./format %x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8049ff4$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./format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x,%x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8049ff4 fffff858$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./format %2\$x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ffff858$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./format $(python -c 'print “\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+ “%0.8x,"*200')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8165" y="3281081"/>
            <a:ext cx="28059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parameter selector (backslash is shell escape)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492189" y="3657600"/>
            <a:ext cx="2545977" cy="681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0453" y="6211669"/>
            <a:ext cx="32272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can’t we use space instead of comma here?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681646" y="5987342"/>
            <a:ext cx="412377" cy="8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3062"/>
              </p:ext>
            </p:extLst>
          </p:nvPr>
        </p:nvGraphicFramePr>
        <p:xfrm>
          <a:off x="206190" y="149405"/>
          <a:ext cx="8340162" cy="65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main’s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fp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0xfffff980</a:t>
                      </a:r>
                      <a:r>
                        <a:rPr lang="en-US" sz="1600" b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main()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sz="1600" baseline="30000" dirty="0"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param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ptr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init’s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0xfffff98c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00000002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ptr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to </a:t>
                      </a:r>
                      <a:r>
                        <a:rPr lang="en-US" sz="1600" baseline="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array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envp array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0xfffff99c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Courier New" pitchFamily="49" charset="0"/>
                          <a:cs typeface="Courier New" pitchFamily="49" charset="0"/>
                        </a:rPr>
                        <a:t>stuff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array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argv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to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argv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0xfffffab8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“./format”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0xffffffabc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aaaaaaaa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0xffffffac4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aaaaaaaa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0xffffffac8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08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find ourselves on the Stack!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Notice on last example of previous slide that the </a:t>
            </a:r>
            <a:r>
              <a:rPr lang="en-US" dirty="0" err="1">
                <a:latin typeface="Courier" pitchFamily="49" charset="0"/>
              </a:rPr>
              <a:t>aaaaaaaaaa</a:t>
            </a:r>
            <a:r>
              <a:rPr lang="en-US" dirty="0"/>
              <a:t> value goes onto the stack</a:t>
            </a:r>
          </a:p>
          <a:p>
            <a:pPr lvl="1"/>
            <a:r>
              <a:rPr lang="en-US" dirty="0"/>
              <a:t>Because </a:t>
            </a:r>
            <a:r>
              <a:rPr lang="en-US" dirty="0" err="1"/>
              <a:t>argv</a:t>
            </a:r>
            <a:r>
              <a:rPr lang="en-US" dirty="0"/>
              <a:t>[1] is on the stack</a:t>
            </a:r>
          </a:p>
          <a:p>
            <a:pPr lvl="1"/>
            <a:r>
              <a:rPr lang="en-US" dirty="0"/>
              <a:t>And if we look far enough up the stack (down the picture), we will see </a:t>
            </a:r>
            <a:r>
              <a:rPr lang="en-US" dirty="0" err="1"/>
              <a:t>argv</a:t>
            </a:r>
            <a:r>
              <a:rPr lang="en-US" dirty="0"/>
              <a:t>[1]</a:t>
            </a:r>
          </a:p>
          <a:p>
            <a:pPr lvl="2"/>
            <a:r>
              <a:rPr lang="en-US" dirty="0"/>
              <a:t>Pop quiz: what would happen if I’d put the </a:t>
            </a:r>
            <a:r>
              <a:rPr lang="en-US" dirty="0" err="1"/>
              <a:t>a’s</a:t>
            </a:r>
            <a:r>
              <a:rPr lang="en-US" dirty="0"/>
              <a:t> after the 0.8x’s?</a:t>
            </a:r>
          </a:p>
          <a:p>
            <a:r>
              <a:rPr lang="en-US" dirty="0"/>
              <a:t>This insight is critical in the upcoming attack</a:t>
            </a:r>
          </a:p>
          <a:p>
            <a:pPr lvl="1"/>
            <a:r>
              <a:rPr lang="en-US" dirty="0"/>
              <a:t>Another quiz: could we see environment variables this way?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81782</TotalTime>
  <Words>2262</Words>
  <Application>Microsoft Macintosh PowerPoint</Application>
  <PresentationFormat>On-screen Show (4:3)</PresentationFormat>
  <Paragraphs>290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Courier</vt:lpstr>
      <vt:lpstr>Courier New</vt:lpstr>
      <vt:lpstr>Tw Cen MT</vt:lpstr>
      <vt:lpstr>Wingdings</vt:lpstr>
      <vt:lpstr>Wingdings 2</vt:lpstr>
      <vt:lpstr>Median</vt:lpstr>
      <vt:lpstr>Ethical Hacking – Lecture 10</vt:lpstr>
      <vt:lpstr>Special Case: The Off-by-One Error</vt:lpstr>
      <vt:lpstr>Off-by-One</vt:lpstr>
      <vt:lpstr>Stack at time of overflow</vt:lpstr>
      <vt:lpstr>Off-by-one Synopsis</vt:lpstr>
      <vt:lpstr>Format String Attacks</vt:lpstr>
      <vt:lpstr>Vulnerable program</vt:lpstr>
      <vt:lpstr>PowerPoint Presentation</vt:lpstr>
      <vt:lpstr>We find ourselves on the Stack!</vt:lpstr>
      <vt:lpstr>What have we done thus far?</vt:lpstr>
      <vt:lpstr>percentn.c</vt:lpstr>
      <vt:lpstr>Using %n to write to memory</vt:lpstr>
      <vt:lpstr>Basic Format String Example</vt:lpstr>
      <vt:lpstr>PowerPoint Presentation</vt:lpstr>
      <vt:lpstr>Format String Attack: Example</vt:lpstr>
      <vt:lpstr>Format String Attack: Example</vt:lpstr>
      <vt:lpstr>Format String Attack: Shellcode now</vt:lpstr>
      <vt:lpstr>Non-increasing bytes problem</vt:lpstr>
      <vt:lpstr>Writing 16-bits at a time</vt:lpstr>
      <vt:lpstr>Some Observations</vt:lpstr>
      <vt:lpstr>Format String Example: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1339</cp:revision>
  <dcterms:created xsi:type="dcterms:W3CDTF">2006-08-16T00:00:00Z</dcterms:created>
  <dcterms:modified xsi:type="dcterms:W3CDTF">2020-11-09T01:25:40Z</dcterms:modified>
</cp:coreProperties>
</file>