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30" r:id="rId13"/>
    <p:sldId id="324" r:id="rId14"/>
    <p:sldId id="325" r:id="rId15"/>
    <p:sldId id="326" r:id="rId16"/>
    <p:sldId id="298" r:id="rId17"/>
    <p:sldId id="327" r:id="rId18"/>
    <p:sldId id="328" r:id="rId19"/>
    <p:sldId id="32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79425" autoAdjust="0"/>
  </p:normalViewPr>
  <p:slideViewPr>
    <p:cSldViewPr snapToGrid="0">
      <p:cViewPr varScale="1">
        <p:scale>
          <a:sx n="89" d="100"/>
          <a:sy n="89" d="100"/>
        </p:scale>
        <p:origin x="1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25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Bypass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66875"/>
          </a:xfrm>
        </p:spPr>
        <p:txBody>
          <a:bodyPr/>
          <a:lstStyle/>
          <a:p>
            <a:r>
              <a:rPr lang="en-US" dirty="0"/>
              <a:t>If you can overwrite a </a:t>
            </a:r>
            <a:r>
              <a:rPr lang="en-US" dirty="0" err="1"/>
              <a:t>ptr</a:t>
            </a:r>
            <a:r>
              <a:rPr lang="en-US" dirty="0"/>
              <a:t> that’s the target of a </a:t>
            </a:r>
            <a:r>
              <a:rPr lang="en-US" dirty="0" err="1"/>
              <a:t>strcpy</a:t>
            </a:r>
            <a:endParaRPr lang="en-US" dirty="0"/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user_input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0374" y="3447511"/>
          <a:ext cx="5853951" cy="282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user_input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256 bytes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char *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dest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Canary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random</a:t>
                      </a:r>
                      <a:r>
                        <a:rPr lang="en-US" sz="1600" b="1" u="sng" baseline="0" dirty="0">
                          <a:latin typeface="Courier New" pitchFamily="49" charset="0"/>
                          <a:cs typeface="Courier New" pitchFamily="49" charset="0"/>
                        </a:rPr>
                        <a:t> 4 bytes</a:t>
                      </a:r>
                      <a:endParaRPr lang="en-US" sz="1600" b="1" u="sn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0xbffff988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133475" y="5048250"/>
            <a:ext cx="600075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23950" y="4086225"/>
            <a:ext cx="28289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57225" y="4572000"/>
            <a:ext cx="9525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8250" y="5124450"/>
            <a:ext cx="28289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067550" y="4324350"/>
            <a:ext cx="1600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7077075" y="3524250"/>
            <a:ext cx="781050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the Canary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Weak sources of entropy sometimes used for random-number generator</a:t>
            </a:r>
          </a:p>
          <a:p>
            <a:pPr lvl="1"/>
            <a:r>
              <a:rPr lang="en-US" dirty="0"/>
              <a:t>Usually requires local access to the machine</a:t>
            </a:r>
          </a:p>
          <a:p>
            <a:pPr lvl="1"/>
            <a:r>
              <a:rPr lang="en-US" dirty="0"/>
              <a:t>Several famous cases in other contexts</a:t>
            </a:r>
          </a:p>
          <a:p>
            <a:r>
              <a:rPr lang="en-US" dirty="0"/>
              <a:t>Overwrite stored canary</a:t>
            </a:r>
          </a:p>
          <a:p>
            <a:pPr lvl="1"/>
            <a:r>
              <a:rPr lang="en-US" dirty="0"/>
              <a:t>This is a bit silly: if you can overwrite arbitrary memory, just write the ret </a:t>
            </a:r>
            <a:r>
              <a:rPr lang="en-US" dirty="0" err="1"/>
              <a:t>addr</a:t>
            </a:r>
            <a:r>
              <a:rPr lang="en-US" dirty="0"/>
              <a:t> directly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Forked Child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child is forked, it will have the same canary as the parent</a:t>
            </a:r>
          </a:p>
          <a:p>
            <a:pPr lvl="1"/>
            <a:r>
              <a:rPr lang="en-US" dirty="0"/>
              <a:t>This leads to a very clever attack</a:t>
            </a:r>
          </a:p>
          <a:p>
            <a:pPr lvl="1"/>
            <a:r>
              <a:rPr lang="en-US" dirty="0"/>
              <a:t>Overflow one byte at a time and watch behavior of child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Space Layout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</a:t>
            </a:r>
            <a:r>
              <a:rPr lang="en-US" dirty="0" err="1"/>
              <a:t>mmap</a:t>
            </a:r>
            <a:r>
              <a:rPr lang="en-US" dirty="0"/>
              <a:t> maps text, data, and stack into </a:t>
            </a:r>
            <a:r>
              <a:rPr lang="en-US" dirty="0">
                <a:solidFill>
                  <a:srgbClr val="00B0F0"/>
                </a:solidFill>
              </a:rPr>
              <a:t>random</a:t>
            </a:r>
            <a:r>
              <a:rPr lang="en-US" dirty="0"/>
              <a:t> virtual addresses</a:t>
            </a:r>
          </a:p>
          <a:p>
            <a:pPr lvl="1"/>
            <a:r>
              <a:rPr lang="en-US" dirty="0"/>
              <a:t>For overflows, you don’t know where the buffer is, you don’t know where your </a:t>
            </a:r>
            <a:r>
              <a:rPr lang="en-US" dirty="0" err="1"/>
              <a:t>env</a:t>
            </a:r>
            <a:r>
              <a:rPr lang="en-US" dirty="0"/>
              <a:t> variables are, you don’t know where </a:t>
            </a:r>
            <a:r>
              <a:rPr lang="en-US" dirty="0" err="1"/>
              <a:t>libc</a:t>
            </a:r>
            <a:r>
              <a:rPr lang="en-US" dirty="0"/>
              <a:t> is</a:t>
            </a:r>
          </a:p>
          <a:p>
            <a:r>
              <a:rPr lang="en-US" dirty="0"/>
              <a:t>Specific example: </a:t>
            </a:r>
            <a:r>
              <a:rPr lang="en-US" dirty="0" err="1"/>
              <a:t>PaX</a:t>
            </a:r>
            <a:endParaRPr lang="en-US" dirty="0"/>
          </a:p>
          <a:p>
            <a:pPr lvl="1"/>
            <a:r>
              <a:rPr lang="en-US" dirty="0"/>
              <a:t>text and data randomized with a 16-bit base, stack with a 24-bit base (32 bit machine)</a:t>
            </a:r>
          </a:p>
          <a:p>
            <a:pPr lvl="1"/>
            <a:r>
              <a:rPr lang="en-US" dirty="0"/>
              <a:t>Address base for text and data:</a:t>
            </a:r>
          </a:p>
          <a:p>
            <a:pPr lvl="2"/>
            <a:r>
              <a:rPr lang="en-US" dirty="0"/>
              <a:t>0000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xxxx</a:t>
            </a:r>
            <a:r>
              <a:rPr lang="en-US" dirty="0"/>
              <a:t> 0000 0000 0000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1671638" y="6015038"/>
            <a:ext cx="600075" cy="381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786440" y="5995989"/>
            <a:ext cx="600075" cy="381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50" y="6296025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can allocate large chunks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6296025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 page-boundary alignment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ASLR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only 16 bits of entropy, we have only to guess a max of 65536 times (expected 32768 tries)</a:t>
            </a:r>
          </a:p>
          <a:p>
            <a:r>
              <a:rPr lang="en-US" dirty="0"/>
              <a:t>Stanford paper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http://crypto.stanford.edu/~dabo/abstracts/paxaslr.html</a:t>
            </a:r>
          </a:p>
          <a:p>
            <a:pPr lvl="1"/>
            <a:r>
              <a:rPr lang="en-US" dirty="0"/>
              <a:t>They fitted Apache with a simple overflow</a:t>
            </a:r>
          </a:p>
          <a:p>
            <a:pPr lvl="2"/>
            <a:r>
              <a:rPr lang="en-US" dirty="0"/>
              <a:t>Took advantage of the fact that fork()’</a:t>
            </a:r>
            <a:r>
              <a:rPr lang="en-US" dirty="0" err="1"/>
              <a:t>ed</a:t>
            </a:r>
            <a:r>
              <a:rPr lang="en-US" dirty="0"/>
              <a:t> children could be crashed and would </a:t>
            </a:r>
            <a:r>
              <a:rPr lang="en-US" dirty="0" err="1"/>
              <a:t>respawn</a:t>
            </a:r>
            <a:endParaRPr lang="en-US" dirty="0"/>
          </a:p>
          <a:p>
            <a:pPr lvl="2"/>
            <a:r>
              <a:rPr lang="en-US" dirty="0"/>
              <a:t>If you find the random bits of any child, you get the offset for </a:t>
            </a:r>
            <a:r>
              <a:rPr lang="en-US" dirty="0">
                <a:solidFill>
                  <a:srgbClr val="00B0F0"/>
                </a:solidFill>
              </a:rPr>
              <a:t>all</a:t>
            </a:r>
            <a:r>
              <a:rPr lang="en-US" dirty="0"/>
              <a:t> children</a:t>
            </a:r>
          </a:p>
          <a:p>
            <a:pPr lvl="1"/>
            <a:r>
              <a:rPr lang="en-US" dirty="0"/>
              <a:t>216 seconds on average to win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64-bit machines this will be impractical</a:t>
            </a:r>
          </a:p>
          <a:p>
            <a:pPr lvl="1"/>
            <a:r>
              <a:rPr lang="en-US" dirty="0"/>
              <a:t>Non-executable stacks, ASLR, and canaries provide a good deal of security against overflows</a:t>
            </a:r>
          </a:p>
          <a:p>
            <a:r>
              <a:rPr lang="en-US" dirty="0"/>
              <a:t>As a result, we are seeing a shift from these binary attacks to content-based and application-based attacks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Compiler errors (instead of warnings)</a:t>
            </a:r>
          </a:p>
          <a:p>
            <a:pPr lvl="2"/>
            <a:r>
              <a:rPr lang="en-US" dirty="0"/>
              <a:t>Fix those bugs</a:t>
            </a:r>
          </a:p>
          <a:p>
            <a:pPr lvl="1"/>
            <a:r>
              <a:rPr lang="en-US" dirty="0"/>
              <a:t>Disable %n</a:t>
            </a:r>
          </a:p>
          <a:p>
            <a:pPr lvl="2"/>
            <a:r>
              <a:rPr lang="en-US" dirty="0"/>
              <a:t>That breaks C/C++</a:t>
            </a:r>
          </a:p>
          <a:p>
            <a:pPr lvl="2"/>
            <a:r>
              <a:rPr lang="en-US" dirty="0"/>
              <a:t>Microsoft already implements this</a:t>
            </a:r>
          </a:p>
          <a:p>
            <a:pPr lvl="1"/>
            <a:r>
              <a:rPr lang="en-US" dirty="0"/>
              <a:t>ASLR</a:t>
            </a:r>
          </a:p>
          <a:p>
            <a:pPr lvl="2"/>
            <a:r>
              <a:rPr lang="en-US" dirty="0"/>
              <a:t>Even if you can write an address of your choice, what address do you choose?</a:t>
            </a:r>
          </a:p>
          <a:p>
            <a:pPr lvl="1"/>
            <a:r>
              <a:rPr lang="en-US" dirty="0"/>
              <a:t>Around 2000 there were TONS of these vulnerabilities, but the above countermeasures have largely erased them</a:t>
            </a:r>
          </a:p>
          <a:p>
            <a:pPr lvl="2"/>
            <a:r>
              <a:rPr lang="en-US" dirty="0"/>
              <a:t>Compared to buffer overflows, format string bugs are quite easy to find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Topic: What do you do IF you break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just go to the next level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For real though</a:t>
            </a:r>
          </a:p>
          <a:p>
            <a:pPr lvl="1"/>
            <a:r>
              <a:rPr lang="en-US" dirty="0">
                <a:sym typeface="Wingdings" pitchFamily="2" charset="2"/>
              </a:rPr>
              <a:t>Open a reverse shell?</a:t>
            </a:r>
          </a:p>
          <a:p>
            <a:pPr lvl="2"/>
            <a:r>
              <a:rPr lang="en-US" dirty="0">
                <a:sym typeface="Wingdings" pitchFamily="2" charset="2"/>
              </a:rPr>
              <a:t>Probably will get spotted</a:t>
            </a:r>
          </a:p>
          <a:p>
            <a:pPr lvl="1"/>
            <a:r>
              <a:rPr lang="en-US" dirty="0">
                <a:sym typeface="Wingdings" pitchFamily="2" charset="2"/>
              </a:rPr>
              <a:t>Add a new user?</a:t>
            </a:r>
          </a:p>
          <a:p>
            <a:pPr lvl="2"/>
            <a:r>
              <a:rPr lang="en-US" dirty="0">
                <a:sym typeface="Wingdings" pitchFamily="2" charset="2"/>
              </a:rPr>
              <a:t>Ditto</a:t>
            </a:r>
          </a:p>
          <a:p>
            <a:pPr lvl="1"/>
            <a:r>
              <a:rPr lang="en-US" dirty="0">
                <a:sym typeface="Wingdings" pitchFamily="2" charset="2"/>
              </a:rPr>
              <a:t>Use a root kit</a:t>
            </a:r>
          </a:p>
          <a:p>
            <a:pPr lvl="2"/>
            <a:r>
              <a:rPr lang="en-US" dirty="0">
                <a:sym typeface="Wingdings" pitchFamily="2" charset="2"/>
              </a:rPr>
              <a:t>This is the only correct answer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20-30 of them on the internet</a:t>
            </a:r>
          </a:p>
          <a:p>
            <a:pPr lvl="1"/>
            <a:r>
              <a:rPr lang="en-US" dirty="0" err="1"/>
              <a:t>SucKit</a:t>
            </a:r>
            <a:r>
              <a:rPr lang="en-US" dirty="0"/>
              <a:t> was included in </a:t>
            </a:r>
            <a:r>
              <a:rPr lang="en-US" dirty="0" err="1"/>
              <a:t>Phrack</a:t>
            </a:r>
            <a:endParaRPr lang="en-US" dirty="0"/>
          </a:p>
          <a:p>
            <a:pPr lvl="1"/>
            <a:r>
              <a:rPr lang="en-US" dirty="0"/>
              <a:t>I assigned a very basic one in 3753 when I taught that class!</a:t>
            </a:r>
          </a:p>
          <a:p>
            <a:r>
              <a:rPr lang="en-US" dirty="0"/>
              <a:t>The goal is to confer </a:t>
            </a:r>
            <a:r>
              <a:rPr lang="en-US" dirty="0">
                <a:solidFill>
                  <a:srgbClr val="00B0F0"/>
                </a:solidFill>
              </a:rPr>
              <a:t>power</a:t>
            </a:r>
            <a:r>
              <a:rPr lang="en-US" dirty="0"/>
              <a:t>, be </a:t>
            </a:r>
            <a:r>
              <a:rPr lang="en-US" dirty="0">
                <a:solidFill>
                  <a:srgbClr val="00B0F0"/>
                </a:solidFill>
              </a:rPr>
              <a:t>resilient</a:t>
            </a:r>
            <a:r>
              <a:rPr lang="en-US" dirty="0"/>
              <a:t> to reboots, forensic tools, etc., and stay </a:t>
            </a:r>
            <a:r>
              <a:rPr lang="en-US" dirty="0">
                <a:solidFill>
                  <a:srgbClr val="00B0F0"/>
                </a:solidFill>
              </a:rPr>
              <a:t>invisible</a:t>
            </a:r>
          </a:p>
          <a:p>
            <a:pPr lvl="1"/>
            <a:r>
              <a:rPr lang="en-US" dirty="0"/>
              <a:t>Power is easy</a:t>
            </a:r>
          </a:p>
          <a:p>
            <a:pPr lvl="1"/>
            <a:r>
              <a:rPr lang="en-US" dirty="0"/>
              <a:t>Resilience means installing restart code into the boot sequence</a:t>
            </a:r>
          </a:p>
          <a:p>
            <a:pPr lvl="1"/>
            <a:r>
              <a:rPr lang="en-US" dirty="0"/>
              <a:t>Invisibility is the challenge</a:t>
            </a:r>
          </a:p>
          <a:p>
            <a:pPr lvl="2"/>
            <a:r>
              <a:rPr lang="en-US" dirty="0" err="1"/>
              <a:t>ps</a:t>
            </a:r>
            <a:r>
              <a:rPr lang="en-US" dirty="0"/>
              <a:t>, w, top, /proc shouldn’t show the process</a:t>
            </a:r>
          </a:p>
          <a:p>
            <a:pPr lvl="2"/>
            <a:r>
              <a:rPr lang="en-US" dirty="0"/>
              <a:t>stat shouldn’t give the </a:t>
            </a:r>
            <a:r>
              <a:rPr lang="en-US" dirty="0" err="1"/>
              <a:t>inode</a:t>
            </a:r>
            <a:r>
              <a:rPr lang="en-US" dirty="0"/>
              <a:t> of any files used</a:t>
            </a:r>
          </a:p>
          <a:p>
            <a:pPr lvl="2"/>
            <a:r>
              <a:rPr lang="en-US" dirty="0"/>
              <a:t>don’t log any activities</a:t>
            </a:r>
          </a:p>
          <a:p>
            <a:pPr lvl="1"/>
            <a:r>
              <a:rPr lang="en-US" dirty="0"/>
              <a:t>Loadable Kernel Modules mechanism often used</a:t>
            </a:r>
          </a:p>
          <a:p>
            <a:pPr lvl="2"/>
            <a:r>
              <a:rPr lang="en-US" dirty="0"/>
              <a:t>Look at </a:t>
            </a:r>
            <a:r>
              <a:rPr lang="en-US" dirty="0" err="1"/>
              <a:t>rkit.c</a:t>
            </a:r>
            <a:r>
              <a:rPr lang="en-US" dirty="0"/>
              <a:t> on razor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-that’s all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operating system will play a central role as we migrate into the web-based portion of the class as well</a:t>
            </a:r>
          </a:p>
          <a:p>
            <a:r>
              <a:rPr lang="en-US" dirty="0"/>
              <a:t>We forgot to talk about Windows! (</a:t>
            </a:r>
            <a:r>
              <a:rPr lang="en-US" dirty="0" err="1"/>
              <a:t>Yay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There are significant differences from Linux, but the core concepts are the same</a:t>
            </a:r>
          </a:p>
          <a:p>
            <a:r>
              <a:rPr lang="en-US" dirty="0"/>
              <a:t>Any other </a:t>
            </a:r>
            <a:r>
              <a:rPr lang="en-US" dirty="0" err="1"/>
              <a:t>Oses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OS X is a </a:t>
            </a:r>
            <a:r>
              <a:rPr lang="en-US" dirty="0" err="1"/>
              <a:t>bsd</a:t>
            </a:r>
            <a:r>
              <a:rPr lang="en-US" dirty="0"/>
              <a:t> derivative, </a:t>
            </a:r>
            <a:r>
              <a:rPr lang="en-US" dirty="0" err="1"/>
              <a:t>iOS</a:t>
            </a:r>
            <a:r>
              <a:rPr lang="en-US" dirty="0"/>
              <a:t> is a mini-OS </a:t>
            </a:r>
            <a:r>
              <a:rPr lang="en-US"/>
              <a:t>X, Android </a:t>
            </a:r>
            <a:r>
              <a:rPr lang="en-US" dirty="0"/>
              <a:t>is a Linux-derivative, very few things are not based on Unix/Linux or Windows </a:t>
            </a:r>
          </a:p>
          <a:p>
            <a:pPr lvl="2"/>
            <a:r>
              <a:rPr lang="en-US" dirty="0"/>
              <a:t>VMS is still around, actually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Attack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a LOT of other local-attacks that we haven’t covered</a:t>
            </a:r>
          </a:p>
          <a:p>
            <a:pPr lvl="1"/>
            <a:r>
              <a:rPr lang="en-US" dirty="0" err="1"/>
              <a:t>setjmp</a:t>
            </a:r>
            <a:r>
              <a:rPr lang="en-US" dirty="0"/>
              <a:t>/</a:t>
            </a:r>
            <a:r>
              <a:rPr lang="en-US" dirty="0" err="1"/>
              <a:t>longjmp</a:t>
            </a:r>
            <a:r>
              <a:rPr lang="en-US" dirty="0"/>
              <a:t> overflows</a:t>
            </a:r>
          </a:p>
          <a:p>
            <a:pPr lvl="1"/>
            <a:r>
              <a:rPr lang="en-US" dirty="0"/>
              <a:t>LOCALE attacks</a:t>
            </a:r>
          </a:p>
          <a:p>
            <a:pPr lvl="1"/>
            <a:r>
              <a:rPr lang="en-US" dirty="0"/>
              <a:t>heap exploits</a:t>
            </a:r>
          </a:p>
          <a:p>
            <a:pPr lvl="2"/>
            <a:r>
              <a:rPr lang="en-US" dirty="0"/>
              <a:t>heap overflow (vortex 11)</a:t>
            </a:r>
          </a:p>
          <a:p>
            <a:pPr lvl="3"/>
            <a:r>
              <a:rPr lang="en-US" dirty="0"/>
              <a:t>Depends on obscure details about the heap implementation</a:t>
            </a:r>
          </a:p>
          <a:p>
            <a:pPr lvl="2"/>
            <a:r>
              <a:rPr lang="en-US" dirty="0"/>
              <a:t>double frees</a:t>
            </a:r>
          </a:p>
          <a:p>
            <a:pPr lvl="1"/>
            <a:r>
              <a:rPr lang="en-US" dirty="0"/>
              <a:t>Language-specific hacks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dtors</a:t>
            </a:r>
            <a:r>
              <a:rPr lang="en-US" dirty="0"/>
              <a:t> is specific to 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 err="1"/>
              <a:t>vtables</a:t>
            </a:r>
            <a:r>
              <a:rPr lang="en-US" dirty="0"/>
              <a:t> in C++</a:t>
            </a:r>
          </a:p>
          <a:p>
            <a:pPr lvl="1"/>
            <a:r>
              <a:rPr lang="en-US" dirty="0"/>
              <a:t>kernel hacks</a:t>
            </a:r>
          </a:p>
          <a:p>
            <a:pPr lvl="1"/>
            <a:endParaRPr lang="en-US" dirty="0"/>
          </a:p>
        </p:txBody>
      </p:sp>
      <p:pic>
        <p:nvPicPr>
          <p:cNvPr id="4" name="Picture 3" descr="kern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4588" y="4177553"/>
            <a:ext cx="2384612" cy="23846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Obvious fix: write decent code! (impossible)</a:t>
            </a:r>
          </a:p>
          <a:p>
            <a:r>
              <a:rPr lang="en-US" dirty="0"/>
              <a:t>Let’s just hamstring the OS, destroy performance, and break the language’s backward compatibility in the name of security…</a:t>
            </a:r>
          </a:p>
          <a:p>
            <a:pPr lvl="1"/>
            <a:r>
              <a:rPr lang="en-US" dirty="0"/>
              <a:t>OK!</a:t>
            </a:r>
          </a:p>
          <a:p>
            <a:pPr lvl="2"/>
            <a:r>
              <a:rPr lang="en-US" dirty="0"/>
              <a:t>(This is the trend)</a:t>
            </a:r>
          </a:p>
          <a:p>
            <a:r>
              <a:rPr lang="en-US" dirty="0"/>
              <a:t>Let’s revisit the attacks we’ve just seen over the past 2 weeks and look at prevention/mitigation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Don’t expose hashes of passwords</a:t>
            </a:r>
          </a:p>
          <a:p>
            <a:pPr lvl="1"/>
            <a:r>
              <a:rPr lang="en-US" dirty="0"/>
              <a:t>Don’t use traditional crypt() or MD5</a:t>
            </a:r>
          </a:p>
          <a:p>
            <a:pPr lvl="2"/>
            <a:r>
              <a:rPr lang="en-US" dirty="0"/>
              <a:t>Modern </a:t>
            </a:r>
            <a:r>
              <a:rPr lang="en-US" dirty="0" err="1"/>
              <a:t>Unixes</a:t>
            </a:r>
            <a:r>
              <a:rPr lang="en-US" dirty="0"/>
              <a:t> use MD5 x 1000 or SHA-x</a:t>
            </a:r>
          </a:p>
          <a:p>
            <a:pPr lvl="1"/>
            <a:r>
              <a:rPr lang="en-US" dirty="0"/>
              <a:t>Don’t pick dumb passwords</a:t>
            </a:r>
          </a:p>
          <a:p>
            <a:pPr lvl="2"/>
            <a:r>
              <a:rPr lang="en-US" dirty="0"/>
              <a:t>Ask Aaron Barr or Ted Vera</a:t>
            </a:r>
          </a:p>
          <a:p>
            <a:r>
              <a:rPr lang="en-US" dirty="0"/>
              <a:t>Level 2/3</a:t>
            </a:r>
          </a:p>
          <a:p>
            <a:pPr lvl="1"/>
            <a:r>
              <a:rPr lang="en-US" dirty="0"/>
              <a:t>Don’t use system(), </a:t>
            </a:r>
            <a:r>
              <a:rPr lang="en-US" dirty="0" err="1"/>
              <a:t>popen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(), ~, etc., or anything else affected by the external environment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4-5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you’re accepting user input, be extremely careful</a:t>
            </a:r>
          </a:p>
          <a:p>
            <a:pPr lvl="1"/>
            <a:r>
              <a:rPr lang="en-US" dirty="0"/>
              <a:t>Sanitize</a:t>
            </a:r>
          </a:p>
          <a:p>
            <a:pPr lvl="1"/>
            <a:r>
              <a:rPr lang="en-US" dirty="0"/>
              <a:t>Sanitize by allowing valid inputs and disallowing all else</a:t>
            </a:r>
          </a:p>
          <a:p>
            <a:pPr lvl="2"/>
            <a:r>
              <a:rPr lang="en-US" dirty="0"/>
              <a:t>This can be tricky… do you allow “/” in a file name?</a:t>
            </a:r>
          </a:p>
          <a:p>
            <a:pPr lvl="2"/>
            <a:r>
              <a:rPr lang="en-US" dirty="0"/>
              <a:t>do you allow “.” in a filename</a:t>
            </a:r>
          </a:p>
          <a:p>
            <a:pPr lvl="2"/>
            <a:r>
              <a:rPr lang="en-US" dirty="0"/>
              <a:t>then you allow “../../../..” right?</a:t>
            </a:r>
          </a:p>
          <a:p>
            <a:r>
              <a:rPr lang="en-US" dirty="0"/>
              <a:t>Sanitizing correctly can be </a:t>
            </a:r>
            <a:r>
              <a:rPr lang="en-US" dirty="0">
                <a:solidFill>
                  <a:srgbClr val="00B0F0"/>
                </a:solidFill>
              </a:rPr>
              <a:t>very</a:t>
            </a:r>
            <a:r>
              <a:rPr lang="en-US" dirty="0"/>
              <a:t> hard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bugs from your programs</a:t>
            </a:r>
          </a:p>
          <a:p>
            <a:pPr lvl="1"/>
            <a:r>
              <a:rPr lang="en-US" dirty="0"/>
              <a:t>Static Analysis</a:t>
            </a:r>
          </a:p>
          <a:p>
            <a:pPr lvl="2"/>
            <a:r>
              <a:rPr lang="en-US" dirty="0"/>
              <a:t>Somewhat successful, but doesn’t always catch everything</a:t>
            </a:r>
          </a:p>
          <a:p>
            <a:pPr lvl="1"/>
            <a:r>
              <a:rPr lang="en-US" dirty="0"/>
              <a:t>Use Java</a:t>
            </a:r>
          </a:p>
          <a:p>
            <a:pPr lvl="2"/>
            <a:r>
              <a:rPr lang="en-US" dirty="0"/>
              <a:t>Bounds checking, no pointer arithmetic, not that slow nowadays</a:t>
            </a:r>
          </a:p>
          <a:p>
            <a:pPr lvl="3"/>
            <a:r>
              <a:rPr lang="en-US" dirty="0"/>
              <a:t>But writing an OS in Java?  I don’t think so…</a:t>
            </a:r>
          </a:p>
          <a:p>
            <a:r>
              <a:rPr lang="en-US" dirty="0"/>
              <a:t>ASCII armoring</a:t>
            </a:r>
          </a:p>
          <a:p>
            <a:pPr lvl="1"/>
            <a:r>
              <a:rPr lang="en-US" dirty="0"/>
              <a:t>Force all text into the 0x00000000 – 0x00ffffffff and mark that as the only executable segment</a:t>
            </a:r>
          </a:p>
          <a:p>
            <a:pPr lvl="2"/>
            <a:r>
              <a:rPr lang="en-US" dirty="0"/>
              <a:t>Injecting jumps here will require a 00 byte</a:t>
            </a:r>
          </a:p>
          <a:p>
            <a:pPr lvl="2"/>
            <a:r>
              <a:rPr lang="en-US" dirty="0"/>
              <a:t>This is only a partial-solution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Nonexecutable</a:t>
            </a:r>
            <a:r>
              <a:rPr lang="en-US" sz="3600" dirty="0"/>
              <a:t> Stack (NX(</a:t>
            </a:r>
            <a:r>
              <a:rPr lang="en-US" sz="3600" dirty="0" err="1"/>
              <a:t>amd</a:t>
            </a:r>
            <a:r>
              <a:rPr lang="en-US" sz="3600" dirty="0"/>
              <a:t>), XD(</a:t>
            </a:r>
            <a:r>
              <a:rPr lang="en-US" sz="3600" dirty="0" err="1"/>
              <a:t>intel</a:t>
            </a:r>
            <a:r>
              <a:rPr lang="en-US" sz="3600" dirty="0"/>
              <a:t>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Comes in a few forms</a:t>
            </a:r>
          </a:p>
          <a:p>
            <a:pPr lvl="1"/>
            <a:r>
              <a:rPr lang="en-US" dirty="0"/>
              <a:t>W^X (</a:t>
            </a:r>
            <a:r>
              <a:rPr lang="en-US" dirty="0" err="1"/>
              <a:t>OpenBSD</a:t>
            </a:r>
            <a:r>
              <a:rPr lang="en-US" dirty="0"/>
              <a:t>), </a:t>
            </a:r>
            <a:r>
              <a:rPr lang="en-US" dirty="0" err="1"/>
              <a:t>ExecShield</a:t>
            </a:r>
            <a:r>
              <a:rPr lang="en-US" dirty="0"/>
              <a:t> (</a:t>
            </a:r>
            <a:r>
              <a:rPr lang="en-US" dirty="0" err="1"/>
              <a:t>RedHat</a:t>
            </a:r>
            <a:r>
              <a:rPr lang="en-US" dirty="0"/>
              <a:t>), DEP (MS), </a:t>
            </a:r>
            <a:r>
              <a:rPr lang="en-US" dirty="0" err="1"/>
              <a:t>PaX</a:t>
            </a:r>
            <a:r>
              <a:rPr lang="en-US" dirty="0"/>
              <a:t> (many Linux kernels… this includes canaries)</a:t>
            </a:r>
          </a:p>
          <a:p>
            <a:r>
              <a:rPr lang="en-US" dirty="0"/>
              <a:t>Can’t run injected code in the buffer or </a:t>
            </a:r>
            <a:r>
              <a:rPr lang="en-US" dirty="0" err="1"/>
              <a:t>envp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We can still inject parameters and then return to </a:t>
            </a:r>
            <a:r>
              <a:rPr lang="en-US" dirty="0" err="1"/>
              <a:t>libc</a:t>
            </a:r>
            <a:endParaRPr lang="en-US" dirty="0"/>
          </a:p>
          <a:p>
            <a:pPr lvl="2"/>
            <a:r>
              <a:rPr lang="en-US" dirty="0"/>
              <a:t>Put “/bin/</a:t>
            </a:r>
            <a:r>
              <a:rPr lang="en-US" dirty="0" err="1"/>
              <a:t>sh</a:t>
            </a:r>
            <a:r>
              <a:rPr lang="en-US" dirty="0"/>
              <a:t>” into buffer, overwrite ret address with the address of </a:t>
            </a:r>
            <a:r>
              <a:rPr lang="en-US" dirty="0">
                <a:solidFill>
                  <a:srgbClr val="00B0F0"/>
                </a:solidFill>
              </a:rPr>
              <a:t>system() </a:t>
            </a:r>
            <a:r>
              <a:rPr lang="en-US" dirty="0"/>
              <a:t>(for example)</a:t>
            </a:r>
          </a:p>
          <a:p>
            <a:pPr lvl="1"/>
            <a:r>
              <a:rPr lang="en-US" dirty="0"/>
              <a:t>Requires that you know the addresses of </a:t>
            </a:r>
            <a:r>
              <a:rPr lang="en-US" dirty="0" err="1"/>
              <a:t>libc</a:t>
            </a:r>
            <a:r>
              <a:rPr lang="en-US" dirty="0"/>
              <a:t> entries and that these addresses are </a:t>
            </a:r>
            <a:r>
              <a:rPr lang="en-US" dirty="0">
                <a:solidFill>
                  <a:srgbClr val="00B0F0"/>
                </a:solidFill>
              </a:rPr>
              <a:t>stable</a:t>
            </a:r>
          </a:p>
          <a:p>
            <a:pPr lvl="1"/>
            <a:r>
              <a:rPr lang="en-US" dirty="0"/>
              <a:t>Requires that you </a:t>
            </a:r>
            <a:r>
              <a:rPr lang="en-US" dirty="0">
                <a:solidFill>
                  <a:srgbClr val="00B0F0"/>
                </a:solidFill>
              </a:rPr>
              <a:t>can overwrite </a:t>
            </a:r>
            <a:r>
              <a:rPr lang="en-US" dirty="0"/>
              <a:t>the return address</a:t>
            </a:r>
          </a:p>
          <a:p>
            <a:pPr lvl="1"/>
            <a:r>
              <a:rPr lang="en-US" dirty="0"/>
              <a:t>It’s possible to call several </a:t>
            </a:r>
            <a:r>
              <a:rPr lang="en-US" dirty="0" err="1"/>
              <a:t>libc</a:t>
            </a:r>
            <a:r>
              <a:rPr lang="en-US" dirty="0"/>
              <a:t> routines, incidentally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, overwrite ret address with </a:t>
            </a:r>
            <a:r>
              <a:rPr lang="en-US" dirty="0" err="1"/>
              <a:t>setresuid</a:t>
            </a:r>
            <a:r>
              <a:rPr lang="en-US" dirty="0"/>
              <a:t>()’s </a:t>
            </a:r>
            <a:r>
              <a:rPr lang="en-US" dirty="0" err="1"/>
              <a:t>addr</a:t>
            </a:r>
            <a:r>
              <a:rPr lang="en-US" dirty="0"/>
              <a:t>, then put a fake </a:t>
            </a:r>
            <a:r>
              <a:rPr lang="en-US" dirty="0" err="1"/>
              <a:t>sfp</a:t>
            </a:r>
            <a:r>
              <a:rPr lang="en-US" dirty="0"/>
              <a:t> and system()’s </a:t>
            </a:r>
            <a:r>
              <a:rPr lang="en-US" dirty="0" err="1"/>
              <a:t>addr</a:t>
            </a:r>
            <a:r>
              <a:rPr lang="en-US" dirty="0"/>
              <a:t>; this is “Return Oriented Programming” or ROP</a:t>
            </a:r>
          </a:p>
          <a:p>
            <a:r>
              <a:rPr lang="en-US" i="1" dirty="0"/>
              <a:t>Stacks are executable on razor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51212"/>
          </a:xfrm>
        </p:spPr>
        <p:txBody>
          <a:bodyPr>
            <a:normAutofit fontScale="92500"/>
          </a:bodyPr>
          <a:lstStyle/>
          <a:p>
            <a:r>
              <a:rPr lang="en-US" dirty="0"/>
              <a:t>Run-time generates a random 4-byte quantity and pushes it between </a:t>
            </a:r>
            <a:r>
              <a:rPr lang="en-US" dirty="0" err="1"/>
              <a:t>sfp</a:t>
            </a:r>
            <a:r>
              <a:rPr lang="en-US" dirty="0"/>
              <a:t> and the called function’s locals</a:t>
            </a:r>
          </a:p>
          <a:p>
            <a:r>
              <a:rPr lang="en-US" dirty="0"/>
              <a:t>Upon exit, the canary value is checked to ensure it was not overwritten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6074" y="3818986"/>
          <a:ext cx="5853951" cy="282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char *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tmp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Canary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random</a:t>
                      </a:r>
                      <a:r>
                        <a:rPr lang="en-US" sz="1600" b="1" u="sng" baseline="0" dirty="0">
                          <a:latin typeface="Courier New" pitchFamily="49" charset="0"/>
                          <a:cs typeface="Courier New" pitchFamily="49" charset="0"/>
                        </a:rPr>
                        <a:t> 4 bytes</a:t>
                      </a:r>
                      <a:endParaRPr lang="en-US" sz="1600" b="1" u="sn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latin typeface="Courier New" pitchFamily="49" charset="0"/>
                          <a:cs typeface="Courier New" pitchFamily="49" charset="0"/>
                        </a:rPr>
                        <a:t>0xbffff988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sfp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ret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addr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libc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argc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argv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itchFamily="49" charset="0"/>
                          <a:cs typeface="Courier New" pitchFamily="49" charset="0"/>
                        </a:rPr>
                        <a:t>envp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0xbffff99c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Canaries: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the value must be random</a:t>
            </a:r>
          </a:p>
          <a:p>
            <a:r>
              <a:rPr lang="en-US" dirty="0"/>
              <a:t>Introduces substantial overhead</a:t>
            </a:r>
          </a:p>
          <a:p>
            <a:r>
              <a:rPr lang="en-US" dirty="0"/>
              <a:t>If we can overwrite arbitrary memory (think format string vulnerabilities) then we can overwrite canaries</a:t>
            </a:r>
          </a:p>
          <a:p>
            <a:pPr lvl="1"/>
            <a:r>
              <a:rPr lang="en-US" dirty="0"/>
              <a:t>Canaries are always in writable memory</a:t>
            </a:r>
          </a:p>
          <a:p>
            <a:pPr lvl="2"/>
            <a:r>
              <a:rPr lang="en-US" dirty="0"/>
              <a:t>Think about it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46953</TotalTime>
  <Words>1232</Words>
  <Application>Microsoft Macintosh PowerPoint</Application>
  <PresentationFormat>On-screen Show 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Tw Cen MT</vt:lpstr>
      <vt:lpstr>Wingdings</vt:lpstr>
      <vt:lpstr>Wingdings 2</vt:lpstr>
      <vt:lpstr>Median</vt:lpstr>
      <vt:lpstr>Ethical Hacking – Lecture 11</vt:lpstr>
      <vt:lpstr>Linux Attack Wrap-Up</vt:lpstr>
      <vt:lpstr>Countermeasures</vt:lpstr>
      <vt:lpstr>Razor 1-3</vt:lpstr>
      <vt:lpstr>Razor 4-5</vt:lpstr>
      <vt:lpstr>Buffer Overflows</vt:lpstr>
      <vt:lpstr>Nonexecutable Stack (NX(amd), XD(intel))</vt:lpstr>
      <vt:lpstr>Canaries</vt:lpstr>
      <vt:lpstr>Canaries: Notes</vt:lpstr>
      <vt:lpstr>Canary Bypass Techniques</vt:lpstr>
      <vt:lpstr>Around the Canary (cont.)</vt:lpstr>
      <vt:lpstr>Forked Child Attack</vt:lpstr>
      <vt:lpstr>Address Space Layout Randomization</vt:lpstr>
      <vt:lpstr>Bypassing ASLR</vt:lpstr>
      <vt:lpstr>ASLR (cont)</vt:lpstr>
      <vt:lpstr>Format String Countermeasures</vt:lpstr>
      <vt:lpstr>Side Topic: What do you do IF you break in?</vt:lpstr>
      <vt:lpstr>Linux Rootkits</vt:lpstr>
      <vt:lpstr>Th-th-th-that’s all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1475</cp:revision>
  <dcterms:created xsi:type="dcterms:W3CDTF">2006-08-16T00:00:00Z</dcterms:created>
  <dcterms:modified xsi:type="dcterms:W3CDTF">2020-11-10T05:39:23Z</dcterms:modified>
</cp:coreProperties>
</file>