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326" r:id="rId5"/>
    <p:sldId id="328" r:id="rId6"/>
    <p:sldId id="259" r:id="rId7"/>
    <p:sldId id="260" r:id="rId8"/>
    <p:sldId id="261" r:id="rId9"/>
    <p:sldId id="262" r:id="rId10"/>
    <p:sldId id="322" r:id="rId11"/>
    <p:sldId id="323" r:id="rId12"/>
    <p:sldId id="324" r:id="rId13"/>
    <p:sldId id="263" r:id="rId14"/>
    <p:sldId id="265" r:id="rId15"/>
    <p:sldId id="264" r:id="rId16"/>
    <p:sldId id="275" r:id="rId17"/>
    <p:sldId id="327" r:id="rId18"/>
    <p:sldId id="266" r:id="rId19"/>
    <p:sldId id="268" r:id="rId20"/>
    <p:sldId id="269" r:id="rId21"/>
    <p:sldId id="319" r:id="rId22"/>
    <p:sldId id="270" r:id="rId23"/>
    <p:sldId id="274" r:id="rId24"/>
    <p:sldId id="293" r:id="rId25"/>
    <p:sldId id="277" r:id="rId26"/>
    <p:sldId id="279" r:id="rId27"/>
    <p:sldId id="278" r:id="rId28"/>
    <p:sldId id="280" r:id="rId29"/>
    <p:sldId id="325" r:id="rId30"/>
    <p:sldId id="282" r:id="rId31"/>
    <p:sldId id="294" r:id="rId32"/>
    <p:sldId id="287" r:id="rId33"/>
    <p:sldId id="272" r:id="rId34"/>
    <p:sldId id="273" r:id="rId35"/>
    <p:sldId id="295" r:id="rId36"/>
    <p:sldId id="303" r:id="rId37"/>
    <p:sldId id="305" r:id="rId38"/>
    <p:sldId id="300" r:id="rId39"/>
    <p:sldId id="307" r:id="rId40"/>
    <p:sldId id="296" r:id="rId41"/>
    <p:sldId id="312" r:id="rId42"/>
    <p:sldId id="308" r:id="rId43"/>
    <p:sldId id="311" r:id="rId44"/>
    <p:sldId id="285" r:id="rId45"/>
    <p:sldId id="316" r:id="rId46"/>
    <p:sldId id="314" r:id="rId47"/>
    <p:sldId id="31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98" autoAdjust="0"/>
    <p:restoredTop sz="88654" autoAdjust="0"/>
  </p:normalViewPr>
  <p:slideViewPr>
    <p:cSldViewPr snapToGrid="0">
      <p:cViewPr varScale="1">
        <p:scale>
          <a:sx n="101" d="100"/>
          <a:sy n="101" d="100"/>
        </p:scale>
        <p:origin x="9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C384-1DCB-4D80-B761-3EF626F16382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0489-379A-46B4-9239-9108C8C07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0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Google quick disconnect if</a:t>
            </a:r>
            <a:r>
              <a:rPr lang="en-US" baseline="0" dirty="0"/>
              <a:t> 1.0, keeps alive indefinitely if 1.1; CU doesn’t work with 1.0 (needs Host header), but 5 sec keep-alive if given (2014)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SNI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a port with </a:t>
            </a:r>
            <a:r>
              <a:rPr lang="en-US" dirty="0" err="1"/>
              <a:t>nc</a:t>
            </a:r>
            <a:r>
              <a:rPr lang="en-US" dirty="0"/>
              <a:t> on moxie, point chrome at it; make python server on moxie, do GET,</a:t>
            </a:r>
            <a:r>
              <a:rPr lang="en-US" baseline="0" dirty="0"/>
              <a:t> HEAD, and POST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http://www.w3schools.com/</a:t>
            </a:r>
            <a:r>
              <a:rPr lang="en-US" dirty="0" err="1"/>
              <a:t>php</a:t>
            </a:r>
            <a:r>
              <a:rPr lang="en-US" dirty="0"/>
              <a:t>/</a:t>
            </a:r>
            <a:r>
              <a:rPr lang="en-US" dirty="0" err="1"/>
              <a:t>php_forms.asp</a:t>
            </a:r>
            <a:r>
              <a:rPr lang="en-US" dirty="0"/>
              <a:t>, found on moxie/~</a:t>
            </a:r>
            <a:r>
              <a:rPr lang="en-US" dirty="0" err="1"/>
              <a:t>jrblack</a:t>
            </a:r>
            <a:r>
              <a:rPr lang="en-US" dirty="0"/>
              <a:t> as </a:t>
            </a:r>
            <a:r>
              <a:rPr lang="en-US" dirty="0" err="1"/>
              <a:t>welcome_get.html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welcome_post.html</a:t>
            </a:r>
            <a:endParaRPr lang="en-US" dirty="0"/>
          </a:p>
          <a:p>
            <a:r>
              <a:rPr lang="en-US" dirty="0"/>
              <a:t>http://www.w3schools.com/tags/</a:t>
            </a:r>
            <a:r>
              <a:rPr lang="en-US" dirty="0" err="1"/>
              <a:t>ref_httpmethods.asp</a:t>
            </a:r>
            <a:r>
              <a:rPr lang="en-US" dirty="0"/>
              <a:t> for tradeoff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0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gmail</a:t>
            </a:r>
            <a:r>
              <a:rPr lang="en-US" dirty="0"/>
              <a:t> as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burp to view this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php_forms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ref_httpmethods.as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35" y="4038600"/>
            <a:ext cx="8086165" cy="1828800"/>
          </a:xfrm>
        </p:spPr>
        <p:txBody>
          <a:bodyPr/>
          <a:lstStyle/>
          <a:p>
            <a:r>
              <a:rPr lang="en-US" dirty="0"/>
              <a:t>Ethical Hacking – Lecture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Black                                       Fall 2020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https is http over the SSL protocol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it’s </a:t>
            </a:r>
            <a:r>
              <a:rPr lang="en-US" dirty="0">
                <a:solidFill>
                  <a:srgbClr val="3366FF"/>
                </a:solidFill>
              </a:rPr>
              <a:t>encrypted</a:t>
            </a:r>
            <a:r>
              <a:rPr lang="en-US" dirty="0"/>
              <a:t> and </a:t>
            </a:r>
            <a:r>
              <a:rPr lang="en-US" dirty="0">
                <a:solidFill>
                  <a:srgbClr val="3366FF"/>
                </a:solidFill>
              </a:rPr>
              <a:t>authenticated</a:t>
            </a:r>
          </a:p>
          <a:p>
            <a:pPr lvl="1"/>
            <a:r>
              <a:rPr lang="en-US" dirty="0"/>
              <a:t>We went over how the handshake works, </a:t>
            </a:r>
            <a:r>
              <a:rPr lang="en-US" dirty="0" err="1"/>
              <a:t>kinda</a:t>
            </a:r>
            <a:endParaRPr lang="en-US" dirty="0"/>
          </a:p>
          <a:p>
            <a:r>
              <a:rPr lang="en-US" dirty="0"/>
              <a:t>Often a user goes to the non-SSL site on port 80</a:t>
            </a:r>
          </a:p>
          <a:p>
            <a:pPr lvl="1"/>
            <a:r>
              <a:rPr lang="en-US" dirty="0"/>
              <a:t>Then gets </a:t>
            </a:r>
            <a:r>
              <a:rPr lang="en-US" dirty="0">
                <a:solidFill>
                  <a:srgbClr val="3366FF"/>
                </a:solidFill>
              </a:rPr>
              <a:t>302</a:t>
            </a:r>
            <a:r>
              <a:rPr lang="en-US" dirty="0"/>
              <a:t>’d to 443 on the same URL but with </a:t>
            </a:r>
            <a:r>
              <a:rPr lang="en-US" dirty="0">
                <a:solidFill>
                  <a:srgbClr val="3366FF"/>
                </a:solidFill>
              </a:rPr>
              <a:t>https</a:t>
            </a:r>
            <a:r>
              <a:rPr lang="en-US" dirty="0"/>
              <a:t> as the protocol</a:t>
            </a:r>
          </a:p>
          <a:p>
            <a:pPr lvl="1"/>
            <a:r>
              <a:rPr lang="en-US" dirty="0"/>
              <a:t>The browser sees </a:t>
            </a:r>
            <a:r>
              <a:rPr lang="en-US" dirty="0">
                <a:solidFill>
                  <a:srgbClr val="3366FF"/>
                </a:solidFill>
              </a:rPr>
              <a:t>https</a:t>
            </a:r>
            <a:r>
              <a:rPr lang="en-US" dirty="0"/>
              <a:t> and initiates first the SSL handshake</a:t>
            </a:r>
          </a:p>
          <a:p>
            <a:pPr lvl="2"/>
            <a:r>
              <a:rPr lang="en-US" dirty="0"/>
              <a:t>Negotiate a cipher-suite, share symmetric keys, switch to symmetric crypto</a:t>
            </a:r>
          </a:p>
          <a:p>
            <a:pPr lvl="1"/>
            <a:r>
              <a:rPr lang="en-US" dirty="0"/>
              <a:t>Then does the http request (GET or POST or whatever)</a:t>
            </a:r>
          </a:p>
          <a:p>
            <a:pPr lvl="1"/>
            <a:r>
              <a:rPr lang="en-US" dirty="0"/>
              <a:t>This actually breaks virtual hosting!</a:t>
            </a:r>
          </a:p>
        </p:txBody>
      </p:sp>
    </p:spTree>
    <p:extLst>
      <p:ext uri="{BB962C8B-B14F-4D97-AF65-F5344CB8AC3E}">
        <p14:creationId xmlns:p14="http://schemas.microsoft.com/office/powerpoint/2010/main" val="42176128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SSL is typically encountered in three ways:</a:t>
            </a:r>
          </a:p>
          <a:p>
            <a:pPr lvl="1"/>
            <a:r>
              <a:rPr lang="en-US" dirty="0"/>
              <a:t>302’s from http</a:t>
            </a:r>
          </a:p>
          <a:p>
            <a:pPr lvl="1"/>
            <a:r>
              <a:rPr lang="en-US" dirty="0"/>
              <a:t>Clicking on a link</a:t>
            </a:r>
          </a:p>
          <a:p>
            <a:pPr lvl="1"/>
            <a:r>
              <a:rPr lang="en-US" dirty="0"/>
              <a:t>Bookmarks</a:t>
            </a:r>
          </a:p>
          <a:p>
            <a:pPr lvl="1"/>
            <a:r>
              <a:rPr lang="en-US" dirty="0"/>
              <a:t>(This is important when we get to </a:t>
            </a:r>
            <a:r>
              <a:rPr lang="en-US" dirty="0" err="1"/>
              <a:t>SSLStrip</a:t>
            </a:r>
            <a:r>
              <a:rPr lang="en-US" dirty="0"/>
              <a:t>, shortly)</a:t>
            </a:r>
          </a:p>
          <a:p>
            <a:r>
              <a:rPr lang="en-US" dirty="0"/>
              <a:t>Ordering is like this: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TCP/IP connection (SYN, SYN/ACK, ACK)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SSL handshake (send </a:t>
            </a:r>
            <a:r>
              <a:rPr lang="en-US" dirty="0" err="1"/>
              <a:t>ciphersuite</a:t>
            </a:r>
            <a:r>
              <a:rPr lang="en-US" dirty="0"/>
              <a:t> to server, cert comes back, verify cert, make session key, send to server, switch to symmetric crypto)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16948786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Name Indication (SNI)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about SSL on a virtual host?</a:t>
            </a:r>
          </a:p>
          <a:p>
            <a:pPr lvl="1"/>
            <a:r>
              <a:rPr lang="en-US" dirty="0"/>
              <a:t>For a long time, you had to have a dedicated IP to use SSL!</a:t>
            </a:r>
          </a:p>
          <a:p>
            <a:pPr lvl="2"/>
            <a:r>
              <a:rPr lang="en-US" dirty="0"/>
              <a:t>Why?  What’s the issue?</a:t>
            </a:r>
          </a:p>
          <a:p>
            <a:r>
              <a:rPr lang="en-US" dirty="0"/>
              <a:t>SNI to the rescue!</a:t>
            </a:r>
          </a:p>
          <a:p>
            <a:pPr lvl="1"/>
            <a:r>
              <a:rPr lang="en-US" dirty="0"/>
              <a:t>SNI is an extension to SSL that transmits the hostname during the SSL handshake</a:t>
            </a:r>
          </a:p>
          <a:p>
            <a:pPr lvl="2"/>
            <a:r>
              <a:rPr lang="en-US" dirty="0"/>
              <a:t>Just like the </a:t>
            </a:r>
            <a:r>
              <a:rPr lang="en-US" sz="2000" dirty="0">
                <a:latin typeface="Courier"/>
                <a:cs typeface="Courier"/>
              </a:rPr>
              <a:t>Host:</a:t>
            </a:r>
            <a:r>
              <a:rPr lang="en-US" dirty="0"/>
              <a:t> header in HTTP</a:t>
            </a:r>
          </a:p>
          <a:p>
            <a:pPr lvl="1"/>
            <a:r>
              <a:rPr lang="en-US" dirty="0"/>
              <a:t>SNI is pretty much supported everywhere now</a:t>
            </a:r>
          </a:p>
        </p:txBody>
      </p:sp>
    </p:spTree>
    <p:extLst>
      <p:ext uri="{BB962C8B-B14F-4D97-AF65-F5344CB8AC3E}">
        <p14:creationId xmlns:p14="http://schemas.microsoft.com/office/powerpoint/2010/main" val="5794446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real headers (!)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typical browser send?</a:t>
            </a:r>
          </a:p>
          <a:p>
            <a:pPr lvl="1"/>
            <a:r>
              <a:rPr lang="en-US" dirty="0"/>
              <a:t>Let’s go see</a:t>
            </a:r>
          </a:p>
          <a:p>
            <a:r>
              <a:rPr lang="en-US" dirty="0"/>
              <a:t>What does a typical server send back?</a:t>
            </a:r>
          </a:p>
          <a:p>
            <a:pPr lvl="1"/>
            <a:r>
              <a:rPr lang="en-US" dirty="0"/>
              <a:t>We already saw this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what’s funny?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referer</a:t>
            </a:r>
            <a:r>
              <a:rPr lang="en-US" dirty="0"/>
              <a:t>” is funny</a:t>
            </a:r>
          </a:p>
          <a:p>
            <a:r>
              <a:rPr lang="en-US" dirty="0"/>
              <a:t>It’s here to stay</a:t>
            </a:r>
          </a:p>
          <a:p>
            <a:r>
              <a:rPr lang="en-US" dirty="0"/>
              <a:t>It says where the request came from (if any)</a:t>
            </a:r>
          </a:p>
          <a:p>
            <a:r>
              <a:rPr lang="en-US" dirty="0"/>
              <a:t>Note that everything in headers could be a lie</a:t>
            </a:r>
          </a:p>
          <a:p>
            <a:pPr lvl="1"/>
            <a:r>
              <a:rPr lang="en-US" dirty="0"/>
              <a:t>In fact, we’ll be lying plenty in our attacks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between client/server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 the server responds with a status line, some headers, a blank line, then the resource requested</a:t>
            </a:r>
          </a:p>
          <a:p>
            <a:r>
              <a:rPr lang="en-US" dirty="0"/>
              <a:t>How does the </a:t>
            </a:r>
            <a:r>
              <a:rPr lang="en-US" dirty="0">
                <a:solidFill>
                  <a:srgbClr val="00B0F0"/>
                </a:solidFill>
              </a:rPr>
              <a:t>client</a:t>
            </a:r>
            <a:r>
              <a:rPr lang="en-US" dirty="0"/>
              <a:t> send data (typically form data, but not always)</a:t>
            </a:r>
          </a:p>
          <a:p>
            <a:pPr lvl="1"/>
            <a:r>
              <a:rPr lang="en-US" dirty="0"/>
              <a:t>Using a similar method</a:t>
            </a:r>
          </a:p>
          <a:p>
            <a:pPr lvl="1"/>
            <a:r>
              <a:rPr lang="en-US" dirty="0"/>
              <a:t>GET with a </a:t>
            </a:r>
            <a:r>
              <a:rPr lang="en-US" dirty="0" err="1"/>
              <a:t>urlencoded</a:t>
            </a:r>
            <a:r>
              <a:rPr lang="en-US" dirty="0"/>
              <a:t> set of parameters</a:t>
            </a:r>
          </a:p>
          <a:p>
            <a:pPr lvl="1"/>
            <a:r>
              <a:rPr lang="en-US" dirty="0"/>
              <a:t>POST with data in the body, just like server responses</a:t>
            </a:r>
          </a:p>
          <a:p>
            <a:pPr lvl="1"/>
            <a:r>
              <a:rPr lang="en-US" dirty="0"/>
              <a:t>Let’s look at an example of each using</a:t>
            </a:r>
          </a:p>
          <a:p>
            <a:pPr lvl="1"/>
            <a:r>
              <a:rPr lang="en-US" dirty="0">
                <a:hlinkClick r:id="rId3"/>
              </a:rPr>
              <a:t>http://www.w3schools.com/php/php_forms.asp</a:t>
            </a:r>
            <a:endParaRPr lang="en-US" dirty="0"/>
          </a:p>
          <a:p>
            <a:pPr lvl="1"/>
            <a:r>
              <a:rPr lang="en-US" dirty="0"/>
              <a:t>Nice list of trade-offs:</a:t>
            </a:r>
          </a:p>
          <a:p>
            <a:pPr lvl="1"/>
            <a:r>
              <a:rPr lang="en-US" dirty="0">
                <a:hlinkClick r:id="rId4"/>
              </a:rPr>
              <a:t>http://www.w3schools.com/tags/ref_httpmethods.asp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cookie is a piece of text</a:t>
            </a:r>
          </a:p>
          <a:p>
            <a:pPr lvl="1"/>
            <a:r>
              <a:rPr lang="en-US" dirty="0"/>
              <a:t>Sent by the server, cached by the browser</a:t>
            </a:r>
          </a:p>
          <a:p>
            <a:pPr lvl="2"/>
            <a:r>
              <a:rPr lang="en-US" dirty="0"/>
              <a:t>Sent by header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Set-Cookie: name1=value1; name2=value2…</a:t>
            </a:r>
          </a:p>
          <a:p>
            <a:pPr lvl="2">
              <a:buClr>
                <a:srgbClr val="DD8047"/>
              </a:buClr>
            </a:pPr>
            <a:r>
              <a:rPr lang="en-US" dirty="0">
                <a:solidFill>
                  <a:prstClr val="black"/>
                </a:solidFill>
              </a:rPr>
              <a:t>Can also set expiration date with (example)</a:t>
            </a:r>
          </a:p>
          <a:p>
            <a:pPr lvl="2">
              <a:buClr>
                <a:srgbClr val="DD8047"/>
              </a:buCl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Set-Cookie: name2=value2; Expires=Wed, 09 Jun 2021 10:18:14 GMT</a:t>
            </a:r>
          </a:p>
          <a:p>
            <a:pPr lvl="2">
              <a:buClr>
                <a:srgbClr val="DD8047"/>
              </a:buClr>
            </a:pPr>
            <a:r>
              <a:rPr lang="en-US" dirty="0">
                <a:solidFill>
                  <a:prstClr val="black"/>
                </a:solidFill>
              </a:rPr>
              <a:t>No expiration means “until browser terminates” (session end)</a:t>
            </a:r>
          </a:p>
          <a:p>
            <a:pPr lvl="2">
              <a:buClr>
                <a:srgbClr val="DD8047"/>
              </a:buClr>
            </a:pPr>
            <a:r>
              <a:rPr lang="en-US" dirty="0">
                <a:solidFill>
                  <a:prstClr val="black"/>
                </a:solidFill>
              </a:rPr>
              <a:t>There are other modifiers relevant for security</a:t>
            </a:r>
          </a:p>
          <a:p>
            <a:pPr lvl="3">
              <a:buClr>
                <a:srgbClr val="DD8047"/>
              </a:buClr>
            </a:pPr>
            <a:r>
              <a:rPr lang="en-US" dirty="0">
                <a:solidFill>
                  <a:prstClr val="black"/>
                </a:solidFill>
              </a:rPr>
              <a:t>We’ll discuss them more deeply when we get to XSS and session-level attacks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The browser sends the cookie back, unaltered</a:t>
            </a:r>
          </a:p>
          <a:p>
            <a:pPr lvl="1"/>
            <a:r>
              <a:rPr lang="en-US" dirty="0"/>
              <a:t>Applications include session management, shopping carts, personalization, tracking, evil, spyware, and free candy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Disgression</a:t>
            </a:r>
            <a:r>
              <a:rPr lang="en-US" dirty="0"/>
              <a:t>: Web Storage (HTML5)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does a server store lots of info on the client?</a:t>
            </a:r>
          </a:p>
          <a:p>
            <a:pPr lvl="1"/>
            <a:r>
              <a:rPr lang="en-US" dirty="0"/>
              <a:t>Cookies! (Traditionally)</a:t>
            </a:r>
          </a:p>
          <a:p>
            <a:pPr lvl="1"/>
            <a:r>
              <a:rPr lang="en-US" dirty="0"/>
              <a:t>But this sucks because a cookie has to be transmitted from the client in </a:t>
            </a:r>
            <a:r>
              <a:rPr lang="en-US" dirty="0">
                <a:solidFill>
                  <a:srgbClr val="3366FF"/>
                </a:solidFill>
              </a:rPr>
              <a:t>every </a:t>
            </a:r>
            <a:r>
              <a:rPr lang="en-US" dirty="0"/>
              <a:t>transmission</a:t>
            </a:r>
          </a:p>
          <a:p>
            <a:pPr lvl="1"/>
            <a:r>
              <a:rPr lang="en-US" dirty="0"/>
              <a:t>Also, cookies are limited to 4096 bytes per domain</a:t>
            </a:r>
          </a:p>
          <a:p>
            <a:r>
              <a:rPr lang="en-US" dirty="0"/>
              <a:t>Solution: Web Storage</a:t>
            </a:r>
          </a:p>
          <a:p>
            <a:pPr lvl="1"/>
            <a:r>
              <a:rPr lang="en-US" dirty="0" err="1"/>
              <a:t>window.sessionStorage</a:t>
            </a:r>
            <a:r>
              <a:rPr lang="en-US" dirty="0"/>
              <a:t> and </a:t>
            </a:r>
            <a:r>
              <a:rPr lang="en-US" dirty="0" err="1"/>
              <a:t>window.localStorage</a:t>
            </a:r>
            <a:endParaRPr lang="en-US" dirty="0"/>
          </a:p>
          <a:p>
            <a:pPr lvl="1"/>
            <a:r>
              <a:rPr lang="en-US" dirty="0"/>
              <a:t>5MB per domain, managed by </a:t>
            </a:r>
            <a:r>
              <a:rPr lang="en-US" dirty="0" err="1"/>
              <a:t>javascript</a:t>
            </a:r>
            <a:r>
              <a:rPr lang="en-US" dirty="0"/>
              <a:t> (so no network traffic), session is until browser tab dies, local is forever</a:t>
            </a:r>
          </a:p>
        </p:txBody>
      </p:sp>
    </p:spTree>
    <p:extLst>
      <p:ext uri="{BB962C8B-B14F-4D97-AF65-F5344CB8AC3E}">
        <p14:creationId xmlns:p14="http://schemas.microsoft.com/office/powerpoint/2010/main" val="9988835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Basic Authentication</a:t>
            </a:r>
          </a:p>
          <a:p>
            <a:pPr lvl="1"/>
            <a:r>
              <a:rPr lang="en-US" dirty="0"/>
              <a:t>We attempt to access some resource and the server sends (for example)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HTTP/1.1 401 Access Denied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WWW-Authenticate: Basic realm="My Server"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Content-Length: 0</a:t>
            </a:r>
          </a:p>
          <a:p>
            <a:pPr lvl="1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This indicates the resource is “protected” by basic http authentication; browser will put up a username/password dialog and then send (for example)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GET 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securefiles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 HTTP/1.1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Host: www.moxie.com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Authorization: Basic QnJvd25AQEdpcmwK</a:t>
            </a:r>
          </a:p>
          <a:p>
            <a:pPr lvl="1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Basic is…. bad </a:t>
            </a:r>
            <a:r>
              <a:rPr lang="en-US" dirty="0" err="1"/>
              <a:t>sorta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anyone can sniff the connection, the password is exposed</a:t>
            </a:r>
          </a:p>
          <a:p>
            <a:pPr lvl="1"/>
            <a:r>
              <a:rPr lang="en-US" dirty="0"/>
              <a:t>Unless it’s used over SSL/TLS, which we didn’t do</a:t>
            </a:r>
          </a:p>
          <a:p>
            <a:r>
              <a:rPr lang="en-US" dirty="0"/>
              <a:t>Note that the browser is smart enough to send the username/password with every new request to the same domain</a:t>
            </a:r>
          </a:p>
          <a:p>
            <a:r>
              <a:rPr lang="en-US" dirty="0"/>
              <a:t>Quick: how would you undo a base64 encoding?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openssl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enc –d –base64 </a:t>
            </a:r>
            <a:r>
              <a:rPr lang="en-US" dirty="0"/>
              <a:t>works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base64 –d</a:t>
            </a:r>
            <a:r>
              <a:rPr lang="en-US" dirty="0"/>
              <a:t> works on most </a:t>
            </a:r>
            <a:r>
              <a:rPr lang="en-US" dirty="0" err="1"/>
              <a:t>Linuxes</a:t>
            </a:r>
            <a:endParaRPr lang="en-US" dirty="0"/>
          </a:p>
          <a:p>
            <a:pPr lvl="1"/>
            <a:r>
              <a:rPr lang="en-US" dirty="0"/>
              <a:t>On Apache 2.4, password is stored as base64’d SHA1 of your password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may have heard of it?</a:t>
            </a:r>
          </a:p>
          <a:p>
            <a:r>
              <a:rPr lang="en-US" dirty="0"/>
              <a:t>Client-server model</a:t>
            </a:r>
          </a:p>
          <a:p>
            <a:pPr lvl="1"/>
            <a:r>
              <a:rPr lang="en-US" dirty="0"/>
              <a:t>Client is the browser (always)</a:t>
            </a:r>
          </a:p>
          <a:p>
            <a:pPr lvl="2"/>
            <a:r>
              <a:rPr lang="en-US" dirty="0"/>
              <a:t>Of course you can use </a:t>
            </a:r>
            <a:r>
              <a:rPr lang="en-US" dirty="0" err="1"/>
              <a:t>wget</a:t>
            </a:r>
            <a:r>
              <a:rPr lang="en-US" dirty="0"/>
              <a:t>, curl, </a:t>
            </a:r>
            <a:r>
              <a:rPr lang="en-US" dirty="0" err="1"/>
              <a:t>phantomjs</a:t>
            </a:r>
            <a:r>
              <a:rPr lang="en-US" dirty="0"/>
              <a:t> (or a crawler, etc) as the “browser”</a:t>
            </a:r>
          </a:p>
          <a:p>
            <a:pPr lvl="1"/>
            <a:r>
              <a:rPr lang="en-US" dirty="0"/>
              <a:t>Server is the web server</a:t>
            </a:r>
          </a:p>
          <a:p>
            <a:pPr lvl="2"/>
            <a:r>
              <a:rPr lang="en-US" dirty="0"/>
              <a:t>Apache 1.3, 2.x, IIS, </a:t>
            </a:r>
            <a:r>
              <a:rPr lang="en-US" dirty="0" err="1"/>
              <a:t>ngnix</a:t>
            </a:r>
            <a:r>
              <a:rPr lang="en-US" dirty="0"/>
              <a:t>, </a:t>
            </a:r>
            <a:r>
              <a:rPr lang="en-US" dirty="0" err="1"/>
              <a:t>gws</a:t>
            </a:r>
            <a:r>
              <a:rPr lang="en-US" dirty="0"/>
              <a:t> (!), </a:t>
            </a:r>
            <a:r>
              <a:rPr lang="en-US" dirty="0" err="1"/>
              <a:t>Lig</a:t>
            </a:r>
            <a:r>
              <a:rPr lang="en-US" dirty="0" err="1">
                <a:solidFill>
                  <a:srgbClr val="00B0F0"/>
                </a:solidFill>
              </a:rPr>
              <a:t>httpd</a:t>
            </a:r>
            <a:endParaRPr lang="en-US" dirty="0"/>
          </a:p>
          <a:p>
            <a:r>
              <a:rPr lang="en-US" dirty="0"/>
              <a:t>Uses the Request/Reply model</a:t>
            </a:r>
          </a:p>
          <a:p>
            <a:pPr lvl="1"/>
            <a:r>
              <a:rPr lang="en-US" dirty="0"/>
              <a:t>Client makes request and waits for server to respond</a:t>
            </a:r>
          </a:p>
          <a:p>
            <a:pPr lvl="1"/>
            <a:r>
              <a:rPr lang="en-US" dirty="0"/>
              <a:t>Both use the http protocol over TCP/IP on (default) port 80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Digest is… better </a:t>
            </a:r>
            <a:r>
              <a:rPr lang="en-US" dirty="0" err="1"/>
              <a:t>sorta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Instead of sending username/password in base64 format we use a hash function:</a:t>
            </a:r>
          </a:p>
          <a:p>
            <a:pPr lvl="1"/>
            <a:r>
              <a:rPr lang="en-US" dirty="0"/>
              <a:t>server sends a nonce</a:t>
            </a:r>
          </a:p>
          <a:p>
            <a:pPr lvl="1"/>
            <a:r>
              <a:rPr lang="en-US" dirty="0"/>
              <a:t>client responds with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MD5(MD5(username : realm : password)) : nonce 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nonceCount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clientNonce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qop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: MD5(method 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digestURI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Authorization=Digest username="csci7000", realm="NSA Internal Website -- Employees Only", nonce="uqU9U6+dBAA=9dcd950531a6229d367cc84e441a6395c9fd172b",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="/~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jrblack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/class/csci7000/f14/private/", algorithm=MD5, response="66133ee55ab7a3dddc18a13448a6b5d0",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qop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=auth,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=00000001,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cnonce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="908015c0d30563d0"</a:t>
            </a:r>
          </a:p>
          <a:p>
            <a:r>
              <a:rPr lang="en-US" dirty="0"/>
              <a:t>Is this more secure?  I guess</a:t>
            </a:r>
          </a:p>
          <a:p>
            <a:pPr lvl="1"/>
            <a:r>
              <a:rPr lang="en-US" dirty="0"/>
              <a:t>Password isn’t sent in the clear, but…</a:t>
            </a:r>
          </a:p>
          <a:p>
            <a:pPr lvl="2"/>
            <a:r>
              <a:rPr lang="en-US" dirty="0"/>
              <a:t>Trivial man-in-the-middle</a:t>
            </a:r>
          </a:p>
          <a:p>
            <a:pPr lvl="2"/>
            <a:r>
              <a:rPr lang="en-US" dirty="0"/>
              <a:t>Hash replays (barring timestamps in server nonce)</a:t>
            </a:r>
          </a:p>
          <a:p>
            <a:pPr lvl="2"/>
            <a:r>
              <a:rPr lang="en-US" dirty="0"/>
              <a:t>Resulting session is still in the clear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Basic on a Shared 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http standard says that the authentication domain is formed from realm and domain</a:t>
            </a:r>
          </a:p>
          <a:p>
            <a:pPr lvl="1"/>
            <a:r>
              <a:rPr lang="en-US" dirty="0"/>
              <a:t>So if an evil user 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home.cs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used our same Realm name, and you visited his page, your browser would send cached credentials for the private area of our page</a:t>
            </a:r>
          </a:p>
          <a:p>
            <a:pPr lvl="1"/>
            <a:r>
              <a:rPr lang="en-US" dirty="0"/>
              <a:t>Using Digest authentication with replay protection, this is not a problem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and Server…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you had to write one, and only had an hour, which would it be?</a:t>
            </a:r>
          </a:p>
          <a:p>
            <a:r>
              <a:rPr lang="en-US" dirty="0"/>
              <a:t>Simplest web server is</a:t>
            </a:r>
          </a:p>
          <a:p>
            <a:pPr lvl="1"/>
            <a:r>
              <a:rPr lang="en-US" dirty="0"/>
              <a:t>python –m </a:t>
            </a:r>
            <a:r>
              <a:rPr lang="en-US" dirty="0" err="1"/>
              <a:t>SimpleHTTPServer</a:t>
            </a:r>
            <a:r>
              <a:rPr lang="en-US" dirty="0"/>
              <a:t> 8888</a:t>
            </a:r>
          </a:p>
          <a:p>
            <a:pPr lvl="1"/>
            <a:r>
              <a:rPr lang="en-US" dirty="0"/>
              <a:t>Serves the current file tree on the given port</a:t>
            </a:r>
          </a:p>
          <a:p>
            <a:pPr lvl="1"/>
            <a:r>
              <a:rPr lang="en-US" dirty="0"/>
              <a:t>A lot of functionality is missing of course </a:t>
            </a:r>
          </a:p>
          <a:p>
            <a:pPr lvl="2"/>
            <a:r>
              <a:rPr lang="en-US" dirty="0"/>
              <a:t>Doesn’t even handle POST, for example</a:t>
            </a:r>
          </a:p>
          <a:p>
            <a:pPr lvl="3"/>
            <a:r>
              <a:rPr lang="en-US" dirty="0"/>
              <a:t>POST implies CGI, which it doesn’t handle</a:t>
            </a:r>
          </a:p>
          <a:p>
            <a:pPr lvl="1"/>
            <a:r>
              <a:rPr lang="en-US" dirty="0"/>
              <a:t>Security? Well, it has almost no features, so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Even the simplest browser must render HTML to be at all useful</a:t>
            </a:r>
          </a:p>
          <a:p>
            <a:pPr lvl="1"/>
            <a:r>
              <a:rPr lang="en-US" dirty="0"/>
              <a:t>That’s hard</a:t>
            </a:r>
          </a:p>
          <a:p>
            <a:pPr lvl="1"/>
            <a:r>
              <a:rPr lang="en-US" dirty="0"/>
              <a:t>lynx is the simplest browser I know of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of where we are… sort of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069" y="1766049"/>
            <a:ext cx="257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(assume Windows)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3587" y="1792941"/>
            <a:ext cx="257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(assume Linux)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2364" y="2474259"/>
            <a:ext cx="172122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400" y="3012141"/>
            <a:ext cx="172122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400" y="3567953"/>
            <a:ext cx="172122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4436" y="4105835"/>
            <a:ext cx="172122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7025" y="2483228"/>
            <a:ext cx="172122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9096" y="3021110"/>
            <a:ext cx="172122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9096" y="3576922"/>
            <a:ext cx="172122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0132" y="4114804"/>
            <a:ext cx="172122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Applications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474271" y="3191435"/>
            <a:ext cx="3711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65305" y="3756212"/>
            <a:ext cx="3711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5551" y="282387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/</a:t>
            </a:r>
            <a:r>
              <a:rPr lang="en-US" dirty="0" err="1"/>
              <a:t>ip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56231" y="337970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3422" y="4867825"/>
            <a:ext cx="310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content (HTML/CSS), 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ajax</a:t>
            </a:r>
            <a:r>
              <a:rPr lang="en-US" dirty="0"/>
              <a:t>, </a:t>
            </a:r>
            <a:r>
              <a:rPr lang="en-US" dirty="0" err="1"/>
              <a:t>activex</a:t>
            </a:r>
            <a:r>
              <a:rPr lang="en-US" dirty="0"/>
              <a:t>, flash and other </a:t>
            </a:r>
            <a:r>
              <a:rPr lang="en-US" dirty="0" err="1"/>
              <a:t>ria</a:t>
            </a:r>
            <a:r>
              <a:rPr lang="en-US" dirty="0"/>
              <a:t> tools, java applets, etc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44996" y="4849903"/>
            <a:ext cx="2779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files, PHP, VBScript, Python/Perl/Ruby, native code, ASP.NET, Java, SQL, etc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483231" y="2707320"/>
            <a:ext cx="3711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92091" y="23397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30978" y="3003163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13048" y="355001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/>
              </a:rPr>
              <a:t>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177543" y="334382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65801" y="2814904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/>
              </a:rPr>
              <a:t></a:t>
            </a:r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does Apache handle connections?</a:t>
            </a:r>
          </a:p>
          <a:p>
            <a:pPr lvl="1"/>
            <a:r>
              <a:rPr lang="en-US" dirty="0"/>
              <a:t>The python-based server was a </a:t>
            </a:r>
            <a:r>
              <a:rPr lang="en-US" dirty="0">
                <a:solidFill>
                  <a:srgbClr val="00B0F0"/>
                </a:solidFill>
              </a:rPr>
              <a:t>single</a:t>
            </a:r>
            <a:r>
              <a:rPr lang="en-US" dirty="0"/>
              <a:t> process with a single thread, listening on port 8000</a:t>
            </a:r>
          </a:p>
          <a:p>
            <a:pPr lvl="1"/>
            <a:r>
              <a:rPr lang="en-US" dirty="0"/>
              <a:t>Apache is a </a:t>
            </a:r>
            <a:r>
              <a:rPr lang="en-US" dirty="0">
                <a:solidFill>
                  <a:srgbClr val="00B0F0"/>
                </a:solidFill>
              </a:rPr>
              <a:t>commercial-grade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high-performance</a:t>
            </a:r>
            <a:r>
              <a:rPr lang="en-US" dirty="0"/>
              <a:t> web server that is scalable and can handle several simultaneous requests</a:t>
            </a:r>
          </a:p>
          <a:p>
            <a:pPr lvl="2"/>
            <a:r>
              <a:rPr lang="en-US" dirty="0"/>
              <a:t>A single-process, single-threaded server would not perform well here</a:t>
            </a:r>
          </a:p>
          <a:p>
            <a:pPr lvl="3"/>
            <a:r>
              <a:rPr lang="en-US" dirty="0"/>
              <a:t>Unable to use multiple-cores</a:t>
            </a:r>
          </a:p>
          <a:p>
            <a:pPr lvl="3"/>
            <a:r>
              <a:rPr lang="en-US" dirty="0"/>
              <a:t>Block on I/O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Web Server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connection arrives on port 80 (default)</a:t>
            </a:r>
          </a:p>
          <a:p>
            <a:pPr lvl="1"/>
            <a:r>
              <a:rPr lang="en-US" dirty="0"/>
              <a:t>How Apache handles this depends on how it’s configured</a:t>
            </a:r>
          </a:p>
          <a:p>
            <a:pPr lvl="2"/>
            <a:r>
              <a:rPr lang="en-US" dirty="0"/>
              <a:t>Consider Apache2.x</a:t>
            </a:r>
          </a:p>
          <a:p>
            <a:pPr lvl="2"/>
            <a:r>
              <a:rPr lang="en-US" dirty="0"/>
              <a:t>There are several Multi-Processing Modules (</a:t>
            </a:r>
            <a:r>
              <a:rPr lang="en-US" dirty="0">
                <a:solidFill>
                  <a:srgbClr val="00B0F0"/>
                </a:solidFill>
              </a:rPr>
              <a:t>MPMs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Options include </a:t>
            </a:r>
            <a:r>
              <a:rPr lang="en-US" dirty="0" err="1"/>
              <a:t>mpm_winnt</a:t>
            </a:r>
            <a:r>
              <a:rPr lang="en-US" dirty="0"/>
              <a:t>, </a:t>
            </a:r>
            <a:r>
              <a:rPr lang="en-US" dirty="0" err="1"/>
              <a:t>prefork</a:t>
            </a:r>
            <a:r>
              <a:rPr lang="en-US" dirty="0"/>
              <a:t>, worker, </a:t>
            </a:r>
            <a:r>
              <a:rPr lang="en-US" dirty="0" err="1"/>
              <a:t>perchild</a:t>
            </a:r>
            <a:endParaRPr lang="en-US" dirty="0"/>
          </a:p>
          <a:p>
            <a:pPr lvl="3"/>
            <a:r>
              <a:rPr lang="en-US" dirty="0"/>
              <a:t>Choice depends on what OS and what resource utilization and performance needs you have</a:t>
            </a:r>
          </a:p>
          <a:p>
            <a:pPr lvl="3"/>
            <a:r>
              <a:rPr lang="en-US" dirty="0"/>
              <a:t>MPMs are just modules like other kinds of Apache modules, except you can only have </a:t>
            </a:r>
            <a:r>
              <a:rPr lang="en-US" dirty="0">
                <a:solidFill>
                  <a:srgbClr val="00B0F0"/>
                </a:solidFill>
              </a:rPr>
              <a:t>one</a:t>
            </a:r>
            <a:r>
              <a:rPr lang="en-US" dirty="0"/>
              <a:t> MPM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 on Apache Modules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481384" y="2771092"/>
            <a:ext cx="4462420" cy="360971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43094" cy="50065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Modules are either compiled in or dynamically linked</a:t>
            </a:r>
          </a:p>
          <a:p>
            <a:pPr lvl="1"/>
            <a:r>
              <a:rPr lang="en-US" dirty="0"/>
              <a:t>Static is often </a:t>
            </a:r>
            <a:r>
              <a:rPr lang="en-US" dirty="0">
                <a:solidFill>
                  <a:srgbClr val="00B0F0"/>
                </a:solidFill>
              </a:rPr>
              <a:t>faster</a:t>
            </a:r>
            <a:r>
              <a:rPr lang="en-US" dirty="0"/>
              <a:t>, but less flexible</a:t>
            </a:r>
          </a:p>
          <a:p>
            <a:pPr lvl="1"/>
            <a:r>
              <a:rPr lang="en-US" dirty="0"/>
              <a:t>Dynamic allows sharing of code</a:t>
            </a:r>
          </a:p>
          <a:p>
            <a:pPr lvl="1"/>
            <a:r>
              <a:rPr lang="en-US" dirty="0"/>
              <a:t>Dynamic means no </a:t>
            </a:r>
            <a:r>
              <a:rPr lang="en-US" dirty="0">
                <a:solidFill>
                  <a:srgbClr val="00B0F0"/>
                </a:solidFill>
              </a:rPr>
              <a:t>compiling</a:t>
            </a:r>
            <a:r>
              <a:rPr lang="en-US" dirty="0"/>
              <a:t> every time you want to change something</a:t>
            </a:r>
          </a:p>
          <a:p>
            <a:pPr lvl="1"/>
            <a:r>
              <a:rPr lang="en-US" dirty="0"/>
              <a:t>Usually a mixture is used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apache2 –l</a:t>
            </a:r>
            <a:r>
              <a:rPr lang="en-US" dirty="0"/>
              <a:t> shows statically-compiled modules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. /etc/apache2/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envvars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apache2 –M</a:t>
            </a:r>
            <a:r>
              <a:rPr lang="en-US" dirty="0"/>
              <a:t> shows all modules</a:t>
            </a:r>
          </a:p>
          <a:p>
            <a:r>
              <a:rPr lang="en-US" dirty="0"/>
              <a:t>Which one is better for security?</a:t>
            </a:r>
          </a:p>
          <a:p>
            <a:pPr lvl="1"/>
            <a:r>
              <a:rPr lang="en-US" dirty="0"/>
              <a:t>You need root in either case…</a:t>
            </a:r>
          </a:p>
          <a:p>
            <a:pPr lvl="1"/>
            <a:r>
              <a:rPr lang="en-US" dirty="0"/>
              <a:t>What about </a:t>
            </a:r>
            <a:r>
              <a:rPr lang="en-US" dirty="0" err="1"/>
              <a:t>backdooring</a:t>
            </a:r>
            <a:r>
              <a:rPr lang="en-US" dirty="0"/>
              <a:t> Apache?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Which one you choose depends on your OS and your needs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mpm_winnt</a:t>
            </a:r>
            <a:r>
              <a:rPr lang="en-US" dirty="0"/>
              <a:t> is for Windows</a:t>
            </a:r>
          </a:p>
          <a:p>
            <a:pPr lvl="2"/>
            <a:r>
              <a:rPr lang="en-US" dirty="0"/>
              <a:t>Uses low-level windows networking library and threading library instead of POSIX threads, which were too slow</a:t>
            </a:r>
          </a:p>
          <a:p>
            <a:pPr lvl="2"/>
            <a:r>
              <a:rPr lang="en-US" dirty="0"/>
              <a:t>Windows can’t fork, by the way, so threads are the only game in town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prefork</a:t>
            </a:r>
            <a:r>
              <a:rPr lang="en-US" dirty="0"/>
              <a:t> is default in 2.4 for </a:t>
            </a:r>
            <a:r>
              <a:rPr lang="en-US" dirty="0" err="1"/>
              <a:t>Debian</a:t>
            </a:r>
            <a:endParaRPr lang="en-US" dirty="0"/>
          </a:p>
          <a:p>
            <a:pPr lvl="2"/>
            <a:r>
              <a:rPr lang="en-US" dirty="0"/>
              <a:t>Uses a multi-process model</a:t>
            </a:r>
          </a:p>
          <a:p>
            <a:pPr lvl="2"/>
            <a:r>
              <a:rPr lang="en-US" dirty="0"/>
              <a:t>This emulates Apache 1.3 behavior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prefork</a:t>
            </a:r>
            <a:r>
              <a:rPr lang="en-US" dirty="0"/>
              <a:t>” refers to the fact Apache fork()’s off some processes ahead of time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prefork</a:t>
            </a:r>
            <a:r>
              <a:rPr lang="en-US" dirty="0"/>
              <a:t> MPM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143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request is handled by a separate </a:t>
            </a:r>
            <a:r>
              <a:rPr lang="en-US" dirty="0">
                <a:solidFill>
                  <a:srgbClr val="00B0F0"/>
                </a:solidFill>
              </a:rPr>
              <a:t>process</a:t>
            </a:r>
          </a:p>
          <a:p>
            <a:pPr lvl="1"/>
            <a:r>
              <a:rPr lang="en-US" dirty="0"/>
              <a:t>No multithreading</a:t>
            </a:r>
          </a:p>
          <a:p>
            <a:pPr lvl="2"/>
            <a:r>
              <a:rPr lang="en-US" dirty="0"/>
              <a:t>Maybe you have old non-thread-safe </a:t>
            </a:r>
            <a:r>
              <a:rPr lang="en-US" dirty="0" err="1"/>
              <a:t>libs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More insulation between requests</a:t>
            </a:r>
          </a:p>
          <a:p>
            <a:pPr lvl="3"/>
            <a:r>
              <a:rPr lang="en-US" dirty="0"/>
              <a:t>A problem with one request cannot mess with another via shared-memory, for example</a:t>
            </a:r>
          </a:p>
          <a:p>
            <a:pPr lvl="1"/>
            <a:r>
              <a:rPr lang="en-US" dirty="0"/>
              <a:t>Number of processes at start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StartServers</a:t>
            </a:r>
            <a:r>
              <a:rPr lang="en-US" dirty="0"/>
              <a:t> defaults to 5</a:t>
            </a:r>
          </a:p>
          <a:p>
            <a:pPr lvl="2"/>
            <a:r>
              <a:rPr lang="en-US" dirty="0"/>
              <a:t>Note one process is owned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/>
              <a:t>, the rest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www-data </a:t>
            </a:r>
            <a:r>
              <a:rPr lang="en-US" sz="1900" dirty="0"/>
              <a:t>(configurable)</a:t>
            </a:r>
            <a:endParaRPr lang="en-US" sz="2900" dirty="0"/>
          </a:p>
          <a:p>
            <a:pPr lvl="2"/>
            <a:r>
              <a:rPr lang="en-US" dirty="0"/>
              <a:t>Max is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MaxClients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/>
              <a:t>Default: 256 (can you imagine 256 apache2 processes? Need </a:t>
            </a:r>
            <a:r>
              <a:rPr lang="en-US" dirty="0" err="1"/>
              <a:t>moreRAM</a:t>
            </a:r>
            <a:r>
              <a:rPr lang="en-US" dirty="0"/>
              <a:t>!!)</a:t>
            </a:r>
          </a:p>
          <a:p>
            <a:pPr lvl="3"/>
            <a:r>
              <a:rPr lang="en-US" dirty="0"/>
              <a:t>If you exceed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MaxClients</a:t>
            </a:r>
            <a:r>
              <a:rPr lang="en-US" dirty="0"/>
              <a:t>, Apache queues up to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ListenBacklog</a:t>
            </a:r>
            <a:r>
              <a:rPr lang="en-US" dirty="0"/>
              <a:t> requests and after this it drops connection requests</a:t>
            </a:r>
          </a:p>
          <a:p>
            <a:pPr lvl="2"/>
            <a:r>
              <a:rPr lang="en-US" dirty="0"/>
              <a:t>Number of idle processes stays between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MinSpareServers</a:t>
            </a:r>
            <a:r>
              <a:rPr lang="en-US" dirty="0"/>
              <a:t> (def: 5), and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MaxSpareServers</a:t>
            </a:r>
            <a:r>
              <a:rPr lang="en-US" dirty="0"/>
              <a:t> (def: 10)</a:t>
            </a:r>
          </a:p>
          <a:p>
            <a:pPr lvl="3"/>
            <a:r>
              <a:rPr lang="en-US" dirty="0"/>
              <a:t>These are pre-spawned so we don’t have to spawn a new child for a new connection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moxie right now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5373"/>
            <a:ext cx="9144000" cy="18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272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Comes in flavors: 1.0,1.1and 2</a:t>
            </a:r>
          </a:p>
          <a:p>
            <a:pPr lvl="1"/>
            <a:r>
              <a:rPr lang="en-US" dirty="0"/>
              <a:t>Almost no one uses 1.0 anymore</a:t>
            </a:r>
          </a:p>
          <a:p>
            <a:pPr lvl="1"/>
            <a:r>
              <a:rPr lang="en-US" dirty="0"/>
              <a:t>As of Nov 2020, 33% of top 10 million sites support HTTP/2</a:t>
            </a:r>
          </a:p>
          <a:p>
            <a:r>
              <a:rPr lang="en-US" dirty="0"/>
              <a:t>http is “connectionless” although connection persists by default for http 1.1 and 2</a:t>
            </a:r>
          </a:p>
          <a:p>
            <a:pPr lvl="1"/>
            <a:r>
              <a:rPr lang="en-US" dirty="0"/>
              <a:t>http 1.0 needed “Keep-Alive” which was a hack on the protocol</a:t>
            </a:r>
          </a:p>
          <a:p>
            <a:pPr lvl="1"/>
            <a:r>
              <a:rPr lang="en-US" dirty="0"/>
              <a:t>The time-out for holding the TCP connection varies</a:t>
            </a:r>
          </a:p>
          <a:p>
            <a:pPr lvl="2"/>
            <a:r>
              <a:rPr lang="en-US" dirty="0"/>
              <a:t>Apache 2.0, 15 </a:t>
            </a:r>
            <a:r>
              <a:rPr lang="en-US" dirty="0" err="1"/>
              <a:t>secs</a:t>
            </a:r>
            <a:r>
              <a:rPr lang="en-US" dirty="0"/>
              <a:t> (default)</a:t>
            </a:r>
          </a:p>
          <a:p>
            <a:pPr lvl="2"/>
            <a:r>
              <a:rPr lang="en-US" dirty="0"/>
              <a:t>Apache 2.4, 5 </a:t>
            </a:r>
            <a:r>
              <a:rPr lang="en-US" dirty="0" err="1"/>
              <a:t>secs</a:t>
            </a:r>
            <a:r>
              <a:rPr lang="en-US" dirty="0"/>
              <a:t>  (default)</a:t>
            </a:r>
          </a:p>
          <a:p>
            <a:pPr lvl="3"/>
            <a:r>
              <a:rPr lang="en-US" dirty="0"/>
              <a:t>Why so short?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MPM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Apache creates several processes, each of which has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ThreadsPerChild</a:t>
            </a:r>
            <a:r>
              <a:rPr lang="en-US" sz="3200" dirty="0"/>
              <a:t> </a:t>
            </a:r>
            <a:r>
              <a:rPr lang="en-US" dirty="0"/>
              <a:t>(def: 25, </a:t>
            </a:r>
            <a:r>
              <a:rPr lang="en-US" dirty="0" err="1"/>
              <a:t>winnt</a:t>
            </a:r>
            <a:r>
              <a:rPr lang="en-US" dirty="0"/>
              <a:t>: 64) threads</a:t>
            </a:r>
          </a:p>
          <a:p>
            <a:pPr lvl="2"/>
            <a:r>
              <a:rPr lang="en-US" dirty="0"/>
              <a:t>Each process has a </a:t>
            </a:r>
            <a:r>
              <a:rPr lang="en-US" dirty="0">
                <a:solidFill>
                  <a:srgbClr val="00B0F0"/>
                </a:solidFill>
              </a:rPr>
              <a:t>listening thread </a:t>
            </a:r>
            <a:r>
              <a:rPr lang="en-US" dirty="0"/>
              <a:t>and many </a:t>
            </a:r>
            <a:r>
              <a:rPr lang="en-US" dirty="0">
                <a:solidFill>
                  <a:srgbClr val="00B0F0"/>
                </a:solidFill>
              </a:rPr>
              <a:t>server threads</a:t>
            </a:r>
          </a:p>
          <a:p>
            <a:pPr lvl="2"/>
            <a:r>
              <a:rPr lang="en-US" dirty="0"/>
              <a:t>The listening thread hands off requests to a server thread when connections arrive</a:t>
            </a:r>
          </a:p>
          <a:p>
            <a:pPr lvl="2"/>
            <a:r>
              <a:rPr lang="en-US" dirty="0"/>
              <a:t>Total number of idle threads is kept between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MinSpareThreads</a:t>
            </a:r>
            <a:r>
              <a:rPr lang="en-US" dirty="0"/>
              <a:t> and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MaxSpareThreads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/>
              <a:t>Apache forks and kills child processes to stay within these bounds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MaxRequestsPerChild</a:t>
            </a:r>
            <a:r>
              <a:rPr lang="en-US" sz="3200" dirty="0"/>
              <a:t> </a:t>
            </a:r>
            <a:r>
              <a:rPr lang="en-US" dirty="0"/>
              <a:t>remains the same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perchild</a:t>
            </a:r>
            <a:r>
              <a:rPr lang="en-US" dirty="0"/>
              <a:t> MPM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 as worker, but…</a:t>
            </a:r>
          </a:p>
          <a:p>
            <a:pPr lvl="1"/>
            <a:r>
              <a:rPr lang="en-US" dirty="0"/>
              <a:t>Each process can be configured to run as a different User and Group</a:t>
            </a:r>
          </a:p>
          <a:p>
            <a:pPr lvl="2"/>
            <a:r>
              <a:rPr lang="en-US" dirty="0"/>
              <a:t>This is nice for running </a:t>
            </a:r>
            <a:r>
              <a:rPr lang="en-US" dirty="0">
                <a:solidFill>
                  <a:srgbClr val="00B0F0"/>
                </a:solidFill>
              </a:rPr>
              <a:t>Virtual Hosts </a:t>
            </a:r>
            <a:r>
              <a:rPr lang="en-US" dirty="0"/>
              <a:t>as different users to assuage problems in shared hosting environments</a:t>
            </a:r>
          </a:p>
          <a:p>
            <a:pPr lvl="2"/>
            <a:r>
              <a:rPr lang="en-US" dirty="0"/>
              <a:t>In some shared hosting environments, any user can read/write </a:t>
            </a:r>
            <a:r>
              <a:rPr lang="en-US" dirty="0">
                <a:solidFill>
                  <a:srgbClr val="00B0F0"/>
                </a:solidFill>
              </a:rPr>
              <a:t>any</a:t>
            </a:r>
            <a:r>
              <a:rPr lang="en-US" dirty="0"/>
              <a:t> files via the web server that any other user has left readable/writeable to the web server</a:t>
            </a:r>
          </a:p>
          <a:p>
            <a:pPr lvl="3"/>
            <a:r>
              <a:rPr lang="en-US" dirty="0"/>
              <a:t>This certainly includes all the files that the web server has to serve</a:t>
            </a:r>
          </a:p>
          <a:p>
            <a:pPr lvl="3"/>
            <a:r>
              <a:rPr lang="en-US" dirty="0"/>
              <a:t>You want source for a server-side app?  Get a website on the same host!</a:t>
            </a:r>
          </a:p>
          <a:p>
            <a:pPr lvl="1"/>
            <a:r>
              <a:rPr lang="en-US" dirty="0"/>
              <a:t>Another difference is that </a:t>
            </a:r>
            <a:r>
              <a:rPr lang="en-US" dirty="0" err="1"/>
              <a:t>perchild</a:t>
            </a:r>
            <a:r>
              <a:rPr lang="en-US" dirty="0"/>
              <a:t> doesn’t work (</a:t>
            </a:r>
            <a:r>
              <a:rPr lang="en-US" dirty="0" err="1"/>
              <a:t>ie</a:t>
            </a:r>
            <a:r>
              <a:rPr lang="en-US" dirty="0"/>
              <a:t>, isn’t stable)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consider a client request</a:t>
            </a:r>
          </a:p>
          <a:p>
            <a:pPr lvl="1"/>
            <a:r>
              <a:rPr lang="en-US" dirty="0"/>
              <a:t>Client attempts connection to moxie on port 80, TCP/IP</a:t>
            </a:r>
          </a:p>
          <a:p>
            <a:pPr lvl="2"/>
            <a:r>
              <a:rPr lang="en-US" dirty="0"/>
              <a:t>Client looks up name in DNS</a:t>
            </a:r>
          </a:p>
          <a:p>
            <a:pPr lvl="2"/>
            <a:r>
              <a:rPr lang="en-US" dirty="0"/>
              <a:t>Server sees incoming request on port 80, TCP, and one child/thread accepts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Basics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accepts the connection and receives (in text) 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GET /index.html HTTP/1.1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Host: moxie.cs.colorado.edu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…etc…</a:t>
            </a:r>
          </a:p>
          <a:p>
            <a:r>
              <a:rPr lang="en-US" dirty="0"/>
              <a:t>Apache does a DNS look-up for</a:t>
            </a:r>
            <a:r>
              <a:rPr lang="en-US" b="1" dirty="0"/>
              <a:t> </a:t>
            </a:r>
            <a:r>
              <a:rPr lang="en-US" dirty="0"/>
              <a:t>moxie</a:t>
            </a:r>
            <a:r>
              <a:rPr lang="en-US" b="1" dirty="0"/>
              <a:t> </a:t>
            </a:r>
            <a:r>
              <a:rPr lang="en-US" dirty="0"/>
              <a:t>and finds IP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128.138.201.120</a:t>
            </a:r>
          </a:p>
          <a:p>
            <a:r>
              <a:rPr lang="en-US" dirty="0"/>
              <a:t>Apache then looks in its configuration files and finds</a:t>
            </a:r>
          </a:p>
          <a:p>
            <a:pPr lvl="1">
              <a:buNone/>
            </a:pPr>
            <a:r>
              <a:rPr lang="pt-BR" sz="1900" dirty="0">
                <a:latin typeface="Courier New" pitchFamily="49" charset="0"/>
                <a:cs typeface="Courier New" pitchFamily="49" charset="0"/>
              </a:rPr>
              <a:t>&lt;VirtualHost 128.138.201.120:80&gt;</a:t>
            </a:r>
          </a:p>
          <a:p>
            <a:pPr lvl="1">
              <a:buNone/>
            </a:pPr>
            <a:r>
              <a:rPr lang="pt-BR" sz="1900" dirty="0">
                <a:latin typeface="Courier New" pitchFamily="49" charset="0"/>
                <a:cs typeface="Courier New" pitchFamily="49" charset="0"/>
              </a:rPr>
              <a:t>   ServerName moxie.cs.colorado.edu</a:t>
            </a:r>
          </a:p>
          <a:p>
            <a:pPr lvl="1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DocumentRoot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/home/moxie/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public_html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VirtualHost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Basics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Apache appends the request URI to the document root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/home/moxie/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public_html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/index.html</a:t>
            </a:r>
          </a:p>
          <a:p>
            <a:r>
              <a:rPr lang="en-US" dirty="0"/>
              <a:t>Then checks the </a:t>
            </a:r>
            <a:r>
              <a:rPr lang="en-US" dirty="0">
                <a:solidFill>
                  <a:srgbClr val="00B0F0"/>
                </a:solidFill>
              </a:rPr>
              <a:t>MIME</a:t>
            </a:r>
            <a:r>
              <a:rPr lang="en-US" dirty="0"/>
              <a:t> type of the file to be served</a:t>
            </a:r>
          </a:p>
          <a:p>
            <a:pPr lvl="1"/>
            <a:r>
              <a:rPr lang="en-US" dirty="0"/>
              <a:t>This one is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text/html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Enables the setting of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sz="3200" dirty="0"/>
              <a:t> </a:t>
            </a:r>
            <a:r>
              <a:rPr lang="en-US" dirty="0"/>
              <a:t>header in the response</a:t>
            </a:r>
          </a:p>
          <a:p>
            <a:pPr lvl="1"/>
            <a:r>
              <a:rPr lang="en-US" dirty="0"/>
              <a:t>If an external program is required to process the file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gzip</a:t>
            </a:r>
            <a:r>
              <a:rPr lang="en-US" dirty="0"/>
              <a:t>, </a:t>
            </a:r>
            <a:r>
              <a:rPr lang="en-US" dirty="0" err="1"/>
              <a:t>php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) Apache invokes that program first</a:t>
            </a:r>
          </a:p>
          <a:p>
            <a:pPr lvl="2"/>
            <a:r>
              <a:rPr lang="en-US" dirty="0"/>
              <a:t>Subject to configuration rules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Let’s check out the </a:t>
            </a:r>
            <a:r>
              <a:rPr lang="en-US" dirty="0" err="1"/>
              <a:t>config</a:t>
            </a:r>
            <a:r>
              <a:rPr lang="en-US" dirty="0"/>
              <a:t> file on razor</a:t>
            </a:r>
          </a:p>
          <a:p>
            <a:pPr lvl="1"/>
            <a:r>
              <a:rPr lang="en-US" dirty="0"/>
              <a:t>/etc/apache2/</a:t>
            </a:r>
          </a:p>
          <a:p>
            <a:pPr lvl="1"/>
            <a:r>
              <a:rPr lang="en-US" dirty="0"/>
              <a:t>apache2.conf is the </a:t>
            </a:r>
            <a:r>
              <a:rPr lang="en-US" dirty="0">
                <a:solidFill>
                  <a:srgbClr val="00B0F0"/>
                </a:solidFill>
              </a:rPr>
              <a:t>main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pPr lvl="2"/>
            <a:r>
              <a:rPr lang="en-US" dirty="0"/>
              <a:t>It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Includes</a:t>
            </a:r>
            <a:r>
              <a:rPr lang="en-US" sz="2600" dirty="0"/>
              <a:t> </a:t>
            </a:r>
            <a:r>
              <a:rPr lang="en-US" dirty="0"/>
              <a:t>everything else</a:t>
            </a:r>
          </a:p>
          <a:p>
            <a:pPr lvl="2"/>
            <a:r>
              <a:rPr lang="en-US" dirty="0"/>
              <a:t>Users can specify further per-directory configuration in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htaccess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files</a:t>
            </a:r>
          </a:p>
          <a:p>
            <a:pPr lvl="1"/>
            <a:r>
              <a:rPr lang="en-US" dirty="0"/>
              <a:t>We specify a </a:t>
            </a:r>
            <a:r>
              <a:rPr lang="en-US" dirty="0">
                <a:solidFill>
                  <a:srgbClr val="00B0F0"/>
                </a:solidFill>
              </a:rPr>
              <a:t>huge</a:t>
            </a:r>
            <a:r>
              <a:rPr lang="en-US" dirty="0"/>
              <a:t> list of things:</a:t>
            </a:r>
          </a:p>
          <a:p>
            <a:pPr lvl="2"/>
            <a:r>
              <a:rPr lang="en-US" dirty="0"/>
              <a:t>What User/Group the server runs as</a:t>
            </a:r>
          </a:p>
          <a:p>
            <a:pPr lvl="2"/>
            <a:r>
              <a:rPr lang="en-US" dirty="0"/>
              <a:t>What ports to listen on</a:t>
            </a:r>
          </a:p>
          <a:p>
            <a:pPr lvl="2"/>
            <a:r>
              <a:rPr lang="en-US" dirty="0"/>
              <a:t>MPM configuration</a:t>
            </a:r>
          </a:p>
          <a:p>
            <a:pPr lvl="2"/>
            <a:r>
              <a:rPr lang="en-US" dirty="0"/>
              <a:t>What modules are loaded</a:t>
            </a:r>
          </a:p>
          <a:p>
            <a:pPr lvl="2"/>
            <a:r>
              <a:rPr lang="en-US" dirty="0"/>
              <a:t>Where server root and doc root are</a:t>
            </a:r>
          </a:p>
          <a:p>
            <a:pPr lvl="2"/>
            <a:r>
              <a:rPr lang="en-US" dirty="0"/>
              <a:t>Where to log stuff</a:t>
            </a:r>
          </a:p>
          <a:p>
            <a:pPr lvl="2"/>
            <a:r>
              <a:rPr lang="en-US" dirty="0"/>
              <a:t>Which virtual hosts are enabled</a:t>
            </a:r>
          </a:p>
          <a:p>
            <a:pPr lvl="2"/>
            <a:r>
              <a:rPr lang="en-US" dirty="0"/>
              <a:t>Global Options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Whether a given directive is allowed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directives are only allowed in certain </a:t>
            </a:r>
            <a:r>
              <a:rPr lang="en-US" dirty="0">
                <a:solidFill>
                  <a:srgbClr val="00B0F0"/>
                </a:solidFill>
              </a:rPr>
              <a:t>contexts</a:t>
            </a:r>
            <a:r>
              <a:rPr lang="en-US" dirty="0"/>
              <a:t> as specified in the apache2 documentation</a:t>
            </a:r>
          </a:p>
          <a:p>
            <a:pPr lvl="1"/>
            <a:r>
              <a:rPr lang="en-US" dirty="0" err="1"/>
              <a:t>server_config</a:t>
            </a:r>
            <a:endParaRPr lang="en-US" dirty="0"/>
          </a:p>
          <a:p>
            <a:pPr lvl="2"/>
            <a:r>
              <a:rPr lang="en-US" dirty="0"/>
              <a:t>Usable in apache2.conf, but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anywhere else</a:t>
            </a:r>
          </a:p>
          <a:p>
            <a:pPr lvl="1"/>
            <a:r>
              <a:rPr lang="en-US" dirty="0" err="1"/>
              <a:t>virtual_host</a:t>
            </a:r>
            <a:endParaRPr lang="en-US" dirty="0"/>
          </a:p>
          <a:p>
            <a:pPr lvl="2"/>
            <a:r>
              <a:rPr lang="en-US" dirty="0"/>
              <a:t>Usable in &lt;</a:t>
            </a:r>
            <a:r>
              <a:rPr lang="en-US" dirty="0" err="1"/>
              <a:t>VirtualHost</a:t>
            </a:r>
            <a:r>
              <a:rPr lang="en-US" dirty="0"/>
              <a:t>&gt; containers</a:t>
            </a:r>
          </a:p>
          <a:p>
            <a:pPr lvl="1"/>
            <a:r>
              <a:rPr lang="en-US" dirty="0"/>
              <a:t>directory</a:t>
            </a:r>
          </a:p>
          <a:p>
            <a:pPr lvl="2"/>
            <a:r>
              <a:rPr lang="en-US" dirty="0"/>
              <a:t>Usable in &lt;Directory&gt;, &lt;File&gt;, and &lt;Location&gt; containers</a:t>
            </a:r>
          </a:p>
          <a:p>
            <a:pPr lvl="3"/>
            <a:r>
              <a:rPr lang="en-US" dirty="0"/>
              <a:t>&lt;Location&gt; containers apply to specific </a:t>
            </a:r>
            <a:r>
              <a:rPr lang="en-US" dirty="0">
                <a:solidFill>
                  <a:srgbClr val="00B0F0"/>
                </a:solidFill>
              </a:rPr>
              <a:t>URLs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htaccess</a:t>
            </a:r>
            <a:endParaRPr lang="en-US" dirty="0"/>
          </a:p>
          <a:p>
            <a:pPr lvl="2"/>
            <a:r>
              <a:rPr lang="en-US" dirty="0"/>
              <a:t>Usable in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htaccess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file, per directory, provided </a:t>
            </a:r>
            <a:r>
              <a:rPr lang="en-US" dirty="0" err="1">
                <a:solidFill>
                  <a:srgbClr val="00B0F0"/>
                </a:solidFill>
              </a:rPr>
              <a:t>AllowOverride</a:t>
            </a:r>
            <a:r>
              <a:rPr lang="en-US" dirty="0"/>
              <a:t> in effect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B0F0"/>
                </a:solidFill>
              </a:rPr>
              <a:t>AllowOverride</a:t>
            </a:r>
            <a:r>
              <a:rPr lang="en-US" sz="3200" dirty="0"/>
              <a:t> (directory)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Governs what users can put into </a:t>
            </a:r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htaccess</a:t>
            </a:r>
            <a:endParaRPr lang="en-US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Usable only in &lt;Directory&gt; containers without </a:t>
            </a:r>
            <a:r>
              <a:rPr lang="en-US" dirty="0" err="1"/>
              <a:t>regex</a:t>
            </a:r>
            <a:endParaRPr lang="en-US" dirty="0"/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AllowOverride</a:t>
            </a:r>
            <a:r>
              <a:rPr lang="en-US" sz="3600" dirty="0"/>
              <a:t> </a:t>
            </a:r>
            <a:r>
              <a:rPr lang="en-US" dirty="0"/>
              <a:t>can be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None</a:t>
            </a:r>
          </a:p>
          <a:p>
            <a:pPr lvl="2"/>
            <a:r>
              <a:rPr lang="en-US" dirty="0"/>
              <a:t>Ignore all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htaccess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files</a:t>
            </a:r>
          </a:p>
          <a:p>
            <a:pPr lvl="1"/>
            <a:r>
              <a:rPr lang="en-US" dirty="0"/>
              <a:t>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All</a:t>
            </a:r>
          </a:p>
          <a:p>
            <a:pPr lvl="2"/>
            <a:r>
              <a:rPr lang="en-US" dirty="0"/>
              <a:t>Allow any directive 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htaccess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that has proper context</a:t>
            </a:r>
          </a:p>
          <a:p>
            <a:pPr lvl="1"/>
            <a:r>
              <a:rPr lang="en-US" dirty="0"/>
              <a:t>Or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AuthConfig</a:t>
            </a:r>
            <a:r>
              <a:rPr lang="en-US" dirty="0"/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FileInfo</a:t>
            </a:r>
            <a:r>
              <a:rPr lang="en-US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Indexes</a:t>
            </a:r>
            <a:r>
              <a:rPr lang="en-US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Limit</a:t>
            </a:r>
            <a:r>
              <a:rPr lang="en-US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Options</a:t>
            </a:r>
          </a:p>
          <a:p>
            <a:pPr lvl="2"/>
            <a:r>
              <a:rPr lang="en-US" dirty="0"/>
              <a:t>These control </a:t>
            </a:r>
            <a:r>
              <a:rPr lang="en-US" dirty="0">
                <a:solidFill>
                  <a:srgbClr val="00B0F0"/>
                </a:solidFill>
              </a:rPr>
              <a:t>groups</a:t>
            </a:r>
            <a:r>
              <a:rPr lang="en-US" dirty="0"/>
              <a:t> of directives that are allowed/disallowed 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htaccess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files</a:t>
            </a:r>
          </a:p>
          <a:p>
            <a:pPr lvl="2"/>
            <a:r>
              <a:rPr lang="en-US" dirty="0"/>
              <a:t>For example, the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AuthType</a:t>
            </a:r>
            <a:r>
              <a:rPr lang="en-US" dirty="0"/>
              <a:t> (directory, .</a:t>
            </a:r>
            <a:r>
              <a:rPr lang="en-US" dirty="0" err="1"/>
              <a:t>htaccess</a:t>
            </a:r>
            <a:r>
              <a:rPr lang="en-US" dirty="0"/>
              <a:t>) is in the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AuthConfig</a:t>
            </a:r>
            <a:r>
              <a:rPr lang="en-US" dirty="0"/>
              <a:t> group</a:t>
            </a:r>
          </a:p>
          <a:p>
            <a:r>
              <a:rPr lang="en-US" dirty="0"/>
              <a:t>Normally we see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&lt;Directory /&gt;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AllowOverride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None &lt;/Directory&gt; </a:t>
            </a:r>
            <a:r>
              <a:rPr lang="en-US" dirty="0"/>
              <a:t>in server </a:t>
            </a:r>
            <a:r>
              <a:rPr lang="en-US" dirty="0" err="1"/>
              <a:t>config</a:t>
            </a:r>
            <a:endParaRPr lang="en-US" dirty="0"/>
          </a:p>
          <a:p>
            <a:pPr lvl="1"/>
            <a:r>
              <a:rPr lang="en-US" dirty="0"/>
              <a:t>We will perhaps allow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htaccess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files in </a:t>
            </a:r>
            <a:r>
              <a:rPr lang="en-US" dirty="0">
                <a:solidFill>
                  <a:srgbClr val="00B0F0"/>
                </a:solidFill>
              </a:rPr>
              <a:t>specific</a:t>
            </a:r>
            <a:r>
              <a:rPr lang="en-US" dirty="0"/>
              <a:t> </a:t>
            </a:r>
            <a:r>
              <a:rPr lang="en-US" dirty="0" err="1"/>
              <a:t>subdirs</a:t>
            </a:r>
            <a:r>
              <a:rPr lang="en-US" dirty="0"/>
              <a:t> later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Options</a:t>
            </a:r>
            <a:r>
              <a:rPr lang="en-US" sz="2800" dirty="0"/>
              <a:t> (</a:t>
            </a:r>
            <a:r>
              <a:rPr lang="en-US" sz="2800" dirty="0" err="1"/>
              <a:t>server_config</a:t>
            </a:r>
            <a:r>
              <a:rPr lang="en-US" sz="2800" dirty="0"/>
              <a:t>, </a:t>
            </a:r>
            <a:r>
              <a:rPr lang="en-US" sz="2800" dirty="0" err="1"/>
              <a:t>virtual_host</a:t>
            </a:r>
            <a:r>
              <a:rPr lang="en-US" sz="2800" dirty="0"/>
              <a:t>, directory, .</a:t>
            </a:r>
            <a:r>
              <a:rPr lang="en-US" sz="2800" dirty="0" err="1"/>
              <a:t>htaccess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Options</a:t>
            </a:r>
            <a:r>
              <a:rPr lang="en-US" sz="4300" dirty="0"/>
              <a:t> </a:t>
            </a:r>
            <a:r>
              <a:rPr lang="en-US" dirty="0"/>
              <a:t>directive sets… options</a:t>
            </a:r>
          </a:p>
          <a:p>
            <a:pPr lvl="1"/>
            <a:r>
              <a:rPr lang="en-US" dirty="0"/>
              <a:t>Main ones: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ExecCGI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Allow execution of CGI scripts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Indexes</a:t>
            </a:r>
          </a:p>
          <a:p>
            <a:pPr lvl="2"/>
            <a:r>
              <a:rPr lang="en-US" dirty="0"/>
              <a:t>Show directory if no files matching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DirectoryIndex</a:t>
            </a:r>
            <a:r>
              <a:rPr lang="en-US" dirty="0"/>
              <a:t> files exist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FollowSymLinks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Follow symbolic links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SymLinksIfOwnerMatch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Follow only if </a:t>
            </a:r>
            <a:r>
              <a:rPr lang="en-US" dirty="0" err="1"/>
              <a:t>symlink</a:t>
            </a:r>
            <a:r>
              <a:rPr lang="en-US" dirty="0"/>
              <a:t> owner matches target file owner</a:t>
            </a:r>
          </a:p>
          <a:p>
            <a:pPr lvl="1"/>
            <a:r>
              <a:rPr lang="en-US" sz="1900" dirty="0">
                <a:latin typeface="Courier New" pitchFamily="49" charset="0"/>
                <a:cs typeface="Courier New" pitchFamily="49" charset="0"/>
              </a:rPr>
              <a:t>Includes</a:t>
            </a:r>
          </a:p>
          <a:p>
            <a:pPr lvl="2"/>
            <a:r>
              <a:rPr lang="en-US" dirty="0"/>
              <a:t>Allow server-side includes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All</a:t>
            </a:r>
          </a:p>
          <a:p>
            <a:pPr lvl="2"/>
            <a:r>
              <a:rPr lang="en-US" dirty="0"/>
              <a:t>Turn on all options (default)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should be allowed in .</a:t>
            </a:r>
            <a:r>
              <a:rPr lang="en-US" dirty="0" err="1"/>
              <a:t>htaccess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configurations…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Options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FollowSymLinks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SymLinksIfOwnerMatch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We don’t want users </a:t>
            </a:r>
            <a:r>
              <a:rPr lang="en-US" dirty="0">
                <a:solidFill>
                  <a:srgbClr val="00B0F0"/>
                </a:solidFill>
              </a:rPr>
              <a:t>accidentally</a:t>
            </a:r>
            <a:r>
              <a:rPr lang="en-US" dirty="0"/>
              <a:t> or </a:t>
            </a:r>
            <a:r>
              <a:rPr lang="en-US" dirty="0">
                <a:solidFill>
                  <a:srgbClr val="00B0F0"/>
                </a:solidFill>
              </a:rPr>
              <a:t>deliberately</a:t>
            </a:r>
            <a:r>
              <a:rPr lang="en-US" dirty="0"/>
              <a:t> making files accessible outside of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Allow</a:t>
            </a:r>
            <a:r>
              <a:rPr lang="en-US" dirty="0"/>
              <a:t>ed area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Options –Includes –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ExecCGI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Server-side includes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commonly used these days</a:t>
            </a:r>
          </a:p>
          <a:p>
            <a:pPr lvl="2"/>
            <a:r>
              <a:rPr lang="en-US" dirty="0"/>
              <a:t>CGI scripts should be in a well-defined central area, not in users’ directories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Options None</a:t>
            </a:r>
          </a:p>
          <a:p>
            <a:pPr lvl="2"/>
            <a:r>
              <a:rPr lang="en-US" dirty="0"/>
              <a:t>If you can get away with it</a:t>
            </a:r>
          </a:p>
          <a:p>
            <a:pPr lvl="2"/>
            <a:r>
              <a:rPr lang="en-US" dirty="0"/>
              <a:t>Best performance as well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HTTP/2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Binary not textual</a:t>
            </a:r>
          </a:p>
          <a:p>
            <a:r>
              <a:rPr lang="en-US" dirty="0"/>
              <a:t>Multiplexed connection</a:t>
            </a:r>
          </a:p>
          <a:p>
            <a:pPr lvl="1"/>
            <a:r>
              <a:rPr lang="en-US" dirty="0"/>
              <a:t>Multiple resources over one TCP connection as opposed to using several</a:t>
            </a:r>
          </a:p>
          <a:p>
            <a:r>
              <a:rPr lang="en-US" dirty="0"/>
              <a:t>Header Compression</a:t>
            </a:r>
          </a:p>
          <a:p>
            <a:r>
              <a:rPr lang="en-US" dirty="0"/>
              <a:t>Server push</a:t>
            </a:r>
          </a:p>
          <a:p>
            <a:pPr lvl="1"/>
            <a:r>
              <a:rPr lang="en-US" dirty="0"/>
              <a:t>It knows you’re going to want the CSS and images</a:t>
            </a:r>
          </a:p>
          <a:p>
            <a:r>
              <a:rPr lang="en-US" dirty="0"/>
              <a:t>Encryption not mandatory (there was a push for this but it failed)</a:t>
            </a:r>
          </a:p>
          <a:p>
            <a:r>
              <a:rPr lang="en-US" dirty="0"/>
              <a:t>Cookies are still there</a:t>
            </a:r>
          </a:p>
          <a:p>
            <a:pPr lvl="1"/>
            <a:r>
              <a:rPr lang="en-US" dirty="0"/>
              <a:t>And a source of security problems, still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We won’t be using any HTTP/2 in this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9682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Modules, commonly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mod_rewrite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URL rewriting, usually pretty important, frequently used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mod_headers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Allow headers to be modified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mod_setenvif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Allow </a:t>
            </a:r>
            <a:r>
              <a:rPr lang="en-US" dirty="0" err="1"/>
              <a:t>env</a:t>
            </a:r>
            <a:r>
              <a:rPr lang="en-US" dirty="0"/>
              <a:t> variables to be set conditional on request headers; this is often needed by other modules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mod_ssl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Enable SSL/TLS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mod_userdir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Allow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~username </a:t>
            </a:r>
            <a:r>
              <a:rPr lang="en-US" dirty="0"/>
              <a:t>in URLs; but allows account discovery from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403</a:t>
            </a:r>
            <a:r>
              <a:rPr lang="en-US" dirty="0"/>
              <a:t> versus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404</a:t>
            </a:r>
            <a:r>
              <a:rPr lang="en-US" dirty="0"/>
              <a:t> status line returns</a:t>
            </a:r>
          </a:p>
          <a:p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mod_cgi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Allow CGI scripts; use </a:t>
            </a:r>
            <a:r>
              <a:rPr lang="en-US" sz="20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mod_cgid</a:t>
            </a:r>
            <a:r>
              <a:rPr lang="en-US" dirty="0"/>
              <a:t> 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worker</a:t>
            </a:r>
            <a:r>
              <a:rPr lang="en-US" dirty="0"/>
              <a:t> MPM</a:t>
            </a:r>
          </a:p>
          <a:p>
            <a:pPr lvl="2"/>
            <a:r>
              <a:rPr lang="en-US" dirty="0"/>
              <a:t>Forking a multi-threaded process on *nix is </a:t>
            </a:r>
            <a:r>
              <a:rPr lang="en-US" dirty="0">
                <a:solidFill>
                  <a:srgbClr val="00B0F0"/>
                </a:solidFill>
              </a:rPr>
              <a:t>expensive</a:t>
            </a:r>
            <a:r>
              <a:rPr lang="en-US" dirty="0"/>
              <a:t>, because all threads are duplicated;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mod_cgid</a:t>
            </a:r>
            <a:r>
              <a:rPr lang="en-US" dirty="0"/>
              <a:t> spawns a single-threaded daemon that runs CGIs for us</a:t>
            </a:r>
          </a:p>
          <a:p>
            <a:pPr lvl="3"/>
            <a:r>
              <a:rPr lang="en-US" dirty="0"/>
              <a:t>Communicates via Unix Domain Sockets, just like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skip networking</a:t>
            </a:r>
            <a:r>
              <a:rPr lang="en-US" dirty="0"/>
              <a:t> option on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mod_php7</a:t>
            </a:r>
          </a:p>
          <a:p>
            <a:pPr lvl="1"/>
            <a:r>
              <a:rPr lang="en-US" dirty="0"/>
              <a:t>Enable running </a:t>
            </a:r>
            <a:r>
              <a:rPr lang="en-US" dirty="0" err="1"/>
              <a:t>php</a:t>
            </a:r>
            <a:r>
              <a:rPr lang="en-US" dirty="0"/>
              <a:t> as part of Apache (not part of default Apache install, unlike others listed here)</a:t>
            </a:r>
          </a:p>
          <a:p>
            <a:pPr lvl="2"/>
            <a:r>
              <a:rPr lang="en-US" dirty="0"/>
              <a:t>We’ll compare this approach versus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mod_cgi</a:t>
            </a:r>
            <a:r>
              <a:rPr lang="en-US" sz="1900" dirty="0"/>
              <a:t> </a:t>
            </a:r>
            <a:r>
              <a:rPr lang="en-US" dirty="0"/>
              <a:t>later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considered somewhat dangerous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mod_info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Exposes web server </a:t>
            </a:r>
            <a:r>
              <a:rPr lang="en-US" dirty="0" err="1"/>
              <a:t>config</a:t>
            </a:r>
            <a:r>
              <a:rPr lang="en-US" dirty="0"/>
              <a:t> as a web page</a:t>
            </a:r>
          </a:p>
          <a:p>
            <a:pPr lvl="2"/>
            <a:r>
              <a:rPr lang="en-US" dirty="0"/>
              <a:t>I haven’t seen this used much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mod_status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Real-time info about server, as a web page</a:t>
            </a:r>
          </a:p>
          <a:p>
            <a:pPr lvl="2"/>
            <a:r>
              <a:rPr lang="en-US" dirty="0"/>
              <a:t>This is usually installed with Allow limiting access severely (like Allow only from </a:t>
            </a:r>
            <a:r>
              <a:rPr lang="en-US" dirty="0" err="1"/>
              <a:t>localhost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Try on razor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mod_include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server-side include support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modules are enabled?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/etc/apache2/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-enabled</a:t>
            </a:r>
          </a:p>
          <a:p>
            <a:pPr lvl="1"/>
            <a:r>
              <a:rPr lang="en-US" dirty="0"/>
              <a:t>contains </a:t>
            </a:r>
            <a:r>
              <a:rPr lang="en-US" dirty="0" err="1"/>
              <a:t>symlinks</a:t>
            </a:r>
            <a:r>
              <a:rPr lang="en-US" dirty="0"/>
              <a:t> 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/etc/apache2/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mods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-available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usually both 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.load </a:t>
            </a:r>
            <a:r>
              <a:rPr lang="en-US" dirty="0"/>
              <a:t>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file for each mod</a:t>
            </a:r>
          </a:p>
          <a:p>
            <a:r>
              <a:rPr lang="en-US" dirty="0"/>
              <a:t>Can use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a2enmod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perl</a:t>
            </a:r>
            <a:r>
              <a:rPr lang="en-US" dirty="0"/>
              <a:t> script that builds </a:t>
            </a:r>
            <a:r>
              <a:rPr lang="en-US" dirty="0" err="1"/>
              <a:t>symlinks</a:t>
            </a:r>
            <a:r>
              <a:rPr lang="en-US" dirty="0"/>
              <a:t> for you</a:t>
            </a:r>
          </a:p>
          <a:p>
            <a:r>
              <a:rPr lang="en-US" dirty="0"/>
              <a:t>If you want a mod that’s not installed, use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apt-get install</a:t>
            </a:r>
            <a:r>
              <a:rPr lang="en-US" dirty="0"/>
              <a:t> as usual</a:t>
            </a:r>
          </a:p>
          <a:p>
            <a:pPr lvl="1"/>
            <a:r>
              <a:rPr lang="en-US" dirty="0"/>
              <a:t>Ex: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 apt-get install libapache2-mod-php5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handler defines how to treat a file before sending it back to the client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default_handler</a:t>
            </a:r>
            <a:r>
              <a:rPr lang="en-US" sz="3200" dirty="0"/>
              <a:t> </a:t>
            </a:r>
            <a:r>
              <a:rPr lang="en-US" dirty="0"/>
              <a:t>is the default and is used for serving static content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send-as-is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mod_asis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/>
              <a:t>means file has its own http headers, so don’t add them</a:t>
            </a:r>
          </a:p>
          <a:p>
            <a:pPr lvl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-script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mod_cgi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/>
              <a:t>means this is a </a:t>
            </a:r>
            <a:r>
              <a:rPr lang="en-US" dirty="0" err="1"/>
              <a:t>cgi</a:t>
            </a:r>
            <a:endParaRPr lang="en-US" dirty="0"/>
          </a:p>
          <a:p>
            <a:pPr lvl="2"/>
            <a:r>
              <a:rPr lang="en-US" dirty="0"/>
              <a:t>Requires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Options +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ExecCGI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/>
              <a:t>Should individual users be allowed to put this into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htaccess</a:t>
            </a:r>
            <a:r>
              <a:rPr lang="en-US" dirty="0"/>
              <a:t>? Probably not.</a:t>
            </a:r>
          </a:p>
          <a:p>
            <a:r>
              <a:rPr lang="en-US" dirty="0"/>
              <a:t>Handlers are assigned with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AddHandler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SetHandler</a:t>
            </a:r>
            <a:r>
              <a:rPr lang="en-US" dirty="0"/>
              <a:t> directives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server_config</a:t>
            </a:r>
            <a:r>
              <a:rPr lang="en-US" dirty="0"/>
              <a:t>, </a:t>
            </a:r>
            <a:r>
              <a:rPr lang="en-US" dirty="0" err="1"/>
              <a:t>virtual_host</a:t>
            </a:r>
            <a:r>
              <a:rPr lang="en-US" dirty="0"/>
              <a:t>, directory, .</a:t>
            </a:r>
            <a:r>
              <a:rPr lang="en-US" dirty="0" err="1"/>
              <a:t>htaccess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Sysadmins</a:t>
            </a:r>
            <a:r>
              <a:rPr lang="en-US" dirty="0"/>
              <a:t> like to turn off a lot of features:</a:t>
            </a:r>
          </a:p>
          <a:p>
            <a:pPr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Options Indexes</a:t>
            </a:r>
          </a:p>
          <a:p>
            <a:pPr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Options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FollowSymLinks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All scripting (</a:t>
            </a:r>
            <a:r>
              <a:rPr lang="en-US" dirty="0" err="1"/>
              <a:t>lol</a:t>
            </a:r>
            <a:r>
              <a:rPr lang="en-US" dirty="0"/>
              <a:t>)</a:t>
            </a:r>
          </a:p>
          <a:p>
            <a:r>
              <a:rPr lang="en-US" dirty="0"/>
              <a:t>Normally web server information is limited or even a lie</a:t>
            </a:r>
          </a:p>
          <a:p>
            <a:pPr lvl="1"/>
            <a:r>
              <a:rPr lang="en-US" dirty="0"/>
              <a:t>Why we limit server-status</a:t>
            </a:r>
          </a:p>
          <a:p>
            <a:pPr lvl="1"/>
            <a:r>
              <a:rPr lang="en-US" dirty="0"/>
              <a:t>Server banner often limited</a:t>
            </a:r>
          </a:p>
          <a:p>
            <a:pPr lvl="2"/>
            <a:r>
              <a:rPr lang="en-US" dirty="0"/>
              <a:t>“Apache” versus “Apache/2.2.9 (</a:t>
            </a:r>
            <a:r>
              <a:rPr lang="en-US" dirty="0" err="1"/>
              <a:t>Ubuntu</a:t>
            </a:r>
            <a:r>
              <a:rPr lang="en-US" dirty="0"/>
              <a:t>) PHP/5.2.6-bt0 with </a:t>
            </a:r>
            <a:r>
              <a:rPr lang="en-US" dirty="0" err="1"/>
              <a:t>Suhosin</a:t>
            </a:r>
            <a:r>
              <a:rPr lang="en-US" dirty="0"/>
              <a:t>-Patch”</a:t>
            </a:r>
          </a:p>
          <a:p>
            <a:pPr lvl="1"/>
            <a:r>
              <a:rPr lang="en-US" dirty="0"/>
              <a:t>Often 403 is returned as a 404 for obscurity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PHP</a:t>
            </a:r>
            <a:r>
              <a:rPr lang="en-US"/>
              <a:t>, perl</a:t>
            </a:r>
            <a:r>
              <a:rPr lang="en-US" dirty="0"/>
              <a:t>, python, C, Java, ASP.NET, VBScript, etc</a:t>
            </a:r>
          </a:p>
          <a:p>
            <a:pPr lvl="1"/>
            <a:r>
              <a:rPr lang="en-US" dirty="0"/>
              <a:t>For Linux, the first 4 are pretty common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LAMP</a:t>
            </a:r>
            <a:r>
              <a:rPr lang="en-US" dirty="0"/>
              <a:t> (now often </a:t>
            </a:r>
            <a:r>
              <a:rPr lang="en-US" dirty="0" err="1">
                <a:solidFill>
                  <a:srgbClr val="00B0F0"/>
                </a:solidFill>
              </a:rPr>
              <a:t>xampp</a:t>
            </a:r>
            <a:r>
              <a:rPr lang="en-US" dirty="0"/>
              <a:t>) is Linux/Apache/</a:t>
            </a:r>
            <a:r>
              <a:rPr lang="en-US" dirty="0" err="1"/>
              <a:t>Mysql</a:t>
            </a:r>
            <a:r>
              <a:rPr lang="en-US" dirty="0"/>
              <a:t>/PHP</a:t>
            </a:r>
          </a:p>
          <a:p>
            <a:r>
              <a:rPr lang="en-US" dirty="0"/>
              <a:t>When Apache provides dynamic content, </a:t>
            </a:r>
            <a:r>
              <a:rPr lang="en-US" dirty="0">
                <a:solidFill>
                  <a:srgbClr val="00B0F0"/>
                </a:solidFill>
              </a:rPr>
              <a:t>user-generated</a:t>
            </a:r>
            <a:r>
              <a:rPr lang="en-US" dirty="0"/>
              <a:t> code is run</a:t>
            </a:r>
          </a:p>
          <a:p>
            <a:pPr lvl="1"/>
            <a:r>
              <a:rPr lang="en-US" dirty="0"/>
              <a:t>This can either be done as a </a:t>
            </a:r>
            <a:r>
              <a:rPr lang="en-US" dirty="0">
                <a:solidFill>
                  <a:srgbClr val="00B0F0"/>
                </a:solidFill>
              </a:rPr>
              <a:t>module</a:t>
            </a:r>
            <a:r>
              <a:rPr lang="en-US" dirty="0"/>
              <a:t>, meaning it’s </a:t>
            </a:r>
            <a:r>
              <a:rPr lang="en-US" dirty="0">
                <a:solidFill>
                  <a:srgbClr val="00B0F0"/>
                </a:solidFill>
              </a:rPr>
              <a:t>part of Apache</a:t>
            </a:r>
          </a:p>
          <a:p>
            <a:pPr lvl="2"/>
            <a:r>
              <a:rPr lang="en-US" dirty="0"/>
              <a:t>This is faster</a:t>
            </a:r>
          </a:p>
          <a:p>
            <a:pPr lvl="2"/>
            <a:r>
              <a:rPr lang="en-US" dirty="0"/>
              <a:t>But user is www-data (or whatever Apache is)</a:t>
            </a:r>
          </a:p>
          <a:p>
            <a:pPr lvl="2"/>
            <a:r>
              <a:rPr lang="en-US" dirty="0" err="1"/>
              <a:t>perchild</a:t>
            </a:r>
            <a:r>
              <a:rPr lang="en-US" dirty="0"/>
              <a:t> was supposed to fix this problem</a:t>
            </a:r>
          </a:p>
          <a:p>
            <a:pPr lvl="1"/>
            <a:r>
              <a:rPr lang="en-US" dirty="0"/>
              <a:t>Or it can be done as a </a:t>
            </a:r>
            <a:r>
              <a:rPr lang="en-US" dirty="0">
                <a:solidFill>
                  <a:srgbClr val="00B0F0"/>
                </a:solidFill>
              </a:rPr>
              <a:t>CGI</a:t>
            </a:r>
          </a:p>
          <a:p>
            <a:pPr lvl="2"/>
            <a:r>
              <a:rPr lang="en-US" dirty="0"/>
              <a:t>Often preferred because we can arrange for Apache to run script as a given user (</a:t>
            </a:r>
            <a:r>
              <a:rPr lang="en-US" dirty="0" err="1"/>
              <a:t>suEXEC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Uses a </a:t>
            </a:r>
            <a:r>
              <a:rPr lang="en-US" dirty="0" err="1"/>
              <a:t>setuid</a:t>
            </a:r>
            <a:r>
              <a:rPr lang="en-US" dirty="0"/>
              <a:t> wrapper</a:t>
            </a:r>
          </a:p>
          <a:p>
            <a:pPr lvl="3"/>
            <a:r>
              <a:rPr lang="en-US" dirty="0"/>
              <a:t>About 35 times slower than using </a:t>
            </a:r>
            <a:r>
              <a:rPr lang="en-US" dirty="0" err="1"/>
              <a:t>mod_php</a:t>
            </a:r>
            <a:endParaRPr lang="en-US" dirty="0"/>
          </a:p>
          <a:p>
            <a:pPr lvl="2"/>
            <a:r>
              <a:rPr lang="en-US" dirty="0" err="1"/>
              <a:t>fastcgi</a:t>
            </a:r>
            <a:r>
              <a:rPr lang="en-US" dirty="0"/>
              <a:t> is much faster but no </a:t>
            </a:r>
            <a:r>
              <a:rPr lang="en-US" dirty="0" err="1"/>
              <a:t>suEXEC</a:t>
            </a:r>
            <a:endParaRPr lang="en-US" dirty="0"/>
          </a:p>
          <a:p>
            <a:pPr lvl="3"/>
            <a:r>
              <a:rPr lang="en-US" dirty="0"/>
              <a:t>Uses pre-spawned processes to run CGI</a:t>
            </a:r>
          </a:p>
          <a:p>
            <a:pPr lvl="2"/>
            <a:r>
              <a:rPr lang="en-US" dirty="0" err="1"/>
              <a:t>Lighttpd</a:t>
            </a:r>
            <a:r>
              <a:rPr lang="en-US" dirty="0"/>
              <a:t> and </a:t>
            </a:r>
            <a:r>
              <a:rPr lang="en-US" dirty="0" err="1"/>
              <a:t>nginx</a:t>
            </a:r>
            <a:r>
              <a:rPr lang="en-US" dirty="0"/>
              <a:t> both support only this method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</a:t>
            </a:r>
            <a:endParaRPr lang="en-US" dirty="0"/>
          </a:p>
        </p:txBody>
      </p:sp>
      <p:pic>
        <p:nvPicPr>
          <p:cNvPr id="4" name="Picture 3" descr="incid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685" y="2447057"/>
            <a:ext cx="7942858" cy="353142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9954-3724-8247-9125-9E53AAD0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HTTP/3 is 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8827-40A1-C844-A817-628AAA7285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HTTP/3 is IETF QUIC</a:t>
            </a:r>
          </a:p>
          <a:p>
            <a:pPr lvl="1"/>
            <a:r>
              <a:rPr lang="en-US" dirty="0" err="1"/>
              <a:t>gQUIC</a:t>
            </a:r>
            <a:r>
              <a:rPr lang="en-US" dirty="0"/>
              <a:t> is the Google version of QUIC</a:t>
            </a:r>
          </a:p>
          <a:p>
            <a:pPr lvl="2"/>
            <a:r>
              <a:rPr lang="en-US" dirty="0"/>
              <a:t>QUIC invented by Google around 2012</a:t>
            </a:r>
          </a:p>
          <a:p>
            <a:pPr lvl="2"/>
            <a:r>
              <a:rPr lang="en-US" dirty="0"/>
              <a:t>Uses UDP and manages flow control and congestion control itself</a:t>
            </a:r>
          </a:p>
          <a:p>
            <a:pPr lvl="2"/>
            <a:r>
              <a:rPr lang="en-US" dirty="0"/>
              <a:t>Multiplexed streams without head-of-line blocking</a:t>
            </a:r>
          </a:p>
          <a:p>
            <a:pPr lvl="2"/>
            <a:r>
              <a:rPr lang="en-US" dirty="0"/>
              <a:t>TLS is built into the protocol</a:t>
            </a:r>
          </a:p>
          <a:p>
            <a:r>
              <a:rPr lang="en-US" dirty="0"/>
              <a:t>Most Google sites already use QUIC if the browser supports it </a:t>
            </a:r>
          </a:p>
          <a:p>
            <a:pPr lvl="1"/>
            <a:r>
              <a:rPr lang="en-US" dirty="0"/>
              <a:t>Chrome does, obviously</a:t>
            </a:r>
          </a:p>
          <a:p>
            <a:pPr lvl="1"/>
            <a:r>
              <a:rPr lang="en-US" dirty="0"/>
              <a:t>Akamai since 2016</a:t>
            </a:r>
          </a:p>
          <a:p>
            <a:pPr lvl="1"/>
            <a:r>
              <a:rPr lang="en-US" dirty="0"/>
              <a:t>Firefox since 2019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558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1.1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It’s readable (unlike TCP/IP, which is in binary and therefore sensitive to </a:t>
            </a:r>
            <a:r>
              <a:rPr lang="en-US" dirty="0" err="1"/>
              <a:t>endianness</a:t>
            </a:r>
            <a:r>
              <a:rPr lang="en-US" dirty="0"/>
              <a:t>)</a:t>
            </a:r>
          </a:p>
          <a:p>
            <a:endParaRPr lang="en-US" dirty="0"/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First-line (usually has the “action”)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Zero-or-more header lines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header is required for HTTP/1.1)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Blank Line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Optional body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Usually a GET</a:t>
            </a:r>
          </a:p>
          <a:p>
            <a:pPr lvl="1"/>
            <a:r>
              <a:rPr lang="en-US" dirty="0"/>
              <a:t>Must be uppercase</a:t>
            </a:r>
          </a:p>
          <a:p>
            <a:pPr lvl="1"/>
            <a:r>
              <a:rPr lang="en-US" dirty="0"/>
              <a:t>Other commands are HEAD and POST</a:t>
            </a:r>
          </a:p>
          <a:p>
            <a:pPr lvl="2"/>
            <a:r>
              <a:rPr lang="en-US" dirty="0"/>
              <a:t>OPTIONS, PUT, DELETE, TRACE, CONNECT are not commonly used</a:t>
            </a:r>
          </a:p>
          <a:p>
            <a:r>
              <a:rPr lang="en-US" dirty="0"/>
              <a:t>Then the URI</a:t>
            </a:r>
          </a:p>
          <a:p>
            <a:pPr lvl="1"/>
            <a:r>
              <a:rPr lang="en-US" dirty="0"/>
              <a:t>URIs are </a:t>
            </a:r>
            <a:r>
              <a:rPr lang="en-US" dirty="0">
                <a:solidFill>
                  <a:srgbClr val="00B0F0"/>
                </a:solidFill>
              </a:rPr>
              <a:t>absolute path</a:t>
            </a:r>
            <a:r>
              <a:rPr lang="en-US" dirty="0"/>
              <a:t> URIs and sometimes </a:t>
            </a:r>
            <a:r>
              <a:rPr lang="en-US" dirty="0">
                <a:solidFill>
                  <a:srgbClr val="00B0F0"/>
                </a:solidFill>
              </a:rPr>
              <a:t>relative path</a:t>
            </a:r>
          </a:p>
          <a:p>
            <a:pPr lvl="2"/>
            <a:r>
              <a:rPr lang="en-US" sz="1900" dirty="0">
                <a:latin typeface="Courier New" pitchFamily="49" charset="0"/>
                <a:cs typeface="Courier New" pitchFamily="49" charset="0"/>
              </a:rPr>
              <a:t>GET http://www.example.com/index.html HTTP/1.0</a:t>
            </a:r>
          </a:p>
          <a:p>
            <a:pPr lvl="2"/>
            <a:r>
              <a:rPr lang="en-US" sz="1900" dirty="0">
                <a:latin typeface="Courier New" pitchFamily="49" charset="0"/>
                <a:cs typeface="Courier New" pitchFamily="49" charset="0"/>
              </a:rPr>
              <a:t>GET /index.html HTTP/1.0</a:t>
            </a:r>
          </a:p>
          <a:p>
            <a:r>
              <a:rPr lang="en-US" dirty="0"/>
              <a:t>Then the protocol name</a:t>
            </a:r>
          </a:p>
          <a:p>
            <a:pPr lvl="1"/>
            <a:r>
              <a:rPr lang="en-US" dirty="0"/>
              <a:t>Must be uppercase</a:t>
            </a:r>
          </a:p>
          <a:p>
            <a:pPr lvl="1"/>
            <a:r>
              <a:rPr lang="en-US" dirty="0"/>
              <a:t>HTTP/1.0, HTTP/1.1, HTTP/2 are the only ones really supported</a:t>
            </a:r>
          </a:p>
          <a:p>
            <a:r>
              <a:rPr lang="en-US" dirty="0"/>
              <a:t>Line terminator is \r\n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nc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C to get this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Status line first</a:t>
            </a:r>
          </a:p>
          <a:p>
            <a:pPr lvl="1"/>
            <a:r>
              <a:rPr lang="en-US" dirty="0"/>
              <a:t>Protocol, status code, reason phrase (English)</a:t>
            </a:r>
          </a:p>
          <a:p>
            <a:endParaRPr lang="en-US" b="1" dirty="0"/>
          </a:p>
          <a:p>
            <a:r>
              <a:rPr lang="en-US" b="1" dirty="0"/>
              <a:t>1xx</a:t>
            </a:r>
            <a:r>
              <a:rPr lang="en-US" dirty="0"/>
              <a:t> indicates an informational message only </a:t>
            </a:r>
          </a:p>
          <a:p>
            <a:r>
              <a:rPr lang="en-US" b="1" dirty="0"/>
              <a:t>2xx</a:t>
            </a:r>
            <a:r>
              <a:rPr lang="en-US" dirty="0"/>
              <a:t> indicates success of some kind </a:t>
            </a:r>
          </a:p>
          <a:p>
            <a:r>
              <a:rPr lang="en-US" b="1" dirty="0"/>
              <a:t>3xx</a:t>
            </a:r>
            <a:r>
              <a:rPr lang="en-US" dirty="0"/>
              <a:t> redirects the client to another URL </a:t>
            </a:r>
          </a:p>
          <a:p>
            <a:r>
              <a:rPr lang="en-US" b="1" dirty="0"/>
              <a:t>4xx</a:t>
            </a:r>
            <a:r>
              <a:rPr lang="en-US" dirty="0"/>
              <a:t> indicates an error on the client's part </a:t>
            </a:r>
          </a:p>
          <a:p>
            <a:r>
              <a:rPr lang="en-US" b="1" dirty="0"/>
              <a:t>5xx</a:t>
            </a:r>
            <a:r>
              <a:rPr lang="en-US" dirty="0"/>
              <a:t> indicates an error on the server's part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response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524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200 OK</a:t>
            </a:r>
            <a:r>
              <a:rPr lang="en-US" dirty="0"/>
              <a:t> The request succeeded, and the resulting resource (e.g. file or script output) is returned in the message body. </a:t>
            </a:r>
          </a:p>
          <a:p>
            <a:r>
              <a:rPr lang="en-US" b="1" dirty="0"/>
              <a:t>404 Not Found</a:t>
            </a:r>
            <a:r>
              <a:rPr lang="en-US" dirty="0"/>
              <a:t> The requested resource doesn't exist. </a:t>
            </a:r>
          </a:p>
          <a:p>
            <a:r>
              <a:rPr lang="en-US" b="1" dirty="0"/>
              <a:t>301 Moved Permanently </a:t>
            </a:r>
          </a:p>
          <a:p>
            <a:r>
              <a:rPr lang="en-US" b="1" dirty="0"/>
              <a:t>302 Moved Temporarily </a:t>
            </a:r>
          </a:p>
          <a:p>
            <a:r>
              <a:rPr lang="en-US" b="1" dirty="0"/>
              <a:t>303 See Other</a:t>
            </a:r>
            <a:r>
              <a:rPr lang="en-US" dirty="0"/>
              <a:t> </a:t>
            </a:r>
            <a:r>
              <a:rPr lang="en-US" i="1" dirty="0"/>
              <a:t>(HTTP 1.1 only)</a:t>
            </a:r>
            <a:r>
              <a:rPr lang="en-US" dirty="0"/>
              <a:t> The resource has moved to another URL (given by the </a:t>
            </a:r>
            <a:r>
              <a:rPr lang="en-US" b="1" dirty="0"/>
              <a:t>Location:</a:t>
            </a:r>
            <a:r>
              <a:rPr lang="en-US" dirty="0"/>
              <a:t> response header), and should be automatically retrieved by the client. This is often used by a CGI script to redirect the browser to an existing file.</a:t>
            </a:r>
          </a:p>
          <a:p>
            <a:r>
              <a:rPr lang="en-US" b="1" dirty="0"/>
              <a:t>304 Not Modified</a:t>
            </a:r>
          </a:p>
          <a:p>
            <a:r>
              <a:rPr lang="en-US" b="1" dirty="0"/>
              <a:t>500 Server Error</a:t>
            </a:r>
            <a:r>
              <a:rPr lang="en-US" dirty="0"/>
              <a:t> An unexpected server error. The most common cause is a server-side script that has bad syntax, fails, or otherwise can't run correctly.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91074</TotalTime>
  <Words>3786</Words>
  <Application>Microsoft Macintosh PowerPoint</Application>
  <PresentationFormat>On-screen Show (4:3)</PresentationFormat>
  <Paragraphs>454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Calibri</vt:lpstr>
      <vt:lpstr>Courier</vt:lpstr>
      <vt:lpstr>Courier New</vt:lpstr>
      <vt:lpstr>Tw Cen MT</vt:lpstr>
      <vt:lpstr>Wingdings</vt:lpstr>
      <vt:lpstr>Wingdings 2</vt:lpstr>
      <vt:lpstr>Median</vt:lpstr>
      <vt:lpstr>Ethical Hacking – Lecture 12</vt:lpstr>
      <vt:lpstr>The Web</vt:lpstr>
      <vt:lpstr>http</vt:lpstr>
      <vt:lpstr>Notes on HTTP/2</vt:lpstr>
      <vt:lpstr>HTTP/3 is coming</vt:lpstr>
      <vt:lpstr>http 1.1 structure</vt:lpstr>
      <vt:lpstr>Client requests</vt:lpstr>
      <vt:lpstr>Response structure</vt:lpstr>
      <vt:lpstr>Most common response codes</vt:lpstr>
      <vt:lpstr>SSL</vt:lpstr>
      <vt:lpstr>SSL cont</vt:lpstr>
      <vt:lpstr>Server Name Indication (SNI)</vt:lpstr>
      <vt:lpstr>Seeing real headers (!)</vt:lpstr>
      <vt:lpstr>You what’s funny?</vt:lpstr>
      <vt:lpstr>Passing data between client/server</vt:lpstr>
      <vt:lpstr>HTTP Cookies</vt:lpstr>
      <vt:lpstr>Disgression: Web Storage (HTML5)</vt:lpstr>
      <vt:lpstr>http authentication</vt:lpstr>
      <vt:lpstr>So Basic is…. bad sorta?</vt:lpstr>
      <vt:lpstr>Digest is… better sorta?</vt:lpstr>
      <vt:lpstr>Beware of Basic on a Shared Host</vt:lpstr>
      <vt:lpstr>Browser and Server…</vt:lpstr>
      <vt:lpstr>Sort of where we are… sort of</vt:lpstr>
      <vt:lpstr>Apache Web Server</vt:lpstr>
      <vt:lpstr>Apache Web Server (cont)</vt:lpstr>
      <vt:lpstr>Digression on Apache Modules</vt:lpstr>
      <vt:lpstr>MPMs</vt:lpstr>
      <vt:lpstr>prefork MPM</vt:lpstr>
      <vt:lpstr>On moxie right now</vt:lpstr>
      <vt:lpstr>worker MPM</vt:lpstr>
      <vt:lpstr>perchild MPM</vt:lpstr>
      <vt:lpstr>Apache Basics</vt:lpstr>
      <vt:lpstr>Apache Basics (cont)</vt:lpstr>
      <vt:lpstr>Apache Basics (cont.)</vt:lpstr>
      <vt:lpstr>Apache Configuration</vt:lpstr>
      <vt:lpstr>Whether a given directive is allowed</vt:lpstr>
      <vt:lpstr>AllowOverride (directory)</vt:lpstr>
      <vt:lpstr>Options (server_config, virtual_host, directory, .htaccess)</vt:lpstr>
      <vt:lpstr>What should be allowed in .htaccess?</vt:lpstr>
      <vt:lpstr>Apache Modules, commonly used</vt:lpstr>
      <vt:lpstr>Modules (cont)</vt:lpstr>
      <vt:lpstr>More Modules</vt:lpstr>
      <vt:lpstr>Which modules are enabled?</vt:lpstr>
      <vt:lpstr>Apache Handlers</vt:lpstr>
      <vt:lpstr>Typical security considerations</vt:lpstr>
      <vt:lpstr>Dynamic Content</vt:lpstr>
      <vt:lpstr>sudo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hacking 101</dc:title>
  <dc:creator>John</dc:creator>
  <cp:lastModifiedBy>John Black</cp:lastModifiedBy>
  <cp:revision>1936</cp:revision>
  <dcterms:created xsi:type="dcterms:W3CDTF">2006-08-16T00:00:00Z</dcterms:created>
  <dcterms:modified xsi:type="dcterms:W3CDTF">2020-11-10T06:01:07Z</dcterms:modified>
</cp:coreProperties>
</file>